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316" r:id="rId4"/>
    <p:sldId id="314" r:id="rId5"/>
    <p:sldId id="261" r:id="rId6"/>
    <p:sldId id="320" r:id="rId7"/>
    <p:sldId id="321" r:id="rId8"/>
    <p:sldId id="265" r:id="rId9"/>
    <p:sldId id="301" r:id="rId10"/>
    <p:sldId id="302" r:id="rId11"/>
    <p:sldId id="318" r:id="rId12"/>
    <p:sldId id="317" r:id="rId13"/>
    <p:sldId id="319" r:id="rId14"/>
    <p:sldId id="300" r:id="rId15"/>
    <p:sldId id="304" r:id="rId16"/>
    <p:sldId id="303" r:id="rId17"/>
    <p:sldId id="305" r:id="rId18"/>
    <p:sldId id="306" r:id="rId19"/>
    <p:sldId id="259" r:id="rId20"/>
    <p:sldId id="260" r:id="rId21"/>
    <p:sldId id="31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71" r:id="rId30"/>
    <p:sldId id="274" r:id="rId31"/>
    <p:sldId id="275" r:id="rId32"/>
    <p:sldId id="284" r:id="rId33"/>
    <p:sldId id="285" r:id="rId34"/>
    <p:sldId id="286" r:id="rId35"/>
    <p:sldId id="290" r:id="rId36"/>
    <p:sldId id="289" r:id="rId37"/>
    <p:sldId id="291" r:id="rId38"/>
    <p:sldId id="311" r:id="rId39"/>
    <p:sldId id="310" r:id="rId40"/>
    <p:sldId id="307" r:id="rId41"/>
    <p:sldId id="269" r:id="rId42"/>
    <p:sldId id="270" r:id="rId43"/>
    <p:sldId id="312" r:id="rId44"/>
    <p:sldId id="293" r:id="rId45"/>
    <p:sldId id="266" r:id="rId46"/>
    <p:sldId id="268" r:id="rId47"/>
    <p:sldId id="267" r:id="rId48"/>
    <p:sldId id="31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01"/>
    <p:restoredTop sz="94663"/>
  </p:normalViewPr>
  <p:slideViewPr>
    <p:cSldViewPr snapToGrid="0" snapToObjects="1">
      <p:cViewPr varScale="1">
        <p:scale>
          <a:sx n="59" d="100"/>
          <a:sy n="59" d="100"/>
        </p:scale>
        <p:origin x="7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A4500-5741-42D5-BE40-D12B14A38BE0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446F867-F6D0-44C2-8656-F3FF02178E7B}">
      <dgm:prSet/>
      <dgm:spPr/>
      <dgm:t>
        <a:bodyPr/>
        <a:lstStyle/>
        <a:p>
          <a:pPr>
            <a:defRPr cap="all"/>
          </a:pPr>
          <a:r>
            <a:rPr lang="en-US"/>
            <a:t>Polytrauma resuscitation</a:t>
          </a:r>
        </a:p>
      </dgm:t>
    </dgm:pt>
    <dgm:pt modelId="{E7C77A77-6E66-4679-B028-0B309EE7CEBE}" type="parTrans" cxnId="{6CFFCD1B-DFA9-42A0-8B96-62FF6BA9F505}">
      <dgm:prSet/>
      <dgm:spPr/>
      <dgm:t>
        <a:bodyPr/>
        <a:lstStyle/>
        <a:p>
          <a:endParaRPr lang="en-US"/>
        </a:p>
      </dgm:t>
    </dgm:pt>
    <dgm:pt modelId="{930D7533-8D11-460D-8FA3-B41FA808049C}" type="sibTrans" cxnId="{6CFFCD1B-DFA9-42A0-8B96-62FF6BA9F505}">
      <dgm:prSet/>
      <dgm:spPr/>
      <dgm:t>
        <a:bodyPr/>
        <a:lstStyle/>
        <a:p>
          <a:endParaRPr lang="en-US"/>
        </a:p>
      </dgm:t>
    </dgm:pt>
    <dgm:pt modelId="{72F19FC3-22AE-48CC-9D0D-0309DF9256F5}">
      <dgm:prSet/>
      <dgm:spPr/>
      <dgm:t>
        <a:bodyPr/>
        <a:lstStyle/>
        <a:p>
          <a:pPr>
            <a:defRPr cap="all"/>
          </a:pPr>
          <a:r>
            <a:rPr lang="en-US" dirty="0"/>
            <a:t>Case Based Application of knowledge</a:t>
          </a:r>
        </a:p>
      </dgm:t>
    </dgm:pt>
    <dgm:pt modelId="{6B01FF8C-8AE4-436C-806D-9F9F1D5E7687}" type="parTrans" cxnId="{62DDE910-AB7B-44BF-AFA0-4EB8A49748ED}">
      <dgm:prSet/>
      <dgm:spPr/>
      <dgm:t>
        <a:bodyPr/>
        <a:lstStyle/>
        <a:p>
          <a:endParaRPr lang="en-US"/>
        </a:p>
      </dgm:t>
    </dgm:pt>
    <dgm:pt modelId="{5AA3EA27-C09F-485A-A04C-25658CA9A0CD}" type="sibTrans" cxnId="{62DDE910-AB7B-44BF-AFA0-4EB8A49748ED}">
      <dgm:prSet/>
      <dgm:spPr/>
      <dgm:t>
        <a:bodyPr/>
        <a:lstStyle/>
        <a:p>
          <a:endParaRPr lang="en-US"/>
        </a:p>
      </dgm:t>
    </dgm:pt>
    <dgm:pt modelId="{81B05E36-63B9-4325-B63C-1F4A6972C905}">
      <dgm:prSet/>
      <dgm:spPr/>
      <dgm:t>
        <a:bodyPr/>
        <a:lstStyle/>
        <a:p>
          <a:pPr>
            <a:defRPr cap="all"/>
          </a:pPr>
          <a:r>
            <a:rPr lang="en-US"/>
            <a:t>NOTSS</a:t>
          </a:r>
        </a:p>
      </dgm:t>
    </dgm:pt>
    <dgm:pt modelId="{9102593A-AD02-4798-B018-BFE642A6F2A3}" type="parTrans" cxnId="{C5363F04-1E27-42AD-9D31-8B3D0C1BAE17}">
      <dgm:prSet/>
      <dgm:spPr/>
      <dgm:t>
        <a:bodyPr/>
        <a:lstStyle/>
        <a:p>
          <a:endParaRPr lang="en-US"/>
        </a:p>
      </dgm:t>
    </dgm:pt>
    <dgm:pt modelId="{25280F40-D5A1-4DF6-8741-60256EBCDFF1}" type="sibTrans" cxnId="{C5363F04-1E27-42AD-9D31-8B3D0C1BAE17}">
      <dgm:prSet/>
      <dgm:spPr/>
      <dgm:t>
        <a:bodyPr/>
        <a:lstStyle/>
        <a:p>
          <a:endParaRPr lang="en-US"/>
        </a:p>
      </dgm:t>
    </dgm:pt>
    <dgm:pt modelId="{3F6DBFD6-7D99-4CF5-9C7B-247CC9402716}">
      <dgm:prSet/>
      <dgm:spPr/>
      <dgm:t>
        <a:bodyPr/>
        <a:lstStyle/>
        <a:p>
          <a:pPr>
            <a:defRPr cap="all"/>
          </a:pPr>
          <a:r>
            <a:rPr lang="en-US"/>
            <a:t>Summary</a:t>
          </a:r>
        </a:p>
      </dgm:t>
    </dgm:pt>
    <dgm:pt modelId="{D699AC22-5896-4402-BD10-D84D33F1F6D0}" type="parTrans" cxnId="{66A925CE-FFD4-42EC-B178-E090BD2613EC}">
      <dgm:prSet/>
      <dgm:spPr/>
      <dgm:t>
        <a:bodyPr/>
        <a:lstStyle/>
        <a:p>
          <a:endParaRPr lang="en-US"/>
        </a:p>
      </dgm:t>
    </dgm:pt>
    <dgm:pt modelId="{91155DC8-F92B-4CEB-8BBB-E87EE30F2706}" type="sibTrans" cxnId="{66A925CE-FFD4-42EC-B178-E090BD2613EC}">
      <dgm:prSet/>
      <dgm:spPr/>
      <dgm:t>
        <a:bodyPr/>
        <a:lstStyle/>
        <a:p>
          <a:endParaRPr lang="en-US"/>
        </a:p>
      </dgm:t>
    </dgm:pt>
    <dgm:pt modelId="{4F799B4C-FDE4-4691-837B-7EBBF2473C00}" type="pres">
      <dgm:prSet presAssocID="{D17A4500-5741-42D5-BE40-D12B14A38BE0}" presName="root" presStyleCnt="0">
        <dgm:presLayoutVars>
          <dgm:dir/>
          <dgm:resizeHandles val="exact"/>
        </dgm:presLayoutVars>
      </dgm:prSet>
      <dgm:spPr/>
    </dgm:pt>
    <dgm:pt modelId="{C369E54F-35F5-4EF4-B8A3-E89BD4D402F1}" type="pres">
      <dgm:prSet presAssocID="{B446F867-F6D0-44C2-8656-F3FF02178E7B}" presName="compNode" presStyleCnt="0"/>
      <dgm:spPr/>
    </dgm:pt>
    <dgm:pt modelId="{318FE54A-8102-4B4E-B4DA-C7639474E6E7}" type="pres">
      <dgm:prSet presAssocID="{B446F867-F6D0-44C2-8656-F3FF02178E7B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AD0C95FF-3EF4-45CA-99F4-6A42AF658B46}" type="pres">
      <dgm:prSet presAssocID="{B446F867-F6D0-44C2-8656-F3FF02178E7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F153759F-6075-4412-A342-D01B3DD83ED0}" type="pres">
      <dgm:prSet presAssocID="{B446F867-F6D0-44C2-8656-F3FF02178E7B}" presName="spaceRect" presStyleCnt="0"/>
      <dgm:spPr/>
    </dgm:pt>
    <dgm:pt modelId="{DB4A5D75-3ED2-4F8C-B103-E897FD0961A0}" type="pres">
      <dgm:prSet presAssocID="{B446F867-F6D0-44C2-8656-F3FF02178E7B}" presName="textRect" presStyleLbl="revTx" presStyleIdx="0" presStyleCnt="4">
        <dgm:presLayoutVars>
          <dgm:chMax val="1"/>
          <dgm:chPref val="1"/>
        </dgm:presLayoutVars>
      </dgm:prSet>
      <dgm:spPr/>
    </dgm:pt>
    <dgm:pt modelId="{94FDD468-D031-4E33-AB5F-40A5BD27CDA4}" type="pres">
      <dgm:prSet presAssocID="{930D7533-8D11-460D-8FA3-B41FA808049C}" presName="sibTrans" presStyleCnt="0"/>
      <dgm:spPr/>
    </dgm:pt>
    <dgm:pt modelId="{639B93CF-E4E8-495A-A94B-E0D3B2EA1E6D}" type="pres">
      <dgm:prSet presAssocID="{72F19FC3-22AE-48CC-9D0D-0309DF9256F5}" presName="compNode" presStyleCnt="0"/>
      <dgm:spPr/>
    </dgm:pt>
    <dgm:pt modelId="{4E8089A9-6DF5-46CD-AC3F-2ABE29A97F57}" type="pres">
      <dgm:prSet presAssocID="{72F19FC3-22AE-48CC-9D0D-0309DF9256F5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55F9555D-104E-4E42-A6A6-CB4D98FCE148}" type="pres">
      <dgm:prSet presAssocID="{72F19FC3-22AE-48CC-9D0D-0309DF9256F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98670C3-C30D-4521-A136-09D7A9837239}" type="pres">
      <dgm:prSet presAssocID="{72F19FC3-22AE-48CC-9D0D-0309DF9256F5}" presName="spaceRect" presStyleCnt="0"/>
      <dgm:spPr/>
    </dgm:pt>
    <dgm:pt modelId="{2CB09F87-81FF-4AA9-B5AC-DB2D3D7482AF}" type="pres">
      <dgm:prSet presAssocID="{72F19FC3-22AE-48CC-9D0D-0309DF9256F5}" presName="textRect" presStyleLbl="revTx" presStyleIdx="1" presStyleCnt="4">
        <dgm:presLayoutVars>
          <dgm:chMax val="1"/>
          <dgm:chPref val="1"/>
        </dgm:presLayoutVars>
      </dgm:prSet>
      <dgm:spPr/>
    </dgm:pt>
    <dgm:pt modelId="{3CBCF8A9-9DBC-4AA3-8521-F44DD30536E0}" type="pres">
      <dgm:prSet presAssocID="{5AA3EA27-C09F-485A-A04C-25658CA9A0CD}" presName="sibTrans" presStyleCnt="0"/>
      <dgm:spPr/>
    </dgm:pt>
    <dgm:pt modelId="{EEA23C1B-FA19-4386-8C78-3F475C8937D1}" type="pres">
      <dgm:prSet presAssocID="{81B05E36-63B9-4325-B63C-1F4A6972C905}" presName="compNode" presStyleCnt="0"/>
      <dgm:spPr/>
    </dgm:pt>
    <dgm:pt modelId="{EA636455-A2E5-4455-A3C3-BB92B3EFA3E7}" type="pres">
      <dgm:prSet presAssocID="{81B05E36-63B9-4325-B63C-1F4A6972C905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E06F11A6-0227-43C2-B6BB-0D8391897857}" type="pres">
      <dgm:prSet presAssocID="{81B05E36-63B9-4325-B63C-1F4A6972C9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B20F026B-3A1E-4567-BE2C-62B30B7ECB6B}" type="pres">
      <dgm:prSet presAssocID="{81B05E36-63B9-4325-B63C-1F4A6972C905}" presName="spaceRect" presStyleCnt="0"/>
      <dgm:spPr/>
    </dgm:pt>
    <dgm:pt modelId="{3CA930E1-177D-4235-B112-92CC00A94802}" type="pres">
      <dgm:prSet presAssocID="{81B05E36-63B9-4325-B63C-1F4A6972C905}" presName="textRect" presStyleLbl="revTx" presStyleIdx="2" presStyleCnt="4">
        <dgm:presLayoutVars>
          <dgm:chMax val="1"/>
          <dgm:chPref val="1"/>
        </dgm:presLayoutVars>
      </dgm:prSet>
      <dgm:spPr/>
    </dgm:pt>
    <dgm:pt modelId="{66B44932-2D40-4CA5-A4FD-E0FCE7200C36}" type="pres">
      <dgm:prSet presAssocID="{25280F40-D5A1-4DF6-8741-60256EBCDFF1}" presName="sibTrans" presStyleCnt="0"/>
      <dgm:spPr/>
    </dgm:pt>
    <dgm:pt modelId="{22892639-B559-4244-B71F-1942040256BB}" type="pres">
      <dgm:prSet presAssocID="{3F6DBFD6-7D99-4CF5-9C7B-247CC9402716}" presName="compNode" presStyleCnt="0"/>
      <dgm:spPr/>
    </dgm:pt>
    <dgm:pt modelId="{74AC81BE-42F5-494E-A405-FDC015067AC0}" type="pres">
      <dgm:prSet presAssocID="{3F6DBFD6-7D99-4CF5-9C7B-247CC9402716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564D689-97BF-4702-84FC-523A7192EB57}" type="pres">
      <dgm:prSet presAssocID="{3F6DBFD6-7D99-4CF5-9C7B-247CC940271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41367DA-FB3C-4AFB-BDD0-ED8C7C94FA99}" type="pres">
      <dgm:prSet presAssocID="{3F6DBFD6-7D99-4CF5-9C7B-247CC9402716}" presName="spaceRect" presStyleCnt="0"/>
      <dgm:spPr/>
    </dgm:pt>
    <dgm:pt modelId="{F4F20F07-72E7-4AE6-B361-AEFB7F70832E}" type="pres">
      <dgm:prSet presAssocID="{3F6DBFD6-7D99-4CF5-9C7B-247CC940271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5363F04-1E27-42AD-9D31-8B3D0C1BAE17}" srcId="{D17A4500-5741-42D5-BE40-D12B14A38BE0}" destId="{81B05E36-63B9-4325-B63C-1F4A6972C905}" srcOrd="2" destOrd="0" parTransId="{9102593A-AD02-4798-B018-BFE642A6F2A3}" sibTransId="{25280F40-D5A1-4DF6-8741-60256EBCDFF1}"/>
    <dgm:cxn modelId="{62DDE910-AB7B-44BF-AFA0-4EB8A49748ED}" srcId="{D17A4500-5741-42D5-BE40-D12B14A38BE0}" destId="{72F19FC3-22AE-48CC-9D0D-0309DF9256F5}" srcOrd="1" destOrd="0" parTransId="{6B01FF8C-8AE4-436C-806D-9F9F1D5E7687}" sibTransId="{5AA3EA27-C09F-485A-A04C-25658CA9A0CD}"/>
    <dgm:cxn modelId="{6CFFCD1B-DFA9-42A0-8B96-62FF6BA9F505}" srcId="{D17A4500-5741-42D5-BE40-D12B14A38BE0}" destId="{B446F867-F6D0-44C2-8656-F3FF02178E7B}" srcOrd="0" destOrd="0" parTransId="{E7C77A77-6E66-4679-B028-0B309EE7CEBE}" sibTransId="{930D7533-8D11-460D-8FA3-B41FA808049C}"/>
    <dgm:cxn modelId="{5B956639-955F-44DE-BCBE-F11A529CEE93}" type="presOf" srcId="{3F6DBFD6-7D99-4CF5-9C7B-247CC9402716}" destId="{F4F20F07-72E7-4AE6-B361-AEFB7F70832E}" srcOrd="0" destOrd="0" presId="urn:microsoft.com/office/officeart/2018/5/layout/IconLeafLabelList"/>
    <dgm:cxn modelId="{60A93296-B34B-478A-9DBF-89A01012CCDB}" type="presOf" srcId="{B446F867-F6D0-44C2-8656-F3FF02178E7B}" destId="{DB4A5D75-3ED2-4F8C-B103-E897FD0961A0}" srcOrd="0" destOrd="0" presId="urn:microsoft.com/office/officeart/2018/5/layout/IconLeafLabelList"/>
    <dgm:cxn modelId="{EC34DF97-D212-4DF5-9B29-860B3D0C5C1F}" type="presOf" srcId="{72F19FC3-22AE-48CC-9D0D-0309DF9256F5}" destId="{2CB09F87-81FF-4AA9-B5AC-DB2D3D7482AF}" srcOrd="0" destOrd="0" presId="urn:microsoft.com/office/officeart/2018/5/layout/IconLeafLabelList"/>
    <dgm:cxn modelId="{DA5CD9A9-4F4C-41AF-9E39-17B7A7D79CEF}" type="presOf" srcId="{D17A4500-5741-42D5-BE40-D12B14A38BE0}" destId="{4F799B4C-FDE4-4691-837B-7EBBF2473C00}" srcOrd="0" destOrd="0" presId="urn:microsoft.com/office/officeart/2018/5/layout/IconLeafLabelList"/>
    <dgm:cxn modelId="{66A925CE-FFD4-42EC-B178-E090BD2613EC}" srcId="{D17A4500-5741-42D5-BE40-D12B14A38BE0}" destId="{3F6DBFD6-7D99-4CF5-9C7B-247CC9402716}" srcOrd="3" destOrd="0" parTransId="{D699AC22-5896-4402-BD10-D84D33F1F6D0}" sibTransId="{91155DC8-F92B-4CEB-8BBB-E87EE30F2706}"/>
    <dgm:cxn modelId="{DCBB37EE-9973-4986-A4E8-1214620D9C7C}" type="presOf" srcId="{81B05E36-63B9-4325-B63C-1F4A6972C905}" destId="{3CA930E1-177D-4235-B112-92CC00A94802}" srcOrd="0" destOrd="0" presId="urn:microsoft.com/office/officeart/2018/5/layout/IconLeafLabelList"/>
    <dgm:cxn modelId="{B2EAA702-322F-480E-A80A-99E0AC853BA5}" type="presParOf" srcId="{4F799B4C-FDE4-4691-837B-7EBBF2473C00}" destId="{C369E54F-35F5-4EF4-B8A3-E89BD4D402F1}" srcOrd="0" destOrd="0" presId="urn:microsoft.com/office/officeart/2018/5/layout/IconLeafLabelList"/>
    <dgm:cxn modelId="{A958B4E3-D9E7-448B-A5FA-955E7AA131AB}" type="presParOf" srcId="{C369E54F-35F5-4EF4-B8A3-E89BD4D402F1}" destId="{318FE54A-8102-4B4E-B4DA-C7639474E6E7}" srcOrd="0" destOrd="0" presId="urn:microsoft.com/office/officeart/2018/5/layout/IconLeafLabelList"/>
    <dgm:cxn modelId="{D5B196BA-EE3F-4862-9435-2E361754BE8B}" type="presParOf" srcId="{C369E54F-35F5-4EF4-B8A3-E89BD4D402F1}" destId="{AD0C95FF-3EF4-45CA-99F4-6A42AF658B46}" srcOrd="1" destOrd="0" presId="urn:microsoft.com/office/officeart/2018/5/layout/IconLeafLabelList"/>
    <dgm:cxn modelId="{DF5D7461-E2DF-4286-8DE8-2A0F06FF5E55}" type="presParOf" srcId="{C369E54F-35F5-4EF4-B8A3-E89BD4D402F1}" destId="{F153759F-6075-4412-A342-D01B3DD83ED0}" srcOrd="2" destOrd="0" presId="urn:microsoft.com/office/officeart/2018/5/layout/IconLeafLabelList"/>
    <dgm:cxn modelId="{A4B83087-FE90-4B40-9D73-E0081E09AEE9}" type="presParOf" srcId="{C369E54F-35F5-4EF4-B8A3-E89BD4D402F1}" destId="{DB4A5D75-3ED2-4F8C-B103-E897FD0961A0}" srcOrd="3" destOrd="0" presId="urn:microsoft.com/office/officeart/2018/5/layout/IconLeafLabelList"/>
    <dgm:cxn modelId="{6F991271-C561-4BB9-8516-08721BD4C518}" type="presParOf" srcId="{4F799B4C-FDE4-4691-837B-7EBBF2473C00}" destId="{94FDD468-D031-4E33-AB5F-40A5BD27CDA4}" srcOrd="1" destOrd="0" presId="urn:microsoft.com/office/officeart/2018/5/layout/IconLeafLabelList"/>
    <dgm:cxn modelId="{3AD8A912-D860-4B88-9B2C-10E5244D23BC}" type="presParOf" srcId="{4F799B4C-FDE4-4691-837B-7EBBF2473C00}" destId="{639B93CF-E4E8-495A-A94B-E0D3B2EA1E6D}" srcOrd="2" destOrd="0" presId="urn:microsoft.com/office/officeart/2018/5/layout/IconLeafLabelList"/>
    <dgm:cxn modelId="{BF997184-BC7D-492E-8287-7FDAFB0C6AFC}" type="presParOf" srcId="{639B93CF-E4E8-495A-A94B-E0D3B2EA1E6D}" destId="{4E8089A9-6DF5-46CD-AC3F-2ABE29A97F57}" srcOrd="0" destOrd="0" presId="urn:microsoft.com/office/officeart/2018/5/layout/IconLeafLabelList"/>
    <dgm:cxn modelId="{8A209019-DC32-423A-8493-33F0CA59CF92}" type="presParOf" srcId="{639B93CF-E4E8-495A-A94B-E0D3B2EA1E6D}" destId="{55F9555D-104E-4E42-A6A6-CB4D98FCE148}" srcOrd="1" destOrd="0" presId="urn:microsoft.com/office/officeart/2018/5/layout/IconLeafLabelList"/>
    <dgm:cxn modelId="{046E1CCB-7AE8-47BD-AACB-45695C29F155}" type="presParOf" srcId="{639B93CF-E4E8-495A-A94B-E0D3B2EA1E6D}" destId="{A98670C3-C30D-4521-A136-09D7A9837239}" srcOrd="2" destOrd="0" presId="urn:microsoft.com/office/officeart/2018/5/layout/IconLeafLabelList"/>
    <dgm:cxn modelId="{EC9E6A1E-3DC6-454D-968B-D1F1D40CECE3}" type="presParOf" srcId="{639B93CF-E4E8-495A-A94B-E0D3B2EA1E6D}" destId="{2CB09F87-81FF-4AA9-B5AC-DB2D3D7482AF}" srcOrd="3" destOrd="0" presId="urn:microsoft.com/office/officeart/2018/5/layout/IconLeafLabelList"/>
    <dgm:cxn modelId="{11C69AD7-0718-45C5-9CAB-3F80A3FF4FA6}" type="presParOf" srcId="{4F799B4C-FDE4-4691-837B-7EBBF2473C00}" destId="{3CBCF8A9-9DBC-4AA3-8521-F44DD30536E0}" srcOrd="3" destOrd="0" presId="urn:microsoft.com/office/officeart/2018/5/layout/IconLeafLabelList"/>
    <dgm:cxn modelId="{8613FE4B-6354-46D3-A19A-95241E3D0C70}" type="presParOf" srcId="{4F799B4C-FDE4-4691-837B-7EBBF2473C00}" destId="{EEA23C1B-FA19-4386-8C78-3F475C8937D1}" srcOrd="4" destOrd="0" presId="urn:microsoft.com/office/officeart/2018/5/layout/IconLeafLabelList"/>
    <dgm:cxn modelId="{CCDBCB2F-39D8-4DCB-B0EC-D0718CBC7B1D}" type="presParOf" srcId="{EEA23C1B-FA19-4386-8C78-3F475C8937D1}" destId="{EA636455-A2E5-4455-A3C3-BB92B3EFA3E7}" srcOrd="0" destOrd="0" presId="urn:microsoft.com/office/officeart/2018/5/layout/IconLeafLabelList"/>
    <dgm:cxn modelId="{92D79139-DC7B-4205-84F4-456A66A404F5}" type="presParOf" srcId="{EEA23C1B-FA19-4386-8C78-3F475C8937D1}" destId="{E06F11A6-0227-43C2-B6BB-0D8391897857}" srcOrd="1" destOrd="0" presId="urn:microsoft.com/office/officeart/2018/5/layout/IconLeafLabelList"/>
    <dgm:cxn modelId="{694F6153-7282-4793-A4D8-DD892AC4B519}" type="presParOf" srcId="{EEA23C1B-FA19-4386-8C78-3F475C8937D1}" destId="{B20F026B-3A1E-4567-BE2C-62B30B7ECB6B}" srcOrd="2" destOrd="0" presId="urn:microsoft.com/office/officeart/2018/5/layout/IconLeafLabelList"/>
    <dgm:cxn modelId="{42D40B44-8246-42A6-BB89-D55E7261E375}" type="presParOf" srcId="{EEA23C1B-FA19-4386-8C78-3F475C8937D1}" destId="{3CA930E1-177D-4235-B112-92CC00A94802}" srcOrd="3" destOrd="0" presId="urn:microsoft.com/office/officeart/2018/5/layout/IconLeafLabelList"/>
    <dgm:cxn modelId="{904DCCCF-0777-46CB-938C-83DD417CA2BC}" type="presParOf" srcId="{4F799B4C-FDE4-4691-837B-7EBBF2473C00}" destId="{66B44932-2D40-4CA5-A4FD-E0FCE7200C36}" srcOrd="5" destOrd="0" presId="urn:microsoft.com/office/officeart/2018/5/layout/IconLeafLabelList"/>
    <dgm:cxn modelId="{EE894159-D058-4D00-B6C9-1F981E7EE652}" type="presParOf" srcId="{4F799B4C-FDE4-4691-837B-7EBBF2473C00}" destId="{22892639-B559-4244-B71F-1942040256BB}" srcOrd="6" destOrd="0" presId="urn:microsoft.com/office/officeart/2018/5/layout/IconLeafLabelList"/>
    <dgm:cxn modelId="{2AEA3438-371B-4A7C-852B-EA4A9D8B0062}" type="presParOf" srcId="{22892639-B559-4244-B71F-1942040256BB}" destId="{74AC81BE-42F5-494E-A405-FDC015067AC0}" srcOrd="0" destOrd="0" presId="urn:microsoft.com/office/officeart/2018/5/layout/IconLeafLabelList"/>
    <dgm:cxn modelId="{51C48E96-28EC-450F-9408-75D786F12BDC}" type="presParOf" srcId="{22892639-B559-4244-B71F-1942040256BB}" destId="{4564D689-97BF-4702-84FC-523A7192EB57}" srcOrd="1" destOrd="0" presId="urn:microsoft.com/office/officeart/2018/5/layout/IconLeafLabelList"/>
    <dgm:cxn modelId="{E95265CC-50FE-46CA-9253-BE06FF5D633B}" type="presParOf" srcId="{22892639-B559-4244-B71F-1942040256BB}" destId="{E41367DA-FB3C-4AFB-BDD0-ED8C7C94FA99}" srcOrd="2" destOrd="0" presId="urn:microsoft.com/office/officeart/2018/5/layout/IconLeafLabelList"/>
    <dgm:cxn modelId="{5C40B039-679A-4AD9-A2A6-30DBA6E3BA40}" type="presParOf" srcId="{22892639-B559-4244-B71F-1942040256BB}" destId="{F4F20F07-72E7-4AE6-B361-AEFB7F70832E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0BBEF36-224E-49B1-8E48-F74886E9F02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C4202F16-FD14-4A26-A8C6-886C9977C3CA}">
      <dgm:prSet/>
      <dgm:spPr/>
      <dgm:t>
        <a:bodyPr/>
        <a:lstStyle/>
        <a:p>
          <a:pPr>
            <a:defRPr cap="all"/>
          </a:pPr>
          <a:r>
            <a:rPr lang="en-US" dirty="0"/>
            <a:t>Span</a:t>
          </a:r>
        </a:p>
      </dgm:t>
    </dgm:pt>
    <dgm:pt modelId="{89D245BF-7C63-49C2-9691-2C481368B27A}" type="parTrans" cxnId="{C92E077E-9681-41AD-9863-F1E276FB52F4}">
      <dgm:prSet/>
      <dgm:spPr/>
      <dgm:t>
        <a:bodyPr/>
        <a:lstStyle/>
        <a:p>
          <a:endParaRPr lang="en-US"/>
        </a:p>
      </dgm:t>
    </dgm:pt>
    <dgm:pt modelId="{FC8179A2-1257-4213-9EC2-091894D83784}" type="sibTrans" cxnId="{C92E077E-9681-41AD-9863-F1E276FB52F4}">
      <dgm:prSet/>
      <dgm:spPr/>
      <dgm:t>
        <a:bodyPr/>
        <a:lstStyle/>
        <a:p>
          <a:endParaRPr lang="en-US"/>
        </a:p>
      </dgm:t>
    </dgm:pt>
    <dgm:pt modelId="{E962AEC6-7ECE-4851-B822-F85B19F1771E}">
      <dgm:prSet/>
      <dgm:spPr/>
      <dgm:t>
        <a:bodyPr/>
        <a:lstStyle/>
        <a:p>
          <a:pPr>
            <a:defRPr cap="all"/>
          </a:pPr>
          <a:r>
            <a:rPr lang="en-US" dirty="0"/>
            <a:t>Scan</a:t>
          </a:r>
        </a:p>
      </dgm:t>
    </dgm:pt>
    <dgm:pt modelId="{A1A9739F-CA8F-4282-BA45-FDCB9785339D}" type="parTrans" cxnId="{8F5BF0B8-D7E6-41D1-9766-CCFA1684BA92}">
      <dgm:prSet/>
      <dgm:spPr/>
      <dgm:t>
        <a:bodyPr/>
        <a:lstStyle/>
        <a:p>
          <a:endParaRPr lang="en-US"/>
        </a:p>
      </dgm:t>
    </dgm:pt>
    <dgm:pt modelId="{DDAB56C4-8C1A-4AC2-B081-3FD83E42338F}" type="sibTrans" cxnId="{8F5BF0B8-D7E6-41D1-9766-CCFA1684BA92}">
      <dgm:prSet/>
      <dgm:spPr/>
      <dgm:t>
        <a:bodyPr/>
        <a:lstStyle/>
        <a:p>
          <a:endParaRPr lang="en-US"/>
        </a:p>
      </dgm:t>
    </dgm:pt>
    <dgm:pt modelId="{2FA18B12-7FA7-4257-8E01-0AC4B5D42D61}">
      <dgm:prSet/>
      <dgm:spPr/>
      <dgm:t>
        <a:bodyPr/>
        <a:lstStyle/>
        <a:p>
          <a:pPr>
            <a:defRPr cap="all"/>
          </a:pPr>
          <a:r>
            <a:rPr lang="en-US" dirty="0"/>
            <a:t>Plan</a:t>
          </a:r>
        </a:p>
      </dgm:t>
    </dgm:pt>
    <dgm:pt modelId="{73F674F3-3BD3-4F42-9A46-33E25F0CB34A}" type="parTrans" cxnId="{0D3A4B3E-4ED2-4087-B6BB-CB375A150C3F}">
      <dgm:prSet/>
      <dgm:spPr/>
      <dgm:t>
        <a:bodyPr/>
        <a:lstStyle/>
        <a:p>
          <a:endParaRPr lang="en-US"/>
        </a:p>
      </dgm:t>
    </dgm:pt>
    <dgm:pt modelId="{769969AF-D5D3-4973-A18E-9B0C8BE7229E}" type="sibTrans" cxnId="{0D3A4B3E-4ED2-4087-B6BB-CB375A150C3F}">
      <dgm:prSet/>
      <dgm:spPr/>
      <dgm:t>
        <a:bodyPr/>
        <a:lstStyle/>
        <a:p>
          <a:endParaRPr lang="en-US"/>
        </a:p>
      </dgm:t>
    </dgm:pt>
    <dgm:pt modelId="{911AEA18-A8AC-48B4-B101-4A50AA1CCA76}" type="pres">
      <dgm:prSet presAssocID="{C0BBEF36-224E-49B1-8E48-F74886E9F028}" presName="root" presStyleCnt="0">
        <dgm:presLayoutVars>
          <dgm:dir/>
          <dgm:resizeHandles val="exact"/>
        </dgm:presLayoutVars>
      </dgm:prSet>
      <dgm:spPr/>
    </dgm:pt>
    <dgm:pt modelId="{A4E9CED5-327D-4E96-B476-B6E2C65DBE21}" type="pres">
      <dgm:prSet presAssocID="{C4202F16-FD14-4A26-A8C6-886C9977C3CA}" presName="compNode" presStyleCnt="0"/>
      <dgm:spPr/>
    </dgm:pt>
    <dgm:pt modelId="{927EFE65-9D44-4B8B-A85A-11FC25FEE1AB}" type="pres">
      <dgm:prSet presAssocID="{C4202F16-FD14-4A26-A8C6-886C9977C3CA}" presName="iconBgRect" presStyleLbl="bgShp" presStyleIdx="0" presStyleCnt="3"/>
      <dgm:spPr/>
    </dgm:pt>
    <dgm:pt modelId="{18FFA9E4-7222-4A6F-8C38-61B2D46E198E}" type="pres">
      <dgm:prSet presAssocID="{C4202F16-FD14-4A26-A8C6-886C9977C3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21A4A5FB-1EA3-4A4B-A15B-A3768BBB741A}" type="pres">
      <dgm:prSet presAssocID="{C4202F16-FD14-4A26-A8C6-886C9977C3CA}" presName="spaceRect" presStyleCnt="0"/>
      <dgm:spPr/>
    </dgm:pt>
    <dgm:pt modelId="{79EC878F-A791-4E24-ABFB-9B1CA8E5B191}" type="pres">
      <dgm:prSet presAssocID="{C4202F16-FD14-4A26-A8C6-886C9977C3CA}" presName="textRect" presStyleLbl="revTx" presStyleIdx="0" presStyleCnt="3">
        <dgm:presLayoutVars>
          <dgm:chMax val="1"/>
          <dgm:chPref val="1"/>
        </dgm:presLayoutVars>
      </dgm:prSet>
      <dgm:spPr/>
    </dgm:pt>
    <dgm:pt modelId="{8214699C-91BC-453C-AB61-8527A69041B0}" type="pres">
      <dgm:prSet presAssocID="{FC8179A2-1257-4213-9EC2-091894D83784}" presName="sibTrans" presStyleCnt="0"/>
      <dgm:spPr/>
    </dgm:pt>
    <dgm:pt modelId="{D179CFC7-53DB-490C-AA14-FD330915D817}" type="pres">
      <dgm:prSet presAssocID="{E962AEC6-7ECE-4851-B822-F85B19F1771E}" presName="compNode" presStyleCnt="0"/>
      <dgm:spPr/>
    </dgm:pt>
    <dgm:pt modelId="{E20B3888-5520-4D59-A75C-75ADA6120BF9}" type="pres">
      <dgm:prSet presAssocID="{E962AEC6-7ECE-4851-B822-F85B19F1771E}" presName="iconBgRect" presStyleLbl="bgShp" presStyleIdx="1" presStyleCnt="3"/>
      <dgm:spPr/>
    </dgm:pt>
    <dgm:pt modelId="{4987EE53-2A9D-4E96-8B59-6A3C0767245E}" type="pres">
      <dgm:prSet presAssocID="{E962AEC6-7ECE-4851-B822-F85B19F1771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code"/>
        </a:ext>
      </dgm:extLst>
    </dgm:pt>
    <dgm:pt modelId="{7ED4B915-052D-4E47-B000-40BD1DAF43E2}" type="pres">
      <dgm:prSet presAssocID="{E962AEC6-7ECE-4851-B822-F85B19F1771E}" presName="spaceRect" presStyleCnt="0"/>
      <dgm:spPr/>
    </dgm:pt>
    <dgm:pt modelId="{D4FD2615-6F32-4564-87EA-97C5102A4402}" type="pres">
      <dgm:prSet presAssocID="{E962AEC6-7ECE-4851-B822-F85B19F1771E}" presName="textRect" presStyleLbl="revTx" presStyleIdx="1" presStyleCnt="3">
        <dgm:presLayoutVars>
          <dgm:chMax val="1"/>
          <dgm:chPref val="1"/>
        </dgm:presLayoutVars>
      </dgm:prSet>
      <dgm:spPr/>
    </dgm:pt>
    <dgm:pt modelId="{F0D18F26-8F4E-4DFC-BF9B-437524E8B1C1}" type="pres">
      <dgm:prSet presAssocID="{DDAB56C4-8C1A-4AC2-B081-3FD83E42338F}" presName="sibTrans" presStyleCnt="0"/>
      <dgm:spPr/>
    </dgm:pt>
    <dgm:pt modelId="{1280A755-9191-4797-946F-CF21B41FBF71}" type="pres">
      <dgm:prSet presAssocID="{2FA18B12-7FA7-4257-8E01-0AC4B5D42D61}" presName="compNode" presStyleCnt="0"/>
      <dgm:spPr/>
    </dgm:pt>
    <dgm:pt modelId="{3BC1E959-4918-4E7E-964E-C842E924B614}" type="pres">
      <dgm:prSet presAssocID="{2FA18B12-7FA7-4257-8E01-0AC4B5D42D61}" presName="iconBgRect" presStyleLbl="bgShp" presStyleIdx="2" presStyleCnt="3"/>
      <dgm:spPr/>
    </dgm:pt>
    <dgm:pt modelId="{8EA9317E-4071-4C39-B1E9-F7B308FB8AC8}" type="pres">
      <dgm:prSet presAssocID="{2FA18B12-7FA7-4257-8E01-0AC4B5D42D6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AFE6ED39-70E8-4989-9B6A-0EF41146AE81}" type="pres">
      <dgm:prSet presAssocID="{2FA18B12-7FA7-4257-8E01-0AC4B5D42D61}" presName="spaceRect" presStyleCnt="0"/>
      <dgm:spPr/>
    </dgm:pt>
    <dgm:pt modelId="{4B6D848F-06C4-407B-BC11-E963E5737E93}" type="pres">
      <dgm:prSet presAssocID="{2FA18B12-7FA7-4257-8E01-0AC4B5D42D6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A026E29-CED0-4653-B72A-CFA798E82BD1}" type="presOf" srcId="{2FA18B12-7FA7-4257-8E01-0AC4B5D42D61}" destId="{4B6D848F-06C4-407B-BC11-E963E5737E93}" srcOrd="0" destOrd="0" presId="urn:microsoft.com/office/officeart/2018/5/layout/IconCircleLabelList"/>
    <dgm:cxn modelId="{0D3A4B3E-4ED2-4087-B6BB-CB375A150C3F}" srcId="{C0BBEF36-224E-49B1-8E48-F74886E9F028}" destId="{2FA18B12-7FA7-4257-8E01-0AC4B5D42D61}" srcOrd="2" destOrd="0" parTransId="{73F674F3-3BD3-4F42-9A46-33E25F0CB34A}" sibTransId="{769969AF-D5D3-4973-A18E-9B0C8BE7229E}"/>
    <dgm:cxn modelId="{C92E077E-9681-41AD-9863-F1E276FB52F4}" srcId="{C0BBEF36-224E-49B1-8E48-F74886E9F028}" destId="{C4202F16-FD14-4A26-A8C6-886C9977C3CA}" srcOrd="0" destOrd="0" parTransId="{89D245BF-7C63-49C2-9691-2C481368B27A}" sibTransId="{FC8179A2-1257-4213-9EC2-091894D83784}"/>
    <dgm:cxn modelId="{253EFC83-C852-44A7-9963-2C017331DF01}" type="presOf" srcId="{C4202F16-FD14-4A26-A8C6-886C9977C3CA}" destId="{79EC878F-A791-4E24-ABFB-9B1CA8E5B191}" srcOrd="0" destOrd="0" presId="urn:microsoft.com/office/officeart/2018/5/layout/IconCircleLabelList"/>
    <dgm:cxn modelId="{E41745B8-05DB-48F7-9D84-4605CBF4112F}" type="presOf" srcId="{C0BBEF36-224E-49B1-8E48-F74886E9F028}" destId="{911AEA18-A8AC-48B4-B101-4A50AA1CCA76}" srcOrd="0" destOrd="0" presId="urn:microsoft.com/office/officeart/2018/5/layout/IconCircleLabelList"/>
    <dgm:cxn modelId="{8F5BF0B8-D7E6-41D1-9766-CCFA1684BA92}" srcId="{C0BBEF36-224E-49B1-8E48-F74886E9F028}" destId="{E962AEC6-7ECE-4851-B822-F85B19F1771E}" srcOrd="1" destOrd="0" parTransId="{A1A9739F-CA8F-4282-BA45-FDCB9785339D}" sibTransId="{DDAB56C4-8C1A-4AC2-B081-3FD83E42338F}"/>
    <dgm:cxn modelId="{978841CB-5E93-4D8F-8454-AF4BB6794AE1}" type="presOf" srcId="{E962AEC6-7ECE-4851-B822-F85B19F1771E}" destId="{D4FD2615-6F32-4564-87EA-97C5102A4402}" srcOrd="0" destOrd="0" presId="urn:microsoft.com/office/officeart/2018/5/layout/IconCircleLabelList"/>
    <dgm:cxn modelId="{E1A66309-4188-4982-9EF0-A5566782B7F5}" type="presParOf" srcId="{911AEA18-A8AC-48B4-B101-4A50AA1CCA76}" destId="{A4E9CED5-327D-4E96-B476-B6E2C65DBE21}" srcOrd="0" destOrd="0" presId="urn:microsoft.com/office/officeart/2018/5/layout/IconCircleLabelList"/>
    <dgm:cxn modelId="{E1BEB22A-5A7C-4F11-85EC-B86B780806B9}" type="presParOf" srcId="{A4E9CED5-327D-4E96-B476-B6E2C65DBE21}" destId="{927EFE65-9D44-4B8B-A85A-11FC25FEE1AB}" srcOrd="0" destOrd="0" presId="urn:microsoft.com/office/officeart/2018/5/layout/IconCircleLabelList"/>
    <dgm:cxn modelId="{C2A70AD0-F82B-4108-AD78-4E0345FB7F0C}" type="presParOf" srcId="{A4E9CED5-327D-4E96-B476-B6E2C65DBE21}" destId="{18FFA9E4-7222-4A6F-8C38-61B2D46E198E}" srcOrd="1" destOrd="0" presId="urn:microsoft.com/office/officeart/2018/5/layout/IconCircleLabelList"/>
    <dgm:cxn modelId="{065C9116-6F12-42BD-9340-F4D5360CF478}" type="presParOf" srcId="{A4E9CED5-327D-4E96-B476-B6E2C65DBE21}" destId="{21A4A5FB-1EA3-4A4B-A15B-A3768BBB741A}" srcOrd="2" destOrd="0" presId="urn:microsoft.com/office/officeart/2018/5/layout/IconCircleLabelList"/>
    <dgm:cxn modelId="{DDC135E6-6283-4C5F-A4B4-EFFB8A6BBBAF}" type="presParOf" srcId="{A4E9CED5-327D-4E96-B476-B6E2C65DBE21}" destId="{79EC878F-A791-4E24-ABFB-9B1CA8E5B191}" srcOrd="3" destOrd="0" presId="urn:microsoft.com/office/officeart/2018/5/layout/IconCircleLabelList"/>
    <dgm:cxn modelId="{AC6AD9B0-084D-461D-A56F-09F9898FF097}" type="presParOf" srcId="{911AEA18-A8AC-48B4-B101-4A50AA1CCA76}" destId="{8214699C-91BC-453C-AB61-8527A69041B0}" srcOrd="1" destOrd="0" presId="urn:microsoft.com/office/officeart/2018/5/layout/IconCircleLabelList"/>
    <dgm:cxn modelId="{609E10F8-FFC1-4693-8BC3-0E06D0B51859}" type="presParOf" srcId="{911AEA18-A8AC-48B4-B101-4A50AA1CCA76}" destId="{D179CFC7-53DB-490C-AA14-FD330915D817}" srcOrd="2" destOrd="0" presId="urn:microsoft.com/office/officeart/2018/5/layout/IconCircleLabelList"/>
    <dgm:cxn modelId="{1326348B-2A0D-4930-B0B8-9E1866CEF0FD}" type="presParOf" srcId="{D179CFC7-53DB-490C-AA14-FD330915D817}" destId="{E20B3888-5520-4D59-A75C-75ADA6120BF9}" srcOrd="0" destOrd="0" presId="urn:microsoft.com/office/officeart/2018/5/layout/IconCircleLabelList"/>
    <dgm:cxn modelId="{831EB965-1D2B-499B-AC8B-EDBE17013122}" type="presParOf" srcId="{D179CFC7-53DB-490C-AA14-FD330915D817}" destId="{4987EE53-2A9D-4E96-8B59-6A3C0767245E}" srcOrd="1" destOrd="0" presId="urn:microsoft.com/office/officeart/2018/5/layout/IconCircleLabelList"/>
    <dgm:cxn modelId="{5337293F-5421-4693-BA18-643E60C73300}" type="presParOf" srcId="{D179CFC7-53DB-490C-AA14-FD330915D817}" destId="{7ED4B915-052D-4E47-B000-40BD1DAF43E2}" srcOrd="2" destOrd="0" presId="urn:microsoft.com/office/officeart/2018/5/layout/IconCircleLabelList"/>
    <dgm:cxn modelId="{BF69BCBF-ECA6-4DA6-BEC6-56A053FAFE09}" type="presParOf" srcId="{D179CFC7-53DB-490C-AA14-FD330915D817}" destId="{D4FD2615-6F32-4564-87EA-97C5102A4402}" srcOrd="3" destOrd="0" presId="urn:microsoft.com/office/officeart/2018/5/layout/IconCircleLabelList"/>
    <dgm:cxn modelId="{88B9559C-6CF9-41CB-8BD9-280491747DF5}" type="presParOf" srcId="{911AEA18-A8AC-48B4-B101-4A50AA1CCA76}" destId="{F0D18F26-8F4E-4DFC-BF9B-437524E8B1C1}" srcOrd="3" destOrd="0" presId="urn:microsoft.com/office/officeart/2018/5/layout/IconCircleLabelList"/>
    <dgm:cxn modelId="{F403EE96-10D5-48BC-9037-35216B1188F1}" type="presParOf" srcId="{911AEA18-A8AC-48B4-B101-4A50AA1CCA76}" destId="{1280A755-9191-4797-946F-CF21B41FBF71}" srcOrd="4" destOrd="0" presId="urn:microsoft.com/office/officeart/2018/5/layout/IconCircleLabelList"/>
    <dgm:cxn modelId="{A2315E01-7C4F-4DD4-9420-87BC3A9AD141}" type="presParOf" srcId="{1280A755-9191-4797-946F-CF21B41FBF71}" destId="{3BC1E959-4918-4E7E-964E-C842E924B614}" srcOrd="0" destOrd="0" presId="urn:microsoft.com/office/officeart/2018/5/layout/IconCircleLabelList"/>
    <dgm:cxn modelId="{E94D2F00-6617-45FE-A108-5F2B3B94AD6A}" type="presParOf" srcId="{1280A755-9191-4797-946F-CF21B41FBF71}" destId="{8EA9317E-4071-4C39-B1E9-F7B308FB8AC8}" srcOrd="1" destOrd="0" presId="urn:microsoft.com/office/officeart/2018/5/layout/IconCircleLabelList"/>
    <dgm:cxn modelId="{D0D22BA1-CACF-4FC4-ACFE-B4F7E815BB12}" type="presParOf" srcId="{1280A755-9191-4797-946F-CF21B41FBF71}" destId="{AFE6ED39-70E8-4989-9B6A-0EF41146AE81}" srcOrd="2" destOrd="0" presId="urn:microsoft.com/office/officeart/2018/5/layout/IconCircleLabelList"/>
    <dgm:cxn modelId="{7877FDFA-CCBB-4D0A-910B-62DD539C3A9D}" type="presParOf" srcId="{1280A755-9191-4797-946F-CF21B41FBF71}" destId="{4B6D848F-06C4-407B-BC11-E963E5737E9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8FE54A-8102-4B4E-B4DA-C7639474E6E7}">
      <dsp:nvSpPr>
        <dsp:cNvPr id="0" name=""/>
        <dsp:cNvSpPr/>
      </dsp:nvSpPr>
      <dsp:spPr>
        <a:xfrm>
          <a:off x="973190" y="987326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0C95FF-3EF4-45CA-99F4-6A42AF658B46}">
      <dsp:nvSpPr>
        <dsp:cNvPr id="0" name=""/>
        <dsp:cNvSpPr/>
      </dsp:nvSpPr>
      <dsp:spPr>
        <a:xfrm>
          <a:off x="1242597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A5D75-3ED2-4F8C-B103-E897FD0961A0}">
      <dsp:nvSpPr>
        <dsp:cNvPr id="0" name=""/>
        <dsp:cNvSpPr/>
      </dsp:nvSpPr>
      <dsp:spPr>
        <a:xfrm>
          <a:off x="569079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Polytrauma resuscitation</a:t>
          </a:r>
        </a:p>
      </dsp:txBody>
      <dsp:txXfrm>
        <a:off x="569079" y="2645217"/>
        <a:ext cx="2072362" cy="720000"/>
      </dsp:txXfrm>
    </dsp:sp>
    <dsp:sp modelId="{4E8089A9-6DF5-46CD-AC3F-2ABE29A97F57}">
      <dsp:nvSpPr>
        <dsp:cNvPr id="0" name=""/>
        <dsp:cNvSpPr/>
      </dsp:nvSpPr>
      <dsp:spPr>
        <a:xfrm>
          <a:off x="3408216" y="987326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F9555D-104E-4E42-A6A6-CB4D98FCE148}">
      <dsp:nvSpPr>
        <dsp:cNvPr id="0" name=""/>
        <dsp:cNvSpPr/>
      </dsp:nvSpPr>
      <dsp:spPr>
        <a:xfrm>
          <a:off x="3677623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B09F87-81FF-4AA9-B5AC-DB2D3D7482AF}">
      <dsp:nvSpPr>
        <dsp:cNvPr id="0" name=""/>
        <dsp:cNvSpPr/>
      </dsp:nvSpPr>
      <dsp:spPr>
        <a:xfrm>
          <a:off x="3004105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 dirty="0"/>
            <a:t>Case Based Application of knowledge</a:t>
          </a:r>
        </a:p>
      </dsp:txBody>
      <dsp:txXfrm>
        <a:off x="3004105" y="2645217"/>
        <a:ext cx="2072362" cy="720000"/>
      </dsp:txXfrm>
    </dsp:sp>
    <dsp:sp modelId="{EA636455-A2E5-4455-A3C3-BB92B3EFA3E7}">
      <dsp:nvSpPr>
        <dsp:cNvPr id="0" name=""/>
        <dsp:cNvSpPr/>
      </dsp:nvSpPr>
      <dsp:spPr>
        <a:xfrm>
          <a:off x="5843242" y="987326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F11A6-0227-43C2-B6BB-0D8391897857}">
      <dsp:nvSpPr>
        <dsp:cNvPr id="0" name=""/>
        <dsp:cNvSpPr/>
      </dsp:nvSpPr>
      <dsp:spPr>
        <a:xfrm>
          <a:off x="6112649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930E1-177D-4235-B112-92CC00A94802}">
      <dsp:nvSpPr>
        <dsp:cNvPr id="0" name=""/>
        <dsp:cNvSpPr/>
      </dsp:nvSpPr>
      <dsp:spPr>
        <a:xfrm>
          <a:off x="5439131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NOTSS</a:t>
          </a:r>
        </a:p>
      </dsp:txBody>
      <dsp:txXfrm>
        <a:off x="5439131" y="2645217"/>
        <a:ext cx="2072362" cy="720000"/>
      </dsp:txXfrm>
    </dsp:sp>
    <dsp:sp modelId="{74AC81BE-42F5-494E-A405-FDC015067AC0}">
      <dsp:nvSpPr>
        <dsp:cNvPr id="0" name=""/>
        <dsp:cNvSpPr/>
      </dsp:nvSpPr>
      <dsp:spPr>
        <a:xfrm>
          <a:off x="8278268" y="987326"/>
          <a:ext cx="1264141" cy="1264141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64D689-97BF-4702-84FC-523A7192EB57}">
      <dsp:nvSpPr>
        <dsp:cNvPr id="0" name=""/>
        <dsp:cNvSpPr/>
      </dsp:nvSpPr>
      <dsp:spPr>
        <a:xfrm>
          <a:off x="8547675" y="1256734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F20F07-72E7-4AE6-B361-AEFB7F70832E}">
      <dsp:nvSpPr>
        <dsp:cNvPr id="0" name=""/>
        <dsp:cNvSpPr/>
      </dsp:nvSpPr>
      <dsp:spPr>
        <a:xfrm>
          <a:off x="7874157" y="2645217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Summary</a:t>
          </a:r>
        </a:p>
      </dsp:txBody>
      <dsp:txXfrm>
        <a:off x="7874157" y="2645217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EFE65-9D44-4B8B-A85A-11FC25FEE1AB}">
      <dsp:nvSpPr>
        <dsp:cNvPr id="0" name=""/>
        <dsp:cNvSpPr/>
      </dsp:nvSpPr>
      <dsp:spPr>
        <a:xfrm>
          <a:off x="679050" y="57877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FFA9E4-7222-4A6F-8C38-61B2D46E198E}">
      <dsp:nvSpPr>
        <dsp:cNvPr id="0" name=""/>
        <dsp:cNvSpPr/>
      </dsp:nvSpPr>
      <dsp:spPr>
        <a:xfrm>
          <a:off x="1081237" y="980959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C878F-A791-4E24-ABFB-9B1CA8E5B191}">
      <dsp:nvSpPr>
        <dsp:cNvPr id="0" name=""/>
        <dsp:cNvSpPr/>
      </dsp:nvSpPr>
      <dsp:spPr>
        <a:xfrm>
          <a:off x="75768" y="305377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/>
            <a:t>Span</a:t>
          </a:r>
        </a:p>
      </dsp:txBody>
      <dsp:txXfrm>
        <a:off x="75768" y="3053772"/>
        <a:ext cx="3093750" cy="720000"/>
      </dsp:txXfrm>
    </dsp:sp>
    <dsp:sp modelId="{E20B3888-5520-4D59-A75C-75ADA6120BF9}">
      <dsp:nvSpPr>
        <dsp:cNvPr id="0" name=""/>
        <dsp:cNvSpPr/>
      </dsp:nvSpPr>
      <dsp:spPr>
        <a:xfrm>
          <a:off x="4314206" y="57877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87EE53-2A9D-4E96-8B59-6A3C0767245E}">
      <dsp:nvSpPr>
        <dsp:cNvPr id="0" name=""/>
        <dsp:cNvSpPr/>
      </dsp:nvSpPr>
      <dsp:spPr>
        <a:xfrm>
          <a:off x="4716393" y="980959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D2615-6F32-4564-87EA-97C5102A4402}">
      <dsp:nvSpPr>
        <dsp:cNvPr id="0" name=""/>
        <dsp:cNvSpPr/>
      </dsp:nvSpPr>
      <dsp:spPr>
        <a:xfrm>
          <a:off x="3710925" y="305377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/>
            <a:t>Scan</a:t>
          </a:r>
        </a:p>
      </dsp:txBody>
      <dsp:txXfrm>
        <a:off x="3710925" y="3053772"/>
        <a:ext cx="3093750" cy="720000"/>
      </dsp:txXfrm>
    </dsp:sp>
    <dsp:sp modelId="{3BC1E959-4918-4E7E-964E-C842E924B614}">
      <dsp:nvSpPr>
        <dsp:cNvPr id="0" name=""/>
        <dsp:cNvSpPr/>
      </dsp:nvSpPr>
      <dsp:spPr>
        <a:xfrm>
          <a:off x="7949362" y="578771"/>
          <a:ext cx="1887187" cy="1887187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9317E-4071-4C39-B1E9-F7B308FB8AC8}">
      <dsp:nvSpPr>
        <dsp:cNvPr id="0" name=""/>
        <dsp:cNvSpPr/>
      </dsp:nvSpPr>
      <dsp:spPr>
        <a:xfrm>
          <a:off x="8351550" y="980959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6D848F-06C4-407B-BC11-E963E5737E93}">
      <dsp:nvSpPr>
        <dsp:cNvPr id="0" name=""/>
        <dsp:cNvSpPr/>
      </dsp:nvSpPr>
      <dsp:spPr>
        <a:xfrm>
          <a:off x="7346081" y="305377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4000" kern="1200" dirty="0"/>
            <a:t>Plan</a:t>
          </a:r>
        </a:p>
      </dsp:txBody>
      <dsp:txXfrm>
        <a:off x="7346081" y="3053772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D12A7-4449-6E4B-8CD6-CF724B20D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86D6A-28D9-2A40-95DD-57460B0F5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A13FA-0843-6D4C-BDC9-4F2A5239A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53D4A-3EFE-1845-AA9D-68C053231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A3794-2FB6-5846-98F9-2F371D9D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688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1D46-A1DB-3947-809C-1E6913A9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8A854-823F-D24A-99B4-032FD0074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7AE15-A828-5943-858B-747810146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DD20E-EC9A-C84F-B140-49D4ACAE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8471-B237-7645-953C-09A08388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16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8BB621-FEBB-4649-B015-54D15FDCC4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CC2354-2CAB-9846-A3CA-23B5409D6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98AB-43D5-E145-ACDC-350C60E7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F2C16-FBEC-6648-92EE-27CEB971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AC7DA-CF55-9D4E-A650-8EF66BB5A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58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087C4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9020" y="6356351"/>
            <a:ext cx="2743200" cy="365125"/>
          </a:xfrm>
        </p:spPr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781800" y="6356351"/>
            <a:ext cx="4114800" cy="36512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5008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79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22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3817"/>
            <a:ext cx="10515600" cy="4833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78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>
          <a:gsLst>
            <a:gs pos="86000">
              <a:schemeClr val="accent1">
                <a:lumMod val="5000"/>
                <a:lumOff val="95000"/>
              </a:schemeClr>
            </a:gs>
            <a:gs pos="98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44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62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984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2385A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13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895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4F19-2702-AE42-80DE-0CDEE7106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AD92C-19E9-DA46-9AAD-73C58E28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159E9-833D-1542-9102-DF8EFFE5E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9754F-290D-E341-BD90-650ED80D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11830-0147-A447-98F3-947798DC7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43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982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82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737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5618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905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6EC5A-D241-ED49-A0E6-A4D365EEC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67D8B-69D8-BC46-908A-E27AA151E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B49D3-9B6D-FB48-B870-CB88DBB4E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AD5286-EF29-904B-9443-CF66CAE53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E66B1-195A-4A41-AE0B-CDE61B21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7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402F-0688-FC4F-8A5D-EFBA00E2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D3F0-BA23-5646-A0AE-CF0EBC6ED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FD8535-5DE6-5641-9195-55A953E60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47E72-28BF-754F-B87C-E64442E1C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6CD87-49B9-014A-ADBA-0AC9C15A6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9D477-6CB8-7546-9B7E-B8614C5E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15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47B93-E0BB-5E4B-A3FC-58E3275FC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27234-133C-3842-98C0-97F051C51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F5E07-D582-D444-AE51-D4CB78A3B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902C30-CB1E-4145-BC6E-D013AB09F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804CF-F424-B542-9359-DC691A209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CBF1AF-342D-7249-90DB-1336A0AD0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C561E-0465-4F46-BE8B-F95A84EAE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8117B4-8BA6-5340-A551-BC194F64A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C23FB-7669-6F40-B259-FB26668D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F7C8A4-D47B-EF41-9D0F-7F3F8B04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9D49A8-C0BB-2742-AD7A-987E2DAC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C4B2C7-BD84-7140-AE0E-1A928054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8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177273-66B6-5A4E-96E3-A42747A4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566AD-212F-7740-899B-F30FF6F1E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EB591-538F-6241-A457-0D1FBF90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0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14A7A-0523-CD42-8821-7D0F2A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B614B-DD97-3E4E-819C-979D29FEF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E64D8-CC72-6641-8AE6-05613A6C9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668867-D5F9-0F4F-AD4B-DEEFB1354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38C85-0865-694A-9D03-979F5AFA5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1EDCC-381D-9B4D-A5F4-14695EF0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56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9258B-B5D2-444D-B08E-24A4BF91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3AD579-FE2F-5043-B2F2-10368E061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8BD142-AA42-B04C-97F2-AF7179043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73B44-6309-BA4E-914A-F9AFC04F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FBB8E-2C3D-CA43-AD7D-FBF7BC724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2AAD1-82FC-9A4C-9BCD-E664213DE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66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5583A1-B840-764E-AAA1-658B1A1E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51CE7-0BCB-804F-B0F9-D29771441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FADC8-4723-A743-B119-09F051025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E1DDD-6EAD-B746-B793-2D27C3465B00}" type="datetimeFigureOut">
              <a:rPr lang="en-US" smtClean="0"/>
              <a:t>5/23/2020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EBC1A-E496-6C4C-8452-EDD323FF56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9AC6B-C62D-C841-8222-88DB0A52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92BA1-FBDA-3547-AAC5-E13E08490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1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9000">
              <a:schemeClr val="accent1">
                <a:lumMod val="5000"/>
                <a:lumOff val="95000"/>
              </a:schemeClr>
            </a:gs>
            <a:gs pos="100000">
              <a:srgbClr val="02385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 </a:t>
            </a:r>
            <a:r>
              <a:rPr lang="en-US" dirty="0" err="1"/>
              <a:t>levlevelel</a:t>
            </a:r>
            <a:endParaRPr lang="en-US" dirty="0"/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EDDC8-5776-472D-858D-965207D5D3C6}" type="datetimeFigureOut">
              <a:rPr lang="en-GB" smtClean="0"/>
              <a:t>23/05/2020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3D63B-AFDF-4481-83AC-4CFC87ACEAD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game&#10;&#10;Description automatically generated">
            <a:extLst>
              <a:ext uri="{FF2B5EF4-FFF2-40B4-BE49-F238E27FC236}">
                <a16:creationId xmlns:a16="http://schemas.microsoft.com/office/drawing/2014/main" id="{3135EFF9-7ADE-40C3-8ADC-CAAACAF2148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0" y="6124578"/>
            <a:ext cx="1829301" cy="64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68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2385A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0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sworstemissionstradingscheme.blogspot.com/2011/10/150-pure-subsidy-industrial-allocation.html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pdfs/journals/lancet/PIIS0140-6736(10)60835-5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5C511-0C26-4015-822A-4FB01A5409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Damage Control Resuscitation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83057-2EDD-464A-B725-D449FAB48F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Niel Kang</a:t>
            </a:r>
          </a:p>
        </p:txBody>
      </p:sp>
    </p:spTree>
    <p:extLst>
      <p:ext uri="{BB962C8B-B14F-4D97-AF65-F5344CB8AC3E}">
        <p14:creationId xmlns:p14="http://schemas.microsoft.com/office/powerpoint/2010/main" val="3066641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4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4030D32F-6A6D-4442-9892-CD12477D6C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43467" y="1043517"/>
            <a:ext cx="10905066" cy="477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27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76712C-2DC3-4EFF-BF0F-C7510EBA6F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2519" b="13212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FC7A60-FF55-5B41-9DDF-0F16B8642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en-US" sz="5000"/>
              <a:t>Cognitive biases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7B80-8795-6148-8F75-86B7198E5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>
            <a:normAutofit/>
          </a:bodyPr>
          <a:lstStyle/>
          <a:p>
            <a:r>
              <a:rPr lang="en-US" sz="2000" dirty="0"/>
              <a:t>Heuristics</a:t>
            </a:r>
          </a:p>
        </p:txBody>
      </p:sp>
    </p:spTree>
    <p:extLst>
      <p:ext uri="{BB962C8B-B14F-4D97-AF65-F5344CB8AC3E}">
        <p14:creationId xmlns:p14="http://schemas.microsoft.com/office/powerpoint/2010/main" val="131791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4E92B-3077-F440-83CF-B8E02264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Types of Shock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2EA2FC-51C7-4C6A-AE33-26567A381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EE8BDA-257A-7A41-BBF4-D6FE40AC87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r="583" b="2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71287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A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02AFBA3F-4183-C242-89F8-C8FDC54ED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6" r="5195"/>
          <a:stretch/>
        </p:blipFill>
        <p:spPr>
          <a:xfrm>
            <a:off x="6509894" y="643467"/>
            <a:ext cx="4952066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L1 burst saggital CT.mov" descr="L1 burst saggital CT.mov">
            <a:hlinkClick r:id="" action="ppaction://media"/>
            <a:extLst>
              <a:ext uri="{FF2B5EF4-FFF2-40B4-BE49-F238E27FC236}">
                <a16:creationId xmlns:a16="http://schemas.microsoft.com/office/drawing/2014/main" id="{B69F3EC4-5787-9D42-9FC3-E9F53B760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180" y="896170"/>
            <a:ext cx="5129784" cy="50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18D8C-6702-6C45-8604-07C4DBEF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50" y="139700"/>
            <a:ext cx="87757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35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2026065-CCFA-D740-BB55-25BE2FF02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5" r="10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8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EB6698-C7AD-B847-B577-20BAD8189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9561"/>
          </a:xfrm>
        </p:spPr>
        <p:txBody>
          <a:bodyPr/>
          <a:lstStyle/>
          <a:p>
            <a:pPr algn="ctr"/>
            <a:r>
              <a:rPr lang="en-US" dirty="0"/>
              <a:t>Bulbocavernosus Reflex 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D17DFE4B-CB25-744D-9C3C-C336C0F55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544" y="1481161"/>
            <a:ext cx="7416800" cy="501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84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FCFAB8-9E9C-414D-9FCB-CECED12D5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1BC47-1DAA-41BD-BE0B-A61A59370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C16827-9A48-4468-BE81-11EC18E0A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1" y="685800"/>
            <a:ext cx="4063908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B8FB2-A21D-DA4A-8C84-AB487792B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37" y="1371600"/>
            <a:ext cx="2908763" cy="411480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>
                    <a:alpha val="60000"/>
                  </a:schemeClr>
                </a:solidFill>
              </a:rPr>
              <a:t>Radiology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B9A6C-7C98-0444-AAAE-45BA13B93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652" y="685801"/>
            <a:ext cx="5839262" cy="5486399"/>
          </a:xfrm>
        </p:spPr>
        <p:txBody>
          <a:bodyPr anchor="ctr"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</a:rPr>
              <a:t>Fracture dislocation of right ankle</a:t>
            </a:r>
          </a:p>
          <a:p>
            <a:r>
              <a:rPr lang="en-GB" dirty="0">
                <a:solidFill>
                  <a:schemeClr val="bg1"/>
                </a:solidFill>
              </a:rPr>
              <a:t>  L1 burst fracture with spinal cord   narrowing</a:t>
            </a:r>
          </a:p>
          <a:p>
            <a:r>
              <a:rPr lang="en-GB" dirty="0">
                <a:solidFill>
                  <a:schemeClr val="bg1"/>
                </a:solidFill>
              </a:rPr>
              <a:t>  Small haemothorax on right</a:t>
            </a:r>
          </a:p>
          <a:p>
            <a:r>
              <a:rPr lang="en-GB" dirty="0">
                <a:solidFill>
                  <a:schemeClr val="bg1"/>
                </a:solidFill>
              </a:rPr>
              <a:t>  Fracture-dislocation, coccyx closed</a:t>
            </a:r>
          </a:p>
          <a:p>
            <a:r>
              <a:rPr lang="en-GB" dirty="0">
                <a:solidFill>
                  <a:schemeClr val="bg1"/>
                </a:solidFill>
              </a:rPr>
              <a:t>  Presacral haematoma</a:t>
            </a:r>
          </a:p>
          <a:p>
            <a:r>
              <a:rPr lang="en-GB" dirty="0">
                <a:solidFill>
                  <a:schemeClr val="bg1"/>
                </a:solidFill>
              </a:rPr>
              <a:t>  Suspected pelvic fracture</a:t>
            </a:r>
          </a:p>
          <a:p>
            <a:r>
              <a:rPr lang="en-GB" dirty="0">
                <a:solidFill>
                  <a:schemeClr val="bg1"/>
                </a:solidFill>
              </a:rPr>
              <a:t>  Multiple rib fractures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357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A4369EE-7DBC-FB42-8252-74F61F4C7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361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89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B8C3D06-51A5-314C-98DC-3B1F00BFAEC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200" y="81416"/>
            <a:ext cx="10515600" cy="998538"/>
          </a:xfr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6BCF782B-8386-AD4D-9609-8C2055CA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23472"/>
            <a:ext cx="10515600" cy="57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6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EA41B6-9F7F-2D40-9877-BDD4C9D538A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127446" y="1123527"/>
            <a:ext cx="3937103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9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16FED58-8CC1-A144-A75E-98FAF135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238" y="643467"/>
            <a:ext cx="64035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5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4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692A2D-11EA-314E-99B8-DC3C4729B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5" y="643467"/>
            <a:ext cx="1071358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3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0A201-57FD-474D-B660-55BA09597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ATLS+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77856-0402-594B-9482-D679EDAF2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Differences in compensation for different types of injuries (e.g. blunt versus penetrating trauma)</a:t>
            </a:r>
          </a:p>
          <a:p>
            <a:r>
              <a:rPr lang="en-GB" dirty="0">
                <a:solidFill>
                  <a:schemeClr val="bg1"/>
                </a:solidFill>
              </a:rPr>
              <a:t>Age (e.g. blunted physiological responses in the elderly)</a:t>
            </a:r>
          </a:p>
          <a:p>
            <a:r>
              <a:rPr lang="en-GB" dirty="0">
                <a:solidFill>
                  <a:schemeClr val="bg1"/>
                </a:solidFill>
              </a:rPr>
              <a:t>Comorbidities</a:t>
            </a:r>
          </a:p>
          <a:p>
            <a:r>
              <a:rPr lang="en-GB" dirty="0">
                <a:solidFill>
                  <a:schemeClr val="bg1"/>
                </a:solidFill>
              </a:rPr>
              <a:t>Medications (e.g. beta-blockade may conceal shock by preventing tachycardia)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73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7998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E31DA-DFE6-BE49-84B7-539BE3A5B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1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0A258-B2F4-A64B-9BD1-02212DE6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50" y="1132764"/>
            <a:ext cx="7629098" cy="18716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/>
              <a:t>Lethal Triad</a:t>
            </a:r>
          </a:p>
        </p:txBody>
      </p:sp>
    </p:spTree>
    <p:extLst>
      <p:ext uri="{BB962C8B-B14F-4D97-AF65-F5344CB8AC3E}">
        <p14:creationId xmlns:p14="http://schemas.microsoft.com/office/powerpoint/2010/main" val="204802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6BDE5-BDBC-4B4F-8B79-EFD4A461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Prevent and Treat Hypothermia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F453E-1962-6545-A15B-A2A0381B7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Aggressive resuscitation with blood products</a:t>
            </a:r>
          </a:p>
          <a:p>
            <a:r>
              <a:rPr lang="en-GB" sz="2400" dirty="0">
                <a:solidFill>
                  <a:schemeClr val="bg1"/>
                </a:solidFill>
              </a:rPr>
              <a:t>Use warmed fluids (e.g. Level 1 Fluid Warmer)</a:t>
            </a:r>
          </a:p>
          <a:p>
            <a:r>
              <a:rPr lang="en-GB" sz="2400" dirty="0">
                <a:solidFill>
                  <a:schemeClr val="bg1"/>
                </a:solidFill>
              </a:rPr>
              <a:t>Bair Hugger or warm blankets</a:t>
            </a:r>
          </a:p>
          <a:p>
            <a:r>
              <a:rPr lang="en-GB" sz="2400" dirty="0">
                <a:solidFill>
                  <a:schemeClr val="bg1"/>
                </a:solidFill>
              </a:rPr>
              <a:t>Minimise exposure</a:t>
            </a:r>
          </a:p>
          <a:p>
            <a:r>
              <a:rPr lang="en-GB" sz="2400" dirty="0">
                <a:solidFill>
                  <a:schemeClr val="bg1"/>
                </a:solidFill>
              </a:rPr>
              <a:t>Increase ambient temperature</a:t>
            </a:r>
          </a:p>
          <a:p>
            <a:r>
              <a:rPr lang="en-GB" sz="2400" dirty="0">
                <a:solidFill>
                  <a:schemeClr val="bg1"/>
                </a:solidFill>
              </a:rPr>
              <a:t>Continuous temperature monitoring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6" descr="Thermometer">
            <a:extLst>
              <a:ext uri="{FF2B5EF4-FFF2-40B4-BE49-F238E27FC236}">
                <a16:creationId xmlns:a16="http://schemas.microsoft.com/office/drawing/2014/main" id="{1854C846-EE33-46EF-954B-406888EAA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5453" y="1191452"/>
            <a:ext cx="5666547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8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A1F2D-DE46-674C-BFBA-07AC718D5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Damage Control Resuscitation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5916B-4D45-EC47-B5ED-51FD5AF33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3 components:</a:t>
            </a:r>
          </a:p>
          <a:p>
            <a:r>
              <a:rPr lang="en-GB" sz="2000" dirty="0">
                <a:solidFill>
                  <a:schemeClr val="bg1"/>
                </a:solidFill>
              </a:rPr>
              <a:t>permissive hypotension (aka minimal normotension)</a:t>
            </a:r>
          </a:p>
          <a:p>
            <a:r>
              <a:rPr lang="en-GB" sz="2000" dirty="0">
                <a:solidFill>
                  <a:schemeClr val="bg1"/>
                </a:solidFill>
              </a:rPr>
              <a:t>early haemostatic resuscitation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damage control surgery</a:t>
            </a:r>
          </a:p>
          <a:p>
            <a:r>
              <a:rPr lang="en-GB" sz="2000" dirty="0">
                <a:solidFill>
                  <a:schemeClr val="bg1"/>
                </a:solidFill>
              </a:rPr>
              <a:t>The underlying principles are to limit ongoing haemorrhage, identify and correct coagulopathy and restrict the use of crystalloids.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EEDF6AEC-DEB2-4236-BAB1-E3D7E5433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7050955" y="595726"/>
            <a:ext cx="4821535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3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5AD972-9856-3747-AC33-5333AC26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GB" sz="3800" b="1">
                <a:solidFill>
                  <a:schemeClr val="bg1"/>
                </a:solidFill>
              </a:rPr>
              <a:t>Permissive hypotension</a:t>
            </a:r>
            <a:br>
              <a:rPr lang="en-GB" sz="3800">
                <a:solidFill>
                  <a:schemeClr val="bg1"/>
                </a:solidFill>
              </a:rPr>
            </a:br>
            <a:endParaRPr lang="en-US" sz="380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FEB3E6-0E07-2344-B1DD-D12B0DD00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1"/>
            <a:ext cx="4648102" cy="3885813"/>
          </a:xfrm>
        </p:spPr>
        <p:txBody>
          <a:bodyPr>
            <a:normAutofit fontScale="92500" lnSpcReduction="10000"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Or minimal normotension, avoids excessive fluid administration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With associated problems of haemodilution, fluid overload and clot disruption.</a:t>
            </a:r>
          </a:p>
          <a:p>
            <a:pPr lvl="1"/>
            <a:r>
              <a:rPr lang="en-GB" sz="2000" b="1" dirty="0">
                <a:solidFill>
                  <a:schemeClr val="bg1"/>
                </a:solidFill>
              </a:rPr>
              <a:t>Target SBP of 80 - 100 mmHg.</a:t>
            </a:r>
            <a:r>
              <a:rPr lang="en-GB" sz="2000" dirty="0">
                <a:solidFill>
                  <a:schemeClr val="bg1"/>
                </a:solidFill>
              </a:rPr>
              <a:t> </a:t>
            </a:r>
          </a:p>
          <a:p>
            <a:pPr lvl="1"/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As </a:t>
            </a:r>
            <a:r>
              <a:rPr lang="en-GB" sz="2000" b="1" dirty="0">
                <a:solidFill>
                  <a:schemeClr val="bg1"/>
                </a:solidFill>
              </a:rPr>
              <a:t>perfusion is more important</a:t>
            </a:r>
            <a:r>
              <a:rPr lang="en-GB" sz="2000" dirty="0">
                <a:solidFill>
                  <a:schemeClr val="bg1"/>
                </a:solidFill>
              </a:rPr>
              <a:t> than blood pressure, an alternate strategy is to target a </a:t>
            </a:r>
            <a:r>
              <a:rPr lang="en-GB" sz="2000" b="1" dirty="0">
                <a:solidFill>
                  <a:schemeClr val="bg1"/>
                </a:solidFill>
              </a:rPr>
              <a:t>MAP &gt;65 mmHg + good radial pulse + pulse oximetry waveform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If BP too high, use titrated aliquots of fentanyl (e.g. 25 micrograms IV) to provide </a:t>
            </a:r>
            <a:r>
              <a:rPr lang="en-GB" sz="2000" dirty="0" err="1">
                <a:solidFill>
                  <a:schemeClr val="bg1"/>
                </a:solidFill>
              </a:rPr>
              <a:t>sympatholysis</a:t>
            </a:r>
            <a:r>
              <a:rPr lang="en-GB" sz="2000" dirty="0">
                <a:solidFill>
                  <a:schemeClr val="bg1"/>
                </a:solidFill>
              </a:rPr>
              <a:t> &amp; analgesia.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Kidney">
            <a:extLst>
              <a:ext uri="{FF2B5EF4-FFF2-40B4-BE49-F238E27FC236}">
                <a16:creationId xmlns:a16="http://schemas.microsoft.com/office/drawing/2014/main" id="{45C23E62-83AE-4832-956E-3554C0B47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25453" y="1191452"/>
            <a:ext cx="5666547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35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C40EE-4F2A-E248-AF95-41E342FD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Downsides of Crystalloids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225B7-6369-2C47-BC19-08E04A7B1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19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Dilutional coagulopathy</a:t>
            </a:r>
          </a:p>
          <a:p>
            <a:r>
              <a:rPr lang="en-GB" sz="2000" dirty="0">
                <a:solidFill>
                  <a:schemeClr val="bg1"/>
                </a:solidFill>
              </a:rPr>
              <a:t>Impaired oxygen delivery due to dilutional anaemia</a:t>
            </a:r>
          </a:p>
          <a:p>
            <a:r>
              <a:rPr lang="en-GB" sz="2000" dirty="0">
                <a:solidFill>
                  <a:schemeClr val="bg1"/>
                </a:solidFill>
              </a:rPr>
              <a:t>Hypothermia</a:t>
            </a:r>
          </a:p>
          <a:p>
            <a:r>
              <a:rPr lang="en-GB" sz="2000" dirty="0">
                <a:solidFill>
                  <a:schemeClr val="bg1"/>
                </a:solidFill>
              </a:rPr>
              <a:t>Worsening metabolic acidosis (especially hyperchloremic non-anion gap metabolic acidosis from normal saline administration)</a:t>
            </a:r>
          </a:p>
          <a:p>
            <a:r>
              <a:rPr lang="en-GB" sz="2000" dirty="0">
                <a:solidFill>
                  <a:schemeClr val="bg1"/>
                </a:solidFill>
              </a:rPr>
              <a:t>Clot dislodgement &amp; haemorrhage from blood pressure elevation</a:t>
            </a:r>
          </a:p>
          <a:p>
            <a:endParaRPr lang="en-US" sz="19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ndoor, counter, table, cake&#10;&#10;Description automatically generated">
            <a:extLst>
              <a:ext uri="{FF2B5EF4-FFF2-40B4-BE49-F238E27FC236}">
                <a16:creationId xmlns:a16="http://schemas.microsoft.com/office/drawing/2014/main" id="{10A0A1D5-B513-4EB4-89C0-99DBBF18D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453" y="2608090"/>
            <a:ext cx="5666547" cy="424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1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" r="2759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04138"/>
            <a:ext cx="3446526" cy="1083056"/>
          </a:xfrm>
        </p:spPr>
        <p:txBody>
          <a:bodyPr anchor="b">
            <a:normAutofit/>
          </a:bodyPr>
          <a:lstStyle/>
          <a:p>
            <a:r>
              <a:rPr lang="en-US" sz="3600" dirty="0"/>
              <a:t>Major Blood loss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880866" cy="3909060"/>
          </a:xfrm>
        </p:spPr>
        <p:txBody>
          <a:bodyPr anchor="t">
            <a:normAutofit lnSpcReduction="10000"/>
          </a:bodyPr>
          <a:lstStyle/>
          <a:p>
            <a:r>
              <a:rPr lang="en-GB" sz="1600" b="1" dirty="0"/>
              <a:t>3 main goals</a:t>
            </a:r>
            <a:r>
              <a:rPr lang="en-GB" sz="1600" dirty="0"/>
              <a:t>:</a:t>
            </a:r>
          </a:p>
          <a:p>
            <a:pPr marL="0" indent="0">
              <a:buNone/>
            </a:pPr>
            <a:endParaRPr lang="en-GB" sz="1600" dirty="0"/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Stop bleeding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Rapid and effective restoration of blood volume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600" dirty="0"/>
              <a:t>Maintain functional blood composition to preserve blood function:</a:t>
            </a:r>
            <a:br>
              <a:rPr lang="en-GB" sz="1600" dirty="0"/>
            </a:br>
            <a:r>
              <a:rPr lang="en-GB" sz="1600" dirty="0"/>
              <a:t>— </a:t>
            </a:r>
            <a:r>
              <a:rPr lang="en-GB" sz="1600" dirty="0" err="1"/>
              <a:t>hemostasis</a:t>
            </a:r>
            <a:r>
              <a:rPr lang="en-GB" sz="1600" dirty="0"/>
              <a:t>, oxygen carrying capacity, oncotic pressure and biochemistry</a:t>
            </a:r>
          </a:p>
          <a:p>
            <a:pPr marL="514350" indent="-514350">
              <a:buFont typeface="+mj-lt"/>
              <a:buAutoNum type="arabicPeriod"/>
            </a:pPr>
            <a:endParaRPr lang="en-GB" sz="1600" dirty="0"/>
          </a:p>
          <a:p>
            <a:r>
              <a:rPr lang="en-GB" sz="1600" b="1" dirty="0"/>
              <a:t>Critical bleeding</a:t>
            </a:r>
            <a:r>
              <a:rPr lang="en-GB" sz="1600" dirty="0"/>
              <a:t> is major haemorrhage that is life threatening and may require massive transfusion.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538380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4" r="35356" b="133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Source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 b="1"/>
              <a:t>SCALP</a:t>
            </a:r>
            <a:r>
              <a:rPr lang="en-GB" sz="1700"/>
              <a:t>e</a:t>
            </a:r>
            <a:r>
              <a:rPr lang="en-GB" sz="1700" b="1"/>
              <a:t>R</a:t>
            </a:r>
            <a:r>
              <a:rPr lang="en-GB" sz="1700"/>
              <a:t> when finding the bleeding:</a:t>
            </a:r>
          </a:p>
          <a:p>
            <a:r>
              <a:rPr lang="en-GB" sz="1700"/>
              <a:t>‘Street’: scalp and external sources (especially small children)</a:t>
            </a:r>
          </a:p>
          <a:p>
            <a:r>
              <a:rPr lang="en-GB" sz="1700"/>
              <a:t>Chest</a:t>
            </a:r>
          </a:p>
          <a:p>
            <a:r>
              <a:rPr lang="en-GB" sz="1700"/>
              <a:t>Abdomen</a:t>
            </a:r>
          </a:p>
          <a:p>
            <a:r>
              <a:rPr lang="en-GB" sz="1700"/>
              <a:t>Long bones (especially femurs)</a:t>
            </a:r>
          </a:p>
          <a:p>
            <a:r>
              <a:rPr lang="en-GB" sz="1700"/>
              <a:t>Pelvis</a:t>
            </a:r>
          </a:p>
          <a:p>
            <a:r>
              <a:rPr lang="en-GB" sz="1700"/>
              <a:t>Retroperitoneum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4228827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3E144-28FC-BA41-92F0-52B11855F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Overview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6E280221-137D-448E-864D-9BAD62F0DF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3746249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560248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4" r="35356" b="1337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3600" dirty="0" err="1"/>
              <a:t>Haemorrhage</a:t>
            </a:r>
            <a:r>
              <a:rPr lang="en-US" sz="3600" dirty="0"/>
              <a:t> Control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823716" cy="3881628"/>
          </a:xfrm>
        </p:spPr>
        <p:txBody>
          <a:bodyPr anchor="t">
            <a:normAutofit fontScale="92500" lnSpcReduction="10000"/>
          </a:bodyPr>
          <a:lstStyle/>
          <a:p>
            <a:r>
              <a:rPr lang="en-GB" sz="1700" dirty="0"/>
              <a:t>Find the cause</a:t>
            </a:r>
          </a:p>
          <a:p>
            <a:r>
              <a:rPr lang="en-GB" sz="1700" dirty="0"/>
              <a:t>Initial measures, such as:</a:t>
            </a:r>
            <a:br>
              <a:rPr lang="en-GB" sz="1700" dirty="0"/>
            </a:br>
            <a:r>
              <a:rPr lang="en-GB" sz="1700" dirty="0"/>
              <a:t>— Direct pressure and elevation,</a:t>
            </a:r>
            <a:br>
              <a:rPr lang="en-GB" sz="1700" dirty="0"/>
            </a:br>
            <a:r>
              <a:rPr lang="en-GB" sz="1700" dirty="0"/>
              <a:t>— Adrenaline soaked gauze, </a:t>
            </a:r>
            <a:r>
              <a:rPr lang="en-GB" sz="1700" dirty="0" err="1"/>
              <a:t>hemostatic</a:t>
            </a:r>
            <a:r>
              <a:rPr lang="en-GB" sz="1700" dirty="0"/>
              <a:t> dressings</a:t>
            </a:r>
            <a:br>
              <a:rPr lang="en-GB" sz="1700" dirty="0"/>
            </a:br>
            <a:r>
              <a:rPr lang="en-GB" sz="1700" dirty="0"/>
              <a:t>— Reduce and splint long bone and pelvic fractures</a:t>
            </a:r>
            <a:br>
              <a:rPr lang="en-GB" sz="1700" dirty="0"/>
            </a:br>
            <a:r>
              <a:rPr lang="en-GB" sz="1700" dirty="0"/>
              <a:t>— Tourniquets</a:t>
            </a:r>
          </a:p>
          <a:p>
            <a:r>
              <a:rPr lang="en-GB" sz="1700" dirty="0"/>
              <a:t>Invasive measures, such as:</a:t>
            </a:r>
            <a:br>
              <a:rPr lang="en-GB" sz="1700" dirty="0"/>
            </a:br>
            <a:r>
              <a:rPr lang="en-GB" sz="1700" dirty="0"/>
              <a:t>— sutures</a:t>
            </a:r>
            <a:br>
              <a:rPr lang="en-GB" sz="1700" dirty="0"/>
            </a:br>
            <a:r>
              <a:rPr lang="en-GB" sz="1700" dirty="0"/>
              <a:t>— tamponade, by packing or </a:t>
            </a:r>
            <a:r>
              <a:rPr lang="en-GB" sz="1700" dirty="0" err="1"/>
              <a:t>foley</a:t>
            </a:r>
            <a:r>
              <a:rPr lang="en-GB" sz="1700" dirty="0"/>
              <a:t> catheter with balloon inflated</a:t>
            </a:r>
            <a:br>
              <a:rPr lang="en-GB" sz="1700" dirty="0"/>
            </a:br>
            <a:r>
              <a:rPr lang="en-GB" sz="1700" dirty="0"/>
              <a:t>— tie off vessels</a:t>
            </a:r>
            <a:br>
              <a:rPr lang="en-GB" sz="1700" dirty="0"/>
            </a:br>
            <a:r>
              <a:rPr lang="en-GB" sz="1700" dirty="0"/>
              <a:t>— cautery</a:t>
            </a:r>
            <a:br>
              <a:rPr lang="en-GB" sz="1700" dirty="0"/>
            </a:br>
            <a:r>
              <a:rPr lang="en-GB" sz="1700" dirty="0"/>
              <a:t>— interventional radiology</a:t>
            </a:r>
            <a:br>
              <a:rPr lang="en-GB" sz="1700" dirty="0"/>
            </a:br>
            <a:r>
              <a:rPr lang="en-GB" sz="1700" dirty="0"/>
              <a:t>— damage control surgery</a:t>
            </a:r>
          </a:p>
          <a:p>
            <a:r>
              <a:rPr lang="en-GB" sz="1700" dirty="0"/>
              <a:t>Correct coagulopathy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05793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400"/>
              <a:t>Assessment of Blood Consumption (ABC) Score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/>
              <a:t>ED SBP &lt;90mmHg(0=no; 1=yes)</a:t>
            </a:r>
          </a:p>
          <a:p>
            <a:r>
              <a:rPr lang="en-GB" sz="1700"/>
              <a:t>ED HR &gt;120bpm</a:t>
            </a:r>
          </a:p>
          <a:p>
            <a:r>
              <a:rPr lang="en-GB" sz="1700"/>
              <a:t>Penetrating mechanism</a:t>
            </a:r>
          </a:p>
          <a:p>
            <a:r>
              <a:rPr lang="en-GB" sz="1700"/>
              <a:t>Positive fluid on FAST exam</a:t>
            </a:r>
          </a:p>
          <a:p>
            <a:endParaRPr lang="en-GB" sz="1700"/>
          </a:p>
          <a:p>
            <a:r>
              <a:rPr lang="en-GB" sz="1700"/>
              <a:t>Score of 3 predicts 45% need for massive transfusion; score of 4 predicts 100% need for massive transfusion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36314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/>
              <a:t>Trauma-Associated Severe Hemorrhage</a:t>
            </a:r>
            <a:endParaRPr lang="en-US" sz="2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/>
              <a:t>SBP</a:t>
            </a:r>
          </a:p>
          <a:p>
            <a:r>
              <a:rPr lang="en-GB" sz="1700"/>
              <a:t>Gender</a:t>
            </a:r>
          </a:p>
          <a:p>
            <a:r>
              <a:rPr lang="en-GB" sz="1700"/>
              <a:t>Hb</a:t>
            </a:r>
          </a:p>
          <a:p>
            <a:r>
              <a:rPr lang="en-GB" sz="1700"/>
              <a:t>Fluid on ultrasound</a:t>
            </a:r>
          </a:p>
          <a:p>
            <a:r>
              <a:rPr lang="en-GB" sz="1700"/>
              <a:t>HR</a:t>
            </a:r>
          </a:p>
          <a:p>
            <a:r>
              <a:rPr lang="en-GB" sz="1700"/>
              <a:t>Base excess</a:t>
            </a:r>
          </a:p>
          <a:p>
            <a:r>
              <a:rPr lang="en-GB" sz="1700"/>
              <a:t>Extremity or pelvic fracture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550809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/>
              <a:t>McLaughlin score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/>
              <a:t>HR &gt; 105/min</a:t>
            </a:r>
          </a:p>
          <a:p>
            <a:r>
              <a:rPr lang="en-GB" sz="1700"/>
              <a:t>SBP &lt; 110 mmHg</a:t>
            </a:r>
          </a:p>
          <a:p>
            <a:r>
              <a:rPr lang="en-GB" sz="1700"/>
              <a:t>pH &lt; 7.25</a:t>
            </a:r>
          </a:p>
          <a:p>
            <a:r>
              <a:rPr lang="en-GB" sz="1700"/>
              <a:t>Hct &lt; 32%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904636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/>
              <a:t>Definition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 dirty="0"/>
              <a:t>10 unit transfusion in 24 h</a:t>
            </a:r>
          </a:p>
          <a:p>
            <a:r>
              <a:rPr lang="en-GB" sz="1700" dirty="0"/>
              <a:t>transfusion of an entire blood volume in 24 h</a:t>
            </a:r>
          </a:p>
          <a:p>
            <a:r>
              <a:rPr lang="en-GB" sz="1700" dirty="0"/>
              <a:t>replacement of 50% blood volume over 3 h</a:t>
            </a:r>
          </a:p>
          <a:p>
            <a:r>
              <a:rPr lang="en-GB" sz="1700" dirty="0"/>
              <a:t>Up to 5% of civilian trauma patients require massive transfusion</a:t>
            </a:r>
          </a:p>
          <a:p>
            <a:pPr lvl="1"/>
            <a:r>
              <a:rPr lang="en-GB" sz="1700" dirty="0"/>
              <a:t>of these 25% have trauma-associated coagulopathy in ED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24296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/>
              <a:t>Guide</a:t>
            </a:r>
            <a:endParaRPr lang="en-US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700"/>
              <a:t>Administer a 1:1:1 ratio of red cells, FFP and platelets</a:t>
            </a:r>
          </a:p>
          <a:p>
            <a:r>
              <a:rPr lang="en-GB" sz="1700"/>
              <a:t>ratio of blood products emulates the composition of whole blood</a:t>
            </a:r>
          </a:p>
          <a:p>
            <a:r>
              <a:rPr lang="en-GB" sz="1700"/>
              <a:t>The target is to achieve 1:1:1 ratio over 6 hours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89658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0E1D2-10ED-4FA8-A12E-58C8700CC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56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5E1E53-900E-7D41-97DB-2D00991B4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Theory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89EA1-D9D4-714F-84C0-D5E57A843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GB" sz="1400" dirty="0"/>
              <a:t>Note that 1 adult bag of platelets is equivalent to 4 units PRBCs for the purposes of maintaining the 1:1 ratio.</a:t>
            </a:r>
          </a:p>
          <a:p>
            <a:r>
              <a:rPr lang="en-GB" sz="1400" dirty="0"/>
              <a:t>Note that the 1:1:1 concept makes sense </a:t>
            </a:r>
            <a:r>
              <a:rPr lang="en-GB" sz="1400" dirty="0" err="1"/>
              <a:t>pathophysiologically</a:t>
            </a:r>
            <a:r>
              <a:rPr lang="en-GB" sz="1400" dirty="0"/>
              <a:t> and by retrospective and observational studies. </a:t>
            </a:r>
          </a:p>
          <a:p>
            <a:r>
              <a:rPr lang="en-GB" sz="1400" dirty="0"/>
              <a:t>No RCT. </a:t>
            </a:r>
          </a:p>
          <a:p>
            <a:r>
              <a:rPr lang="en-GB" sz="1400" dirty="0"/>
              <a:t>concerns that perceived benefit of haemostatic resuscitation and the ‘1:1:1’ ratio is due to survivor bias. </a:t>
            </a:r>
          </a:p>
          <a:p>
            <a:r>
              <a:rPr lang="en-GB" sz="1400" dirty="0"/>
              <a:t>Cliff Reid states this eloquently: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23537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CAA7E0E1-5B7A-BC4D-86B7-DBDB5D3131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1" b="6041"/>
          <a:stretch/>
        </p:blipFill>
        <p:spPr>
          <a:xfrm>
            <a:off x="643467" y="1174794"/>
            <a:ext cx="10905066" cy="450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9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5"/>
            <a:ext cx="9181081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29AABF73-916A-6647-92F9-6235589CA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52" r="-2" b="8483"/>
          <a:stretch/>
        </p:blipFill>
        <p:spPr>
          <a:xfrm>
            <a:off x="741023" y="731673"/>
            <a:ext cx="8621342" cy="53946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55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274A47B-0DFD-7242-AD85-3CB020E617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99887" y="643467"/>
            <a:ext cx="419222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5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flying through the air on top of a building&#10;&#10;Description automatically generated">
            <a:extLst>
              <a:ext uri="{FF2B5EF4-FFF2-40B4-BE49-F238E27FC236}">
                <a16:creationId xmlns:a16="http://schemas.microsoft.com/office/drawing/2014/main" id="{A6312A82-0ABE-7F4A-828F-AA9785A16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10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8DD856D-02F2-0145-BA79-483C3FB63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Suicide Attempt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19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2E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D40C7FE-D0FA-CE46-9CC2-9BE8B463E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535" y="643467"/>
            <a:ext cx="745293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955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D81781-4211-1147-AB0B-FF2F8009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94" y="643467"/>
            <a:ext cx="740341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36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person&#10;&#10;Description automatically generated">
            <a:extLst>
              <a:ext uri="{FF2B5EF4-FFF2-40B4-BE49-F238E27FC236}">
                <a16:creationId xmlns:a16="http://schemas.microsoft.com/office/drawing/2014/main" id="{D165040E-BFC6-3D4F-B4DE-83F1A2ED7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602401"/>
            <a:ext cx="10905066" cy="365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183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B250C39F-3F6C-4D53-86D2-7BC6B2FF6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70A48D59-8581-41F7-B529-F4617FE07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6000">
                <a:schemeClr val="tx1">
                  <a:lumMod val="95000"/>
                  <a:lumOff val="5000"/>
                </a:schemeClr>
              </a:gs>
              <a:gs pos="90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wo people in glasses looking at the camera&#10;&#10;Description automatically generated">
            <a:extLst>
              <a:ext uri="{FF2B5EF4-FFF2-40B4-BE49-F238E27FC236}">
                <a16:creationId xmlns:a16="http://schemas.microsoft.com/office/drawing/2014/main" id="{D95C6915-F6E2-BF4A-8607-C15626412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4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05E3CE-147E-E748-8893-1B5F159DD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460" y="115193"/>
            <a:ext cx="3966210" cy="11420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Tranexamic acid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58F66-B0F4-8D45-B838-90100FED67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206" y="2320290"/>
            <a:ext cx="8743950" cy="42291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b="1" dirty="0"/>
              <a:t>Antifibrinolytic </a:t>
            </a:r>
          </a:p>
          <a:p>
            <a:pPr lvl="1"/>
            <a:r>
              <a:rPr lang="en-US" b="1" dirty="0"/>
              <a:t>competitively inhibits activation of plasminogen to plasmin .</a:t>
            </a:r>
          </a:p>
          <a:p>
            <a:pPr lvl="1"/>
            <a:r>
              <a:rPr lang="en-US" b="1" dirty="0"/>
              <a:t>plasmin is responsible for degradation of fibrin. </a:t>
            </a:r>
          </a:p>
          <a:p>
            <a:pPr lvl="1"/>
            <a:r>
              <a:rPr lang="en-US" b="1" dirty="0"/>
              <a:t>Cheap</a:t>
            </a:r>
          </a:p>
          <a:p>
            <a:pPr lvl="1"/>
            <a:r>
              <a:rPr lang="en-US" b="1" dirty="0"/>
              <a:t>proven mortality benefit (NNT = 67) </a:t>
            </a:r>
          </a:p>
          <a:p>
            <a:pPr lvl="1"/>
            <a:r>
              <a:rPr lang="en-US" b="1" dirty="0"/>
              <a:t>few adverse effects </a:t>
            </a:r>
          </a:p>
          <a:p>
            <a:r>
              <a:rPr lang="en-US" sz="2400" b="1" dirty="0"/>
              <a:t>Tranexamic acid</a:t>
            </a:r>
          </a:p>
          <a:p>
            <a:pPr lvl="1"/>
            <a:r>
              <a:rPr lang="en-US" b="1" dirty="0"/>
              <a:t>1g IV loading dose followed by </a:t>
            </a:r>
          </a:p>
          <a:p>
            <a:pPr lvl="1"/>
            <a:r>
              <a:rPr lang="en-US" b="1" dirty="0"/>
              <a:t>1g over 8 hours. </a:t>
            </a:r>
          </a:p>
          <a:p>
            <a:r>
              <a:rPr lang="en-US" sz="2400" b="1" dirty="0"/>
              <a:t>Tranexamic acid should be given early, </a:t>
            </a:r>
          </a:p>
          <a:p>
            <a:pPr lvl="1"/>
            <a:r>
              <a:rPr lang="en-US" b="1" dirty="0"/>
              <a:t>within 3 hours of the time of injury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08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3DC4AE-BD8A-A749-8655-832950F35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18" y="655083"/>
            <a:ext cx="8263211" cy="62029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16FD1D-5B73-4D43-B27A-FBE03FDC7D2F}"/>
              </a:ext>
            </a:extLst>
          </p:cNvPr>
          <p:cNvSpPr/>
          <p:nvPr/>
        </p:nvSpPr>
        <p:spPr>
          <a:xfrm>
            <a:off x="0" y="148590"/>
            <a:ext cx="11932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3"/>
              </a:rPr>
              <a:t>https://www.thelancet.com/pdfs/journals/lancet/PIIS0140-6736(10)60835-5.pdf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54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51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130C60-A0E9-904D-A22F-6945EA10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61287"/>
            <a:ext cx="10905066" cy="25354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45A62C7-B926-BB4D-8F84-B82F6F4676D5}"/>
              </a:ext>
            </a:extLst>
          </p:cNvPr>
          <p:cNvSpPr/>
          <p:nvPr/>
        </p:nvSpPr>
        <p:spPr>
          <a:xfrm>
            <a:off x="769257" y="3429000"/>
            <a:ext cx="10726057" cy="88174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CE97D5A1-BF86-D64A-A206-EBC14F31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89101"/>
            <a:ext cx="10905066" cy="54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22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2FD3B1-B6C5-4946-907B-ED28739AF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l="15923" r="1118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9E002B-56AB-5C49-AACE-4AB7A87C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</a:rPr>
              <a:t>Summary of DCR</a:t>
            </a:r>
          </a:p>
        </p:txBody>
      </p:sp>
    </p:spTree>
    <p:extLst>
      <p:ext uri="{BB962C8B-B14F-4D97-AF65-F5344CB8AC3E}">
        <p14:creationId xmlns:p14="http://schemas.microsoft.com/office/powerpoint/2010/main" val="4189223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picture containing film, photo, food, table&#10;&#10;Description automatically generated">
            <a:extLst>
              <a:ext uri="{FF2B5EF4-FFF2-40B4-BE49-F238E27FC236}">
                <a16:creationId xmlns:a16="http://schemas.microsoft.com/office/drawing/2014/main" id="{54CDD399-9B0E-6E42-AA90-3F0B20DF2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82" y="643467"/>
            <a:ext cx="69638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white, woman&#10;&#10;Description automatically generated">
            <a:extLst>
              <a:ext uri="{FF2B5EF4-FFF2-40B4-BE49-F238E27FC236}">
                <a16:creationId xmlns:a16="http://schemas.microsoft.com/office/drawing/2014/main" id="{CEAADA70-754A-6043-8DA3-D93C89D54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29" r="-1" b="8493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picture containing photo, black, sitting, white&#10;&#10;Description automatically generated">
            <a:extLst>
              <a:ext uri="{FF2B5EF4-FFF2-40B4-BE49-F238E27FC236}">
                <a16:creationId xmlns:a16="http://schemas.microsoft.com/office/drawing/2014/main" id="{60F31BB4-C981-534B-9981-B51D96F75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56" r="14521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4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AE43-D83E-B646-A8DA-543D58963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Pilon Fracture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FF77DA-6962-4B64-BDD7-6355EF5AA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775013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6955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elvic CT .mov" descr="pelvic CT .mov">
            <a:hlinkClick r:id="" action="ppaction://media"/>
            <a:extLst>
              <a:ext uri="{FF2B5EF4-FFF2-40B4-BE49-F238E27FC236}">
                <a16:creationId xmlns:a16="http://schemas.microsoft.com/office/drawing/2014/main" id="{DCB8F980-C7CE-8147-8042-D888C64DF8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6433" y="1521905"/>
            <a:ext cx="5372100" cy="38141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02AFBA3F-4183-C242-89F8-C8FDC54E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16" r="5195"/>
          <a:stretch/>
        </p:blipFill>
        <p:spPr>
          <a:xfrm>
            <a:off x="853482" y="643467"/>
            <a:ext cx="4952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5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F7281F-D4E3-44C4-BFBA-CB593A7F6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E8B49220-D709-41F4-BFDA-B6A2F0757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3390900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06F7A-E6C9-AC4F-95FE-4321AD8A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922" y="1259958"/>
            <a:ext cx="2392883" cy="24817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solidFill>
                  <a:schemeClr val="bg1">
                    <a:alpha val="60000"/>
                  </a:schemeClr>
                </a:solidFill>
              </a:rPr>
              <a:t>Example of a Blush on CT </a:t>
            </a:r>
            <a:r>
              <a:rPr lang="en-US" sz="2400" dirty="0" err="1">
                <a:solidFill>
                  <a:schemeClr val="bg1">
                    <a:alpha val="60000"/>
                  </a:schemeClr>
                </a:solidFill>
              </a:rPr>
              <a:t>angio</a:t>
            </a:r>
            <a:endParaRPr lang="en-US" sz="2400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E51199-0283-464A-A9BF-B63B3AC2E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913" r="19173" b="-1"/>
          <a:stretch/>
        </p:blipFill>
        <p:spPr>
          <a:xfrm>
            <a:off x="4785044" y="10"/>
            <a:ext cx="740695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4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ambridg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Alice"/>
        <a:ea typeface=""/>
        <a:cs typeface=""/>
      </a:majorFont>
      <a:minorFont>
        <a:latin typeface="Open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bridge orthoapedics PP template.potx" id="{D307D4B7-F42A-470E-AEFB-A831CCACC2FB}" vid="{7C1032DD-8FCD-4587-9F76-A6C3638429E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794</Words>
  <Application>Microsoft Office PowerPoint</Application>
  <PresentationFormat>Widescreen</PresentationFormat>
  <Paragraphs>129</Paragraphs>
  <Slides>47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Alice</vt:lpstr>
      <vt:lpstr>Arial</vt:lpstr>
      <vt:lpstr>Calibri</vt:lpstr>
      <vt:lpstr>Calibri Light</vt:lpstr>
      <vt:lpstr>Open Sans</vt:lpstr>
      <vt:lpstr>Office Theme</vt:lpstr>
      <vt:lpstr>1_Office Theme</vt:lpstr>
      <vt:lpstr>Damage Control Resuscitation</vt:lpstr>
      <vt:lpstr>PowerPoint Presentation</vt:lpstr>
      <vt:lpstr>Overview</vt:lpstr>
      <vt:lpstr>Suicide Attempt</vt:lpstr>
      <vt:lpstr>PowerPoint Presentation</vt:lpstr>
      <vt:lpstr>PowerPoint Presentation</vt:lpstr>
      <vt:lpstr>Pilon Fracture</vt:lpstr>
      <vt:lpstr>PowerPoint Presentation</vt:lpstr>
      <vt:lpstr>Example of a Blush on CT angio</vt:lpstr>
      <vt:lpstr>PowerPoint Presentation</vt:lpstr>
      <vt:lpstr>Cognitive biases</vt:lpstr>
      <vt:lpstr>Types of Shock</vt:lpstr>
      <vt:lpstr>PowerPoint Presentation</vt:lpstr>
      <vt:lpstr>PowerPoint Presentation</vt:lpstr>
      <vt:lpstr>PowerPoint Presentation</vt:lpstr>
      <vt:lpstr>Bulbocavernosus Reflex </vt:lpstr>
      <vt:lpstr>Radiology Findings</vt:lpstr>
      <vt:lpstr>PowerPoint Presentation</vt:lpstr>
      <vt:lpstr>PowerPoint Presentation</vt:lpstr>
      <vt:lpstr>PowerPoint Presentation</vt:lpstr>
      <vt:lpstr>PowerPoint Presentation</vt:lpstr>
      <vt:lpstr>ATLS+</vt:lpstr>
      <vt:lpstr>Lethal Triad</vt:lpstr>
      <vt:lpstr>Prevent and Treat Hypothermia</vt:lpstr>
      <vt:lpstr>Damage Control Resuscitation</vt:lpstr>
      <vt:lpstr>Permissive hypotension </vt:lpstr>
      <vt:lpstr>Downsides of Crystalloids</vt:lpstr>
      <vt:lpstr>Major Blood loss</vt:lpstr>
      <vt:lpstr>Source</vt:lpstr>
      <vt:lpstr>Haemorrhage Control</vt:lpstr>
      <vt:lpstr>Assessment of Blood Consumption (ABC) Score</vt:lpstr>
      <vt:lpstr>Trauma-Associated Severe Hemorrhage</vt:lpstr>
      <vt:lpstr>McLaughlin score</vt:lpstr>
      <vt:lpstr>Definition</vt:lpstr>
      <vt:lpstr>Guide</vt:lpstr>
      <vt:lpstr>Theory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Tranexamic acid</vt:lpstr>
      <vt:lpstr>PowerPoint Presentation</vt:lpstr>
      <vt:lpstr>PowerPoint Presentation</vt:lpstr>
      <vt:lpstr>PowerPoint Presentation</vt:lpstr>
      <vt:lpstr>Summary of DCR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Cambridge Orthopaedics Trauma Meeting</dc:title>
  <dc:creator>Niel Kang</dc:creator>
  <cp:lastModifiedBy>Lee Van Rensburg</cp:lastModifiedBy>
  <cp:revision>3</cp:revision>
  <dcterms:created xsi:type="dcterms:W3CDTF">2020-05-21T05:57:20Z</dcterms:created>
  <dcterms:modified xsi:type="dcterms:W3CDTF">2020-05-23T11:53:46Z</dcterms:modified>
</cp:coreProperties>
</file>