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62"/>
  </p:notesMasterIdLst>
  <p:sldIdLst>
    <p:sldId id="266" r:id="rId12"/>
    <p:sldId id="463" r:id="rId13"/>
    <p:sldId id="260" r:id="rId14"/>
    <p:sldId id="457" r:id="rId15"/>
    <p:sldId id="460" r:id="rId16"/>
    <p:sldId id="461" r:id="rId17"/>
    <p:sldId id="414" r:id="rId18"/>
    <p:sldId id="449" r:id="rId19"/>
    <p:sldId id="462" r:id="rId20"/>
    <p:sldId id="454" r:id="rId21"/>
    <p:sldId id="455" r:id="rId22"/>
    <p:sldId id="456" r:id="rId23"/>
    <p:sldId id="497" r:id="rId24"/>
    <p:sldId id="464" r:id="rId25"/>
    <p:sldId id="465" r:id="rId26"/>
    <p:sldId id="469" r:id="rId27"/>
    <p:sldId id="470" r:id="rId28"/>
    <p:sldId id="471" r:id="rId29"/>
    <p:sldId id="472" r:id="rId30"/>
    <p:sldId id="473" r:id="rId31"/>
    <p:sldId id="474" r:id="rId32"/>
    <p:sldId id="270" r:id="rId33"/>
    <p:sldId id="271" r:id="rId34"/>
    <p:sldId id="499" r:id="rId35"/>
    <p:sldId id="500" r:id="rId36"/>
    <p:sldId id="450" r:id="rId37"/>
    <p:sldId id="521" r:id="rId38"/>
    <p:sldId id="272" r:id="rId39"/>
    <p:sldId id="422" r:id="rId40"/>
    <p:sldId id="445" r:id="rId41"/>
    <p:sldId id="522" r:id="rId42"/>
    <p:sldId id="437" r:id="rId43"/>
    <p:sldId id="273" r:id="rId44"/>
    <p:sldId id="443" r:id="rId45"/>
    <p:sldId id="275" r:id="rId46"/>
    <p:sldId id="276" r:id="rId47"/>
    <p:sldId id="441" r:id="rId48"/>
    <p:sldId id="501" r:id="rId49"/>
    <p:sldId id="277" r:id="rId50"/>
    <p:sldId id="300" r:id="rId51"/>
    <p:sldId id="301" r:id="rId52"/>
    <p:sldId id="444" r:id="rId53"/>
    <p:sldId id="307" r:id="rId54"/>
    <p:sldId id="475" r:id="rId55"/>
    <p:sldId id="490" r:id="rId56"/>
    <p:sldId id="518" r:id="rId57"/>
    <p:sldId id="519" r:id="rId58"/>
    <p:sldId id="520" r:id="rId59"/>
    <p:sldId id="458" r:id="rId60"/>
    <p:sldId id="45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1" autoAdjust="0"/>
    <p:restoredTop sz="98614" autoAdjust="0"/>
  </p:normalViewPr>
  <p:slideViewPr>
    <p:cSldViewPr snapToGrid="0" snapToObjects="1">
      <p:cViewPr varScale="1">
        <p:scale>
          <a:sx n="70" d="100"/>
          <a:sy n="70" d="100"/>
        </p:scale>
        <p:origin x="11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2BF83-9B32-A142-B15D-2A968025D15E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13121-10B0-1547-BAF4-B4C1DB381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3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42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62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Some have suggested operation based on a </a:t>
            </a:r>
            <a:r>
              <a:rPr lang="en-US" noProof="0" dirty="0" err="1" smtClean="0"/>
              <a:t>medialization</a:t>
            </a:r>
            <a:r>
              <a:rPr lang="en-US" noProof="0" dirty="0" smtClean="0"/>
              <a:t> of the glenoid</a:t>
            </a:r>
            <a:r>
              <a:rPr lang="en-US" baseline="0" noProof="0" dirty="0" smtClean="0"/>
              <a:t> fossa. If looked at on a chest x-ray, it may be that the medial fragment is lateralized, and not that the joint is </a:t>
            </a:r>
            <a:r>
              <a:rPr lang="en-US" baseline="0" noProof="0" dirty="0" err="1" smtClean="0"/>
              <a:t>medialized</a:t>
            </a:r>
            <a:r>
              <a:rPr lang="en-US" baseline="0" noProof="0" dirty="0" smtClean="0"/>
              <a:t>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References:</a:t>
            </a:r>
          </a:p>
          <a:p>
            <a:endParaRPr lang="en-US" baseline="0" noProof="0" dirty="0" smtClean="0"/>
          </a:p>
          <a:p>
            <a:r>
              <a:rPr lang="en-US" b="1" noProof="0" dirty="0" smtClean="0"/>
              <a:t>Romero J, </a:t>
            </a:r>
            <a:r>
              <a:rPr lang="en-US" b="1" noProof="0" dirty="0" err="1" smtClean="0"/>
              <a:t>Schai</a:t>
            </a:r>
            <a:r>
              <a:rPr lang="en-US" b="1" baseline="0" noProof="0" dirty="0" smtClean="0"/>
              <a:t> P, </a:t>
            </a:r>
            <a:r>
              <a:rPr lang="en-US" b="1" baseline="0" noProof="0" dirty="0" err="1" smtClean="0"/>
              <a:t>Imhoff</a:t>
            </a:r>
            <a:r>
              <a:rPr lang="en-US" b="1" baseline="0" noProof="0" dirty="0" smtClean="0"/>
              <a:t> AB. </a:t>
            </a:r>
            <a:r>
              <a:rPr lang="en-US" b="0" baseline="0" noProof="0" dirty="0" smtClean="0"/>
              <a:t>Scapular neck fracture – the influence of permanent </a:t>
            </a:r>
            <a:r>
              <a:rPr lang="en-US" b="0" baseline="0" noProof="0" dirty="0" err="1" smtClean="0"/>
              <a:t>malalignment</a:t>
            </a:r>
            <a:r>
              <a:rPr lang="en-US" b="0" baseline="0" noProof="0" dirty="0" smtClean="0"/>
              <a:t> of the glenoid neck on clinical outcome.</a:t>
            </a:r>
            <a:r>
              <a:rPr lang="en-US" noProof="0" dirty="0" smtClean="0"/>
              <a:t> </a:t>
            </a:r>
            <a:r>
              <a:rPr lang="en-US" i="1" noProof="0" dirty="0" smtClean="0"/>
              <a:t>Arch </a:t>
            </a:r>
            <a:r>
              <a:rPr lang="en-US" i="1" noProof="0" dirty="0" err="1" smtClean="0"/>
              <a:t>Orthop</a:t>
            </a:r>
            <a:r>
              <a:rPr lang="en-US" i="1" noProof="0" dirty="0" smtClean="0"/>
              <a:t> Trauma Surg</a:t>
            </a:r>
            <a:r>
              <a:rPr lang="en-US" noProof="0" dirty="0" smtClean="0"/>
              <a:t>. 2001</a:t>
            </a:r>
            <a:r>
              <a:rPr lang="en-US" baseline="0" noProof="0" dirty="0" smtClean="0"/>
              <a:t> June, 12(16); 313–316.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6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Change</a:t>
            </a:r>
            <a:r>
              <a:rPr lang="en-US" baseline="0" noProof="0" dirty="0" smtClean="0"/>
              <a:t> in the </a:t>
            </a:r>
            <a:r>
              <a:rPr lang="en-US" baseline="0" noProof="0" dirty="0" err="1" smtClean="0"/>
              <a:t>glenopolar</a:t>
            </a:r>
            <a:r>
              <a:rPr lang="en-US" baseline="0" noProof="0" dirty="0" smtClean="0"/>
              <a:t> angle by 20 degrees or more (compared to opposite shoulder) has also been suggested as operative indication.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References:</a:t>
            </a:r>
          </a:p>
          <a:p>
            <a:endParaRPr lang="en-US" baseline="0" noProof="0" dirty="0" smtClean="0"/>
          </a:p>
          <a:p>
            <a:r>
              <a:rPr lang="en-US" b="1" noProof="0" dirty="0" smtClean="0"/>
              <a:t>Kim KC, Rhee KJ, Shin HD, et al</a:t>
            </a:r>
            <a:r>
              <a:rPr lang="en-US" noProof="0" dirty="0" smtClean="0"/>
              <a:t>. Can the </a:t>
            </a:r>
            <a:r>
              <a:rPr lang="en-US" noProof="0" dirty="0" err="1" smtClean="0"/>
              <a:t>glenopolar</a:t>
            </a:r>
            <a:r>
              <a:rPr lang="en-US" baseline="0" noProof="0" dirty="0" smtClean="0"/>
              <a:t> angle be used to predict outcome and treatment of the floating shoulder? </a:t>
            </a:r>
            <a:r>
              <a:rPr lang="fi-FI" i="1" noProof="0" dirty="0" smtClean="0"/>
              <a:t>J Trauma</a:t>
            </a:r>
            <a:r>
              <a:rPr lang="fi-FI" noProof="0" dirty="0" smtClean="0"/>
              <a:t>. 2008 Jan;64(1):174–178.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45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Angulation</a:t>
            </a:r>
            <a:r>
              <a:rPr lang="en-US" baseline="0" dirty="0" smtClean="0"/>
              <a:t> measured on the scapular Y-view of more than 30 degrees has been suggested as operative indication.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References:</a:t>
            </a:r>
          </a:p>
          <a:p>
            <a:endParaRPr lang="en-US" baseline="0" dirty="0" smtClean="0"/>
          </a:p>
          <a:p>
            <a:r>
              <a:rPr lang="en-US" b="1" dirty="0" smtClean="0"/>
              <a:t>Romero J, </a:t>
            </a:r>
            <a:r>
              <a:rPr lang="en-US" b="1" dirty="0" err="1" smtClean="0"/>
              <a:t>Schai</a:t>
            </a:r>
            <a:r>
              <a:rPr lang="en-US" b="1" dirty="0" smtClean="0"/>
              <a:t> P, </a:t>
            </a:r>
            <a:r>
              <a:rPr lang="en-US" b="1" dirty="0" err="1" smtClean="0"/>
              <a:t>Imhoff</a:t>
            </a:r>
            <a:r>
              <a:rPr lang="en-US" b="1" dirty="0" smtClean="0"/>
              <a:t> AB</a:t>
            </a:r>
            <a:r>
              <a:rPr lang="en-US" dirty="0" smtClean="0"/>
              <a:t>. Scapular neck fracture the influence of permanent </a:t>
            </a:r>
            <a:r>
              <a:rPr lang="en-US" dirty="0" err="1" smtClean="0"/>
              <a:t>malalignment</a:t>
            </a:r>
            <a:r>
              <a:rPr lang="en-US" dirty="0" smtClean="0"/>
              <a:t> of the </a:t>
            </a:r>
            <a:r>
              <a:rPr lang="en-US" dirty="0" err="1" smtClean="0"/>
              <a:t>glenoid</a:t>
            </a:r>
            <a:r>
              <a:rPr lang="en-US" dirty="0" smtClean="0"/>
              <a:t> neck on clinical outcome. Arch </a:t>
            </a:r>
            <a:r>
              <a:rPr lang="en-US" dirty="0" err="1" smtClean="0"/>
              <a:t>Orthop</a:t>
            </a:r>
            <a:r>
              <a:rPr lang="en-US" dirty="0" smtClean="0"/>
              <a:t> Trauma </a:t>
            </a:r>
            <a:r>
              <a:rPr lang="en-US" dirty="0" err="1" smtClean="0"/>
              <a:t>Surg</a:t>
            </a:r>
            <a:r>
              <a:rPr lang="en-US" dirty="0" smtClean="0"/>
              <a:t> 2001;121:313–316.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1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</a:t>
            </a:r>
            <a:r>
              <a:rPr lang="en-US" baseline="0" dirty="0" smtClean="0"/>
              <a:t> months after injury, t</a:t>
            </a:r>
            <a:r>
              <a:rPr lang="en-US" dirty="0" smtClean="0"/>
              <a:t>his displaced fracture was operated.</a:t>
            </a:r>
            <a:r>
              <a:rPr lang="en-US" baseline="0" dirty="0" smtClean="0"/>
              <a:t> Callus was taken down to realign the bone.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73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 smtClean="0"/>
          </a:p>
          <a:p>
            <a:r>
              <a:rPr lang="de-CH" dirty="0" smtClean="0"/>
              <a:t>References:</a:t>
            </a:r>
          </a:p>
          <a:p>
            <a:endParaRPr lang="de-CH" dirty="0" smtClean="0"/>
          </a:p>
          <a:p>
            <a:r>
              <a:rPr lang="de-CH" b="1" dirty="0" err="1" smtClean="0"/>
              <a:t>Lantry</a:t>
            </a:r>
            <a:r>
              <a:rPr lang="de-CH" b="1" dirty="0" smtClean="0"/>
              <a:t> JM,</a:t>
            </a:r>
            <a:r>
              <a:rPr lang="de-CH" b="1" baseline="0" dirty="0" smtClean="0"/>
              <a:t> Roberts, CS, </a:t>
            </a:r>
            <a:r>
              <a:rPr lang="de-CH" b="1" baseline="0" dirty="0" err="1" smtClean="0"/>
              <a:t>Giannoudis</a:t>
            </a:r>
            <a:r>
              <a:rPr lang="de-CH" b="1" baseline="0" dirty="0" smtClean="0"/>
              <a:t> PV</a:t>
            </a:r>
            <a:r>
              <a:rPr lang="de-CH" baseline="0" dirty="0" smtClean="0"/>
              <a:t>. Operative </a:t>
            </a:r>
            <a:r>
              <a:rPr lang="de-CH" baseline="0" dirty="0" err="1" smtClean="0"/>
              <a:t>treatment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scapular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fractures</a:t>
            </a:r>
            <a:r>
              <a:rPr lang="de-CH" baseline="0" dirty="0" smtClean="0"/>
              <a:t>: A </a:t>
            </a:r>
            <a:r>
              <a:rPr lang="de-CH" baseline="0" dirty="0" err="1" smtClean="0"/>
              <a:t>systematic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review</a:t>
            </a:r>
            <a:r>
              <a:rPr lang="de-CH" baseline="0" dirty="0" smtClean="0"/>
              <a:t>. </a:t>
            </a:r>
            <a:r>
              <a:rPr lang="de-CH" i="1" baseline="0" dirty="0" err="1" smtClean="0"/>
              <a:t>Injury</a:t>
            </a:r>
            <a:r>
              <a:rPr lang="de-CH" baseline="0" dirty="0" smtClean="0"/>
              <a:t>. 2008 Mar;39(3):271–283.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44</a:t>
            </a:fld>
            <a:endParaRPr lang="de-CH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06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3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solidFill>
            <a:srgbClr val="FFFFFF"/>
          </a:solidFill>
          <a:ln/>
        </p:spPr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81"/>
              </a:spcBef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Scapular fractures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result</a:t>
            </a:r>
            <a:r>
              <a:rPr lang="en-US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from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high-energy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trauma and have a very high rate of associated injuries, as would be expected. </a:t>
            </a:r>
          </a:p>
          <a:p>
            <a:pPr eaLnBrk="1" hangingPunct="1">
              <a:spcBef>
                <a:spcPts val="481"/>
              </a:spcBef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81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Associated fractures with the highest</a:t>
            </a:r>
            <a:r>
              <a:rPr lang="en-US" sz="14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rates are those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around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shoulder girdle, ribs, clavicle, skull, and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humerus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624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681" y="687088"/>
            <a:ext cx="5018639" cy="342808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23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6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References:</a:t>
            </a:r>
          </a:p>
          <a:p>
            <a:endParaRPr lang="en-US" noProof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="1" noProof="0" dirty="0" smtClean="0"/>
              <a:t>Ada JR, Miller ME</a:t>
            </a:r>
            <a:r>
              <a:rPr lang="en-US" noProof="0" dirty="0" smtClean="0"/>
              <a:t>. Scapular fractures. </a:t>
            </a:r>
            <a:r>
              <a:rPr lang="en-US" i="1" noProof="0" dirty="0" err="1" smtClean="0"/>
              <a:t>Clin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Orthop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Relat</a:t>
            </a:r>
            <a:r>
              <a:rPr lang="en-US" i="1" noProof="0" dirty="0" smtClean="0"/>
              <a:t> Res</a:t>
            </a:r>
            <a:r>
              <a:rPr lang="en-US" noProof="0" dirty="0" smtClean="0"/>
              <a:t>. 1991;269: 174–180.</a:t>
            </a:r>
          </a:p>
          <a:p>
            <a:pPr marL="228600" indent="-228600">
              <a:buFont typeface="+mj-lt"/>
              <a:buAutoNum type="arabicPeriod"/>
            </a:pPr>
            <a:endParaRPr lang="en-US" noProof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="1" noProof="0" dirty="0" err="1" smtClean="0"/>
              <a:t>Egol</a:t>
            </a:r>
            <a:r>
              <a:rPr lang="en-US" b="1" noProof="0" dirty="0" smtClean="0"/>
              <a:t> KA, Connor PM, </a:t>
            </a:r>
            <a:r>
              <a:rPr lang="en-US" b="1" noProof="0" dirty="0" err="1" smtClean="0"/>
              <a:t>Karunakar</a:t>
            </a:r>
            <a:r>
              <a:rPr lang="en-US" b="1" noProof="0" dirty="0" smtClean="0"/>
              <a:t> MA, et al</a:t>
            </a:r>
            <a:r>
              <a:rPr lang="en-US" noProof="0" dirty="0" smtClean="0"/>
              <a:t>. The floating shoulder: clinical and functional results. </a:t>
            </a:r>
            <a:r>
              <a:rPr lang="en-US" i="1" noProof="0" dirty="0" smtClean="0"/>
              <a:t>J Bone Joint </a:t>
            </a:r>
            <a:r>
              <a:rPr lang="en-US" i="1" noProof="0" dirty="0" err="1" smtClean="0"/>
              <a:t>Surg</a:t>
            </a:r>
            <a:r>
              <a:rPr lang="en-US" i="1" noProof="0" dirty="0" smtClean="0"/>
              <a:t> Am. </a:t>
            </a:r>
            <a:r>
              <a:rPr lang="en-US" noProof="0" dirty="0" smtClean="0"/>
              <a:t>2001;83:1188–1194.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6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References:</a:t>
            </a:r>
          </a:p>
          <a:p>
            <a:endParaRPr lang="en-US" noProof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="1" noProof="0" dirty="0" smtClean="0"/>
              <a:t>Ada JR, Miller ME</a:t>
            </a:r>
            <a:r>
              <a:rPr lang="en-US" noProof="0" dirty="0" smtClean="0"/>
              <a:t>. Scapular fractures. </a:t>
            </a:r>
            <a:r>
              <a:rPr lang="en-US" i="1" noProof="0" dirty="0" err="1" smtClean="0"/>
              <a:t>Clin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Orthop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Relat</a:t>
            </a:r>
            <a:r>
              <a:rPr lang="en-US" i="1" noProof="0" dirty="0" smtClean="0"/>
              <a:t> Res</a:t>
            </a:r>
            <a:r>
              <a:rPr lang="en-US" noProof="0" dirty="0" smtClean="0"/>
              <a:t>. 1991;269: 174–180.</a:t>
            </a:r>
          </a:p>
          <a:p>
            <a:pPr marL="228600" indent="-228600">
              <a:buFont typeface="+mj-lt"/>
              <a:buAutoNum type="arabicPeriod"/>
            </a:pPr>
            <a:endParaRPr lang="en-US" noProof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="1" noProof="0" dirty="0" err="1" smtClean="0"/>
              <a:t>Egol</a:t>
            </a:r>
            <a:r>
              <a:rPr lang="en-US" b="1" noProof="0" dirty="0" smtClean="0"/>
              <a:t> KA, Connor PM, </a:t>
            </a:r>
            <a:r>
              <a:rPr lang="en-US" b="1" noProof="0" dirty="0" err="1" smtClean="0"/>
              <a:t>Karunakar</a:t>
            </a:r>
            <a:r>
              <a:rPr lang="en-US" b="1" noProof="0" dirty="0" smtClean="0"/>
              <a:t> MA, et al</a:t>
            </a:r>
            <a:r>
              <a:rPr lang="en-US" noProof="0" dirty="0" smtClean="0"/>
              <a:t>. The floating shoulder: clinical and functional results. </a:t>
            </a:r>
            <a:r>
              <a:rPr lang="en-US" i="1" noProof="0" dirty="0" smtClean="0"/>
              <a:t>J Bone Joint </a:t>
            </a:r>
            <a:r>
              <a:rPr lang="en-US" i="1" noProof="0" dirty="0" err="1" smtClean="0"/>
              <a:t>Surg</a:t>
            </a:r>
            <a:r>
              <a:rPr lang="en-US" i="1" noProof="0" dirty="0" smtClean="0"/>
              <a:t> Am. </a:t>
            </a:r>
            <a:r>
              <a:rPr lang="en-US" noProof="0" dirty="0" smtClean="0"/>
              <a:t>2001;83:1188–1194.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62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solidFill>
            <a:srgbClr val="FFFFFF"/>
          </a:solidFill>
          <a:ln/>
        </p:spPr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1400" dirty="0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The floating shoulder injury or double disruption of the superior suspensory shoulder complex is characterized as a </a:t>
            </a:r>
            <a:r>
              <a:rPr lang="en-US" sz="1400" dirty="0" err="1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clavicular</a:t>
            </a:r>
            <a:r>
              <a:rPr lang="en-US" sz="1400" dirty="0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 fracture or an </a:t>
            </a:r>
            <a:r>
              <a:rPr lang="en-US" sz="1400" dirty="0" err="1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acromioclavicular</a:t>
            </a:r>
            <a:r>
              <a:rPr lang="en-US" sz="1400" dirty="0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 </a:t>
            </a:r>
            <a:r>
              <a:rPr lang="en-US" sz="1400" dirty="0" smtClean="0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separation </a:t>
            </a:r>
            <a:r>
              <a:rPr lang="en-US" sz="1400" dirty="0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injury in combination with an </a:t>
            </a:r>
            <a:r>
              <a:rPr lang="en-US" sz="1400" dirty="0" err="1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ipsilateral</a:t>
            </a:r>
            <a:r>
              <a:rPr lang="en-US" sz="1400" dirty="0"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 scapular neck fracture. </a:t>
            </a:r>
          </a:p>
        </p:txBody>
      </p:sp>
    </p:spTree>
    <p:extLst>
      <p:ext uri="{BB962C8B-B14F-4D97-AF65-F5344CB8AC3E}">
        <p14:creationId xmlns:p14="http://schemas.microsoft.com/office/powerpoint/2010/main" val="345411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published series of</a:t>
            </a:r>
            <a:r>
              <a:rPr lang="en-US" baseline="0" dirty="0" smtClean="0"/>
              <a:t> factures treated with surgery, there is a preponderance of </a:t>
            </a:r>
            <a:r>
              <a:rPr lang="en-US" baseline="0" dirty="0" err="1" smtClean="0"/>
              <a:t>glenoid</a:t>
            </a:r>
            <a:r>
              <a:rPr lang="en-US" baseline="0" dirty="0" smtClean="0"/>
              <a:t> fossa and </a:t>
            </a:r>
            <a:r>
              <a:rPr lang="en-US" baseline="0" dirty="0" err="1" smtClean="0"/>
              <a:t>glenoid</a:t>
            </a:r>
            <a:r>
              <a:rPr lang="en-US" baseline="0" dirty="0" smtClean="0"/>
              <a:t> neck fractures. Many of them had </a:t>
            </a:r>
            <a:r>
              <a:rPr lang="en-US" baseline="0" dirty="0" err="1" smtClean="0"/>
              <a:t>ipsilateral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clavicular</a:t>
            </a:r>
            <a:r>
              <a:rPr lang="en-US" baseline="0" dirty="0" smtClean="0"/>
              <a:t> fractures.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08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1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115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08267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157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701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85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076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081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481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782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13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7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65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30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34327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12872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7503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5767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942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6901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4153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53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98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8780462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OT_LOGO_int_L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844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7899400" cy="685800"/>
          </a:xfrm>
        </p:spPr>
        <p:txBody>
          <a:bodyPr/>
          <a:lstStyle>
            <a:lvl1pPr>
              <a:defRPr>
                <a:ea typeface="ヒラギノ角ゴ Pro W6" pitchFamily="-32" charset="-128"/>
              </a:defRPr>
            </a:lvl1pPr>
          </a:lstStyle>
          <a:p>
            <a:r>
              <a:rPr lang="en-US"/>
              <a:t>Title Arial bold 28 pt</a:t>
            </a:r>
            <a:endParaRPr lang="en-US" altLang="ja-JP"/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08213"/>
            <a:ext cx="7899400" cy="685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Subtitle Arial regular 20 pt</a:t>
            </a:r>
          </a:p>
        </p:txBody>
      </p:sp>
    </p:spTree>
    <p:extLst>
      <p:ext uri="{BB962C8B-B14F-4D97-AF65-F5344CB8AC3E}">
        <p14:creationId xmlns:p14="http://schemas.microsoft.com/office/powerpoint/2010/main" val="3160876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680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389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43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528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17650"/>
            <a:ext cx="4062413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17650"/>
            <a:ext cx="40624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25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65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1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28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8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183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06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31813"/>
            <a:ext cx="2068512" cy="5481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1813"/>
            <a:ext cx="6056313" cy="5481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1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5951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9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10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1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27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37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3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19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42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93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70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71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5902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7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86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0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04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2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4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38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88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66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00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54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5187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74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27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91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1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50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1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13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7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03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75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9446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6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61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27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67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83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05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12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77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42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75420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28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47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61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690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57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775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91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1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05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624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32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6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16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642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98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07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126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6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25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1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768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0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53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03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274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707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78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661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988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57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22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797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807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4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BC907-2667-FE4A-8E8E-312C01246D34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6B2A-FABB-5A42-BBA1-D601E69C2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2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78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4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  <a:p>
            <a:pPr lvl="1"/>
            <a:r>
              <a:rPr lang="en-US" altLang="ja-JP"/>
              <a:t>Second level text</a:t>
            </a:r>
          </a:p>
        </p:txBody>
      </p:sp>
      <p:pic>
        <p:nvPicPr>
          <p:cNvPr id="10244" name="Picture 8" descr="AOT_LOGO_int_M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12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+mj-lt"/>
          <a:ea typeface="+mj-ea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65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98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75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30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32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86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CH" smtClean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DF7D77-57CA-4064-A5D9-D77872708E38}" type="slidenum">
              <a:rPr lang="de-CH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3"/>
            <a:r>
              <a:rPr lang="en-US" smtClean="0"/>
              <a:t>4th level</a:t>
            </a:r>
          </a:p>
          <a:p>
            <a:pPr lvl="4"/>
            <a:r>
              <a:rPr lang="en-US" smtClean="0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0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ヒラギノ角ゴ Pro W6" charset="0"/>
                <a:cs typeface="ヒラギノ角ゴ Pro W6" charset="0"/>
              </a:rPr>
              <a:t>Scapular Fractures</a:t>
            </a:r>
            <a:endParaRPr lang="en-US" dirty="0">
              <a:latin typeface="Arial" charset="0"/>
              <a:ea typeface="ヒラギノ角ゴ Pro W6" charset="0"/>
              <a:cs typeface="ヒラギノ角ゴ Pro W6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24400" y="5483224"/>
            <a:ext cx="4038600" cy="109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de-CH" sz="2400" dirty="0" err="1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AOTrauma</a:t>
            </a:r>
            <a:r>
              <a:rPr kumimoji="1" lang="de-CH" sz="2400" dirty="0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kumimoji="1" lang="de-CH" sz="2400" dirty="0" err="1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Course</a:t>
            </a:r>
            <a:endParaRPr kumimoji="1" lang="de-CH" sz="2400" dirty="0" smtClean="0">
              <a:solidFill>
                <a:srgbClr val="29529B"/>
              </a:solidFill>
              <a:latin typeface="Arial" charset="0"/>
              <a:ea typeface="Osaka" charset="0"/>
              <a:cs typeface="Osaka" charset="0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de-CH" sz="2400" dirty="0" err="1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Cairo</a:t>
            </a:r>
            <a:r>
              <a:rPr kumimoji="1" lang="de-CH" sz="2400" dirty="0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, May 2016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95400" y="2819400"/>
            <a:ext cx="655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de-CH" sz="3200" dirty="0" smtClean="0">
                <a:latin typeface="Arial" charset="0"/>
                <a:ea typeface="Osaka" charset="0"/>
                <a:cs typeface="Osaka" charset="0"/>
              </a:rPr>
              <a:t>Mostafa Mahmoud, MD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de-CH" sz="2400" dirty="0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                                        </a:t>
            </a:r>
            <a:r>
              <a:rPr kumimoji="1" lang="de-CH" sz="2400" dirty="0" err="1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Cairo</a:t>
            </a:r>
            <a:r>
              <a:rPr kumimoji="1" lang="de-CH" sz="2400" dirty="0" smtClean="0">
                <a:solidFill>
                  <a:srgbClr val="29529B"/>
                </a:solidFill>
                <a:latin typeface="Arial" charset="0"/>
                <a:ea typeface="Osaka" charset="0"/>
                <a:cs typeface="Osaka" charset="0"/>
              </a:rPr>
              <a:t> University </a:t>
            </a:r>
          </a:p>
        </p:txBody>
      </p:sp>
    </p:spTree>
    <p:extLst>
      <p:ext uri="{BB962C8B-B14F-4D97-AF65-F5344CB8AC3E}">
        <p14:creationId xmlns:p14="http://schemas.microsoft.com/office/powerpoint/2010/main" val="19057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  <a:latin typeface="Arial"/>
              </a:rPr>
              <a:t>Trauma Series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36"/>
          <a:stretch/>
        </p:blipFill>
        <p:spPr>
          <a:xfrm>
            <a:off x="708042" y="665002"/>
            <a:ext cx="2976210" cy="4983374"/>
          </a:xfrm>
        </p:spPr>
      </p:pic>
      <p:pic>
        <p:nvPicPr>
          <p:cNvPr id="5" name="Picture 4" descr="Slide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4252" y="1493279"/>
            <a:ext cx="4499491" cy="41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52" y="547835"/>
            <a:ext cx="3563207" cy="5606530"/>
          </a:xfrm>
          <a:prstGeom prst="rect">
            <a:avLst/>
          </a:prstGeom>
        </p:spPr>
      </p:pic>
      <p:pic>
        <p:nvPicPr>
          <p:cNvPr id="4" name="Picture 3" descr="Slide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861" y="1417638"/>
            <a:ext cx="4087885" cy="46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28" y="1065463"/>
            <a:ext cx="3076912" cy="5060700"/>
          </a:xfrm>
          <a:prstGeom prst="rect">
            <a:avLst/>
          </a:prstGeom>
        </p:spPr>
      </p:pic>
      <p:pic>
        <p:nvPicPr>
          <p:cNvPr id="13" name="Picture 12" descr="Slide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431" y="2174875"/>
            <a:ext cx="3884104" cy="38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274588"/>
            <a:ext cx="8233172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098" tIns="38098" rIns="38098" bIns="38098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400">
                <a:latin typeface="Calibri" pitchFamily="34" charset="0"/>
                <a:sym typeface="Calibri" pitchFamily="34" charset="0"/>
              </a:rPr>
              <a:t/>
            </a:r>
            <a:br>
              <a:rPr lang="en-US" sz="3400">
                <a:latin typeface="Calibri" pitchFamily="34" charset="0"/>
                <a:sym typeface="Calibri" pitchFamily="34" charset="0"/>
              </a:rPr>
            </a:br>
            <a:r>
              <a:rPr lang="en-US" sz="3400">
                <a:latin typeface="Calibri" pitchFamily="34" charset="0"/>
                <a:sym typeface="Calibri" pitchFamily="34" charset="0"/>
              </a:rPr>
              <a:t/>
            </a:r>
            <a:br>
              <a:rPr lang="en-US" sz="3400">
                <a:latin typeface="Calibri" pitchFamily="34" charset="0"/>
                <a:sym typeface="Calibri" pitchFamily="34" charset="0"/>
              </a:rPr>
            </a:br>
            <a:endParaRPr lang="en-US" sz="34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264542" y="5914802"/>
            <a:ext cx="4445868" cy="361652"/>
          </a:xfrm>
          <a:prstGeom prst="rect">
            <a:avLst/>
          </a:prstGeom>
          <a:noFill/>
          <a:ln>
            <a:noFill/>
          </a:ln>
          <a:extLst/>
        </p:spPr>
        <p:txBody>
          <a:bodyPr lIns="38098" tIns="38098" rIns="38098" bIns="38098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>
              <a:solidFill>
                <a:srgbClr val="000000"/>
              </a:solidFill>
              <a:latin typeface="Arial"/>
              <a:ea typeface="MS PGothic" pitchFamily="34" charset="-128"/>
              <a:sym typeface="Calibri" pitchFamily="34" charset="0"/>
            </a:endParaRPr>
          </a:p>
        </p:txBody>
      </p:sp>
      <p:sp>
        <p:nvSpPr>
          <p:cNvPr id="15366" name="Rectangle 5"/>
          <p:cNvSpPr>
            <a:spLocks/>
          </p:cNvSpPr>
          <p:nvPr/>
        </p:nvSpPr>
        <p:spPr bwMode="auto">
          <a:xfrm>
            <a:off x="252264" y="6294314"/>
            <a:ext cx="8965406" cy="361652"/>
          </a:xfrm>
          <a:prstGeom prst="rect">
            <a:avLst/>
          </a:prstGeom>
          <a:noFill/>
          <a:ln>
            <a:noFill/>
          </a:ln>
          <a:extLst/>
        </p:spPr>
        <p:txBody>
          <a:bodyPr lIns="38098" tIns="38098" rIns="38098" bIns="38098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>
              <a:solidFill>
                <a:srgbClr val="000000"/>
              </a:solidFill>
              <a:latin typeface="Arial"/>
              <a:ea typeface="MS PGothic" pitchFamily="34" charset="-128"/>
              <a:sym typeface="Calibri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pPr defTabSz="914400"/>
            <a:r>
              <a:rPr lang="en-US" dirty="0" smtClean="0">
                <a:latin typeface="Arial"/>
              </a:rPr>
              <a:t>Sequence</a:t>
            </a:r>
          </a:p>
          <a:p>
            <a:pPr marL="914400" lvl="1" indent="-457200" defTabSz="914400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</a:rPr>
              <a:t>What happens when not treated</a:t>
            </a:r>
          </a:p>
          <a:p>
            <a:pPr marL="914400" lvl="1" indent="-457200" defTabSz="914400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</a:rPr>
              <a:t>SSSC</a:t>
            </a:r>
          </a:p>
          <a:p>
            <a:pPr marL="914400" lvl="1" indent="-457200" defTabSz="914400">
              <a:lnSpc>
                <a:spcPct val="200000"/>
              </a:lnSpc>
              <a:buFont typeface="Wingdings" charset="2"/>
              <a:buChar char="Ø"/>
            </a:pPr>
            <a:r>
              <a:rPr lang="en-US" dirty="0">
                <a:latin typeface="Arial"/>
              </a:rPr>
              <a:t>Types of fractures </a:t>
            </a:r>
          </a:p>
          <a:p>
            <a:pPr marL="914400" lvl="1" indent="-457200" defTabSz="914400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</a:rPr>
              <a:t>Most common surgical indications</a:t>
            </a:r>
          </a:p>
          <a:p>
            <a:pPr marL="914400" lvl="1" indent="-457200" defTabSz="914400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</a:rPr>
              <a:t>The most widely used approaches </a:t>
            </a:r>
          </a:p>
          <a:p>
            <a:pPr marL="914400" lvl="1" indent="-457200" defTabSz="914400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</a:rPr>
              <a:t>Classic case example</a:t>
            </a:r>
          </a:p>
          <a:p>
            <a:pPr lvl="1" defTabSz="914400"/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448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274588"/>
            <a:ext cx="8233172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098" tIns="38098" rIns="38098" bIns="3809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400">
                <a:latin typeface="Calibri" pitchFamily="34" charset="0"/>
                <a:sym typeface="Calibri" pitchFamily="34" charset="0"/>
              </a:rPr>
              <a:t/>
            </a:r>
            <a:br>
              <a:rPr lang="en-US" sz="3400">
                <a:latin typeface="Calibri" pitchFamily="34" charset="0"/>
                <a:sym typeface="Calibri" pitchFamily="34" charset="0"/>
              </a:rPr>
            </a:br>
            <a:r>
              <a:rPr lang="en-US" sz="3400">
                <a:latin typeface="Calibri" pitchFamily="34" charset="0"/>
                <a:sym typeface="Calibri" pitchFamily="34" charset="0"/>
              </a:rPr>
              <a:t/>
            </a:r>
            <a:br>
              <a:rPr lang="en-US" sz="3400">
                <a:latin typeface="Calibri" pitchFamily="34" charset="0"/>
                <a:sym typeface="Calibri" pitchFamily="34" charset="0"/>
              </a:rPr>
            </a:br>
            <a:endParaRPr lang="en-US" sz="34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366" y="1690795"/>
            <a:ext cx="4036219" cy="4525119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098" tIns="38098" rIns="38098" bIns="38098" numCol="1" anchor="t" anchorCtr="0" compatLnSpc="1">
            <a:prstTxWarp prst="textNoShape">
              <a:avLst/>
            </a:prstTxWarp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en-US" sz="2400" dirty="0" smtClean="0">
                <a:sym typeface="Chalkboard SE Bold" pitchFamily="-84" charset="0"/>
              </a:rPr>
              <a:t>Altered </a:t>
            </a:r>
            <a:r>
              <a:rPr lang="en-US" sz="2400" dirty="0">
                <a:sym typeface="Chalkboard SE Bold" pitchFamily="-84" charset="0"/>
              </a:rPr>
              <a:t>shoulder girdle function </a:t>
            </a:r>
            <a:endParaRPr lang="en-US" sz="2400" dirty="0">
              <a:ea typeface="ヒラギノ明朝 ProN W6" pitchFamily="-84" charset="-128"/>
              <a:sym typeface="Chalkboard SE Bold" pitchFamily="-84" charset="0"/>
            </a:endParaRPr>
          </a:p>
          <a:p>
            <a:pPr marL="568132" lvl="1" indent="-285740">
              <a:spcBef>
                <a:spcPts val="422"/>
              </a:spcBef>
              <a:buClr>
                <a:srgbClr val="000000"/>
              </a:buClr>
              <a:buFont typeface="Chalkboard SE Bold" pitchFamily="-84" charset="0"/>
              <a:buChar char="–"/>
            </a:pPr>
            <a:r>
              <a:rPr lang="en-US" dirty="0" err="1" smtClean="0">
                <a:sym typeface="Chalkboard SE Bold" pitchFamily="-84" charset="0"/>
              </a:rPr>
              <a:t>Malalignment</a:t>
            </a:r>
            <a:r>
              <a:rPr lang="en-US" dirty="0" smtClean="0">
                <a:sym typeface="Chalkboard SE Bold" pitchFamily="-84" charset="0"/>
              </a:rPr>
              <a:t> </a:t>
            </a:r>
          </a:p>
          <a:p>
            <a:pPr marL="987232" lvl="2" indent="-285740">
              <a:spcBef>
                <a:spcPts val="422"/>
              </a:spcBef>
              <a:buClr>
                <a:srgbClr val="000000"/>
              </a:buClr>
              <a:buFont typeface="Chalkboard SE Bold" pitchFamily="-84" charset="0"/>
              <a:buChar char="–"/>
            </a:pPr>
            <a:r>
              <a:rPr lang="en-US" dirty="0" smtClean="0">
                <a:sym typeface="Chalkboard SE Bold" pitchFamily="-84" charset="0"/>
              </a:rPr>
              <a:t>Dysfunction </a:t>
            </a:r>
            <a:r>
              <a:rPr lang="en-US" dirty="0">
                <a:sym typeface="Chalkboard SE Bold" pitchFamily="-84" charset="0"/>
              </a:rPr>
              <a:t>of the   rotator </a:t>
            </a:r>
            <a:r>
              <a:rPr lang="en-US" dirty="0" smtClean="0">
                <a:sym typeface="Chalkboard SE Bold" pitchFamily="-84" charset="0"/>
              </a:rPr>
              <a:t>cuff </a:t>
            </a:r>
            <a:r>
              <a:rPr lang="en-US" dirty="0">
                <a:sym typeface="Wingdings"/>
              </a:rPr>
              <a:t> </a:t>
            </a:r>
            <a:r>
              <a:rPr lang="en-US" dirty="0">
                <a:sym typeface="Chalkboard SE Bold" pitchFamily="-84" charset="0"/>
              </a:rPr>
              <a:t>Impingement- type </a:t>
            </a:r>
            <a:r>
              <a:rPr lang="en-US" dirty="0" smtClean="0">
                <a:sym typeface="Chalkboard SE Bold" pitchFamily="-84" charset="0"/>
              </a:rPr>
              <a:t>pain</a:t>
            </a:r>
          </a:p>
          <a:p>
            <a:pPr marL="987232" lvl="2" indent="-285740">
              <a:spcBef>
                <a:spcPts val="422"/>
              </a:spcBef>
              <a:buClr>
                <a:srgbClr val="000000"/>
              </a:buClr>
              <a:buFont typeface="Chalkboard SE Bold" pitchFamily="-84" charset="0"/>
              <a:buChar char="–"/>
            </a:pPr>
            <a:r>
              <a:rPr lang="en-US" dirty="0" err="1">
                <a:sym typeface="Chalkboard SE Bold" pitchFamily="-84" charset="0"/>
              </a:rPr>
              <a:t>S</a:t>
            </a:r>
            <a:r>
              <a:rPr lang="en-US" dirty="0" err="1" smtClean="0">
                <a:sym typeface="Chalkboard SE Bold" pitchFamily="-84" charset="0"/>
              </a:rPr>
              <a:t>capulothoracic</a:t>
            </a:r>
            <a:r>
              <a:rPr lang="en-US" dirty="0" smtClean="0">
                <a:sym typeface="Chalkboard SE Bold" pitchFamily="-84" charset="0"/>
              </a:rPr>
              <a:t> </a:t>
            </a:r>
            <a:r>
              <a:rPr lang="en-US" dirty="0" err="1" smtClean="0">
                <a:sym typeface="Chalkboard SE Bold" pitchFamily="-84" charset="0"/>
              </a:rPr>
              <a:t>dyskinesis</a:t>
            </a:r>
            <a:r>
              <a:rPr lang="en-US" dirty="0" smtClean="0">
                <a:sym typeface="Chalkboard SE Bold" pitchFamily="-84" charset="0"/>
              </a:rPr>
              <a:t> </a:t>
            </a:r>
            <a:r>
              <a:rPr lang="en-US" dirty="0" smtClean="0">
                <a:sym typeface="Wingdings"/>
              </a:rPr>
              <a:t> disturbed rhythm</a:t>
            </a:r>
            <a:endParaRPr lang="en-US" dirty="0" smtClean="0">
              <a:sym typeface="Chalkboard SE Bold" pitchFamily="-84" charset="0"/>
            </a:endParaRPr>
          </a:p>
          <a:p>
            <a:pPr marL="568132" lvl="1" indent="-285740">
              <a:spcBef>
                <a:spcPts val="422"/>
              </a:spcBef>
              <a:buClr>
                <a:srgbClr val="000000"/>
              </a:buClr>
              <a:buFont typeface="Chalkboard SE Bold" pitchFamily="-84" charset="0"/>
              <a:buChar char="–"/>
            </a:pPr>
            <a:r>
              <a:rPr lang="en-US" dirty="0" err="1" smtClean="0">
                <a:sym typeface="Chalkboard SE Bold" pitchFamily="-84" charset="0"/>
              </a:rPr>
              <a:t>Arthrosis</a:t>
            </a:r>
            <a:endParaRPr lang="en-US" dirty="0" smtClean="0">
              <a:sym typeface="Chalkboard SE Bold" pitchFamily="-84" charset="0"/>
            </a:endParaRPr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264542" y="5914802"/>
            <a:ext cx="4445868" cy="361652"/>
          </a:xfrm>
          <a:prstGeom prst="rect">
            <a:avLst/>
          </a:prstGeom>
          <a:noFill/>
          <a:ln>
            <a:noFill/>
          </a:ln>
          <a:extLst/>
        </p:spPr>
        <p:txBody>
          <a:bodyPr lIns="38098" tIns="38098" rIns="38098" bIns="38098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>
              <a:solidFill>
                <a:srgbClr val="000000"/>
              </a:solidFill>
              <a:latin typeface="Arial"/>
              <a:ea typeface="MS PGothic" pitchFamily="34" charset="-128"/>
              <a:sym typeface="Calibri" pitchFamily="34" charset="0"/>
            </a:endParaRPr>
          </a:p>
        </p:txBody>
      </p:sp>
      <p:sp>
        <p:nvSpPr>
          <p:cNvPr id="15366" name="Rectangle 5"/>
          <p:cNvSpPr>
            <a:spLocks/>
          </p:cNvSpPr>
          <p:nvPr/>
        </p:nvSpPr>
        <p:spPr bwMode="auto">
          <a:xfrm>
            <a:off x="252264" y="6294314"/>
            <a:ext cx="8965406" cy="361652"/>
          </a:xfrm>
          <a:prstGeom prst="rect">
            <a:avLst/>
          </a:prstGeom>
          <a:noFill/>
          <a:ln>
            <a:noFill/>
          </a:ln>
          <a:extLst/>
        </p:spPr>
        <p:txBody>
          <a:bodyPr lIns="38098" tIns="38098" rIns="38098" bIns="38098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>
              <a:solidFill>
                <a:srgbClr val="000000"/>
              </a:solidFill>
              <a:latin typeface="Arial"/>
              <a:ea typeface="MS PGothic" pitchFamily="34" charset="-128"/>
              <a:sym typeface="Calibri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9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9529B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E2960"/>
                </a:solidFill>
                <a:latin typeface="Arial" charset="0"/>
              </a:defRPr>
            </a:lvl9pPr>
          </a:lstStyle>
          <a:p>
            <a:pPr defTabSz="914400"/>
            <a:r>
              <a:rPr lang="en-US" dirty="0" smtClean="0">
                <a:latin typeface="Arial"/>
              </a:rPr>
              <a:t>Problems can develop after displaced fracture of the scapula </a:t>
            </a:r>
            <a:endParaRPr lang="en-US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663701"/>
            <a:ext cx="3363776" cy="4513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449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/>
          </p:cNvSpPr>
          <p:nvPr/>
        </p:nvSpPr>
        <p:spPr bwMode="auto">
          <a:xfrm>
            <a:off x="310400" y="1196752"/>
            <a:ext cx="881589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marL="625292" lvl="1" indent="-342900" algn="l">
              <a:spcBef>
                <a:spcPts val="466"/>
              </a:spcBef>
              <a:buSzPct val="100000"/>
              <a:buFont typeface="Arial" pitchFamily="34" charset="0"/>
              <a:buChar char="•"/>
            </a:pPr>
            <a:r>
              <a:rPr lang="en-US" sz="2800" dirty="0" smtClean="0">
                <a:latin typeface="+mn-lt"/>
                <a:ea typeface="MS PGothic" pitchFamily="34" charset="-128"/>
                <a:sym typeface="Chalkboard SE Bold" pitchFamily="-84" charset="0"/>
              </a:rPr>
              <a:t>Double </a:t>
            </a:r>
            <a:r>
              <a:rPr lang="en-US" sz="2800" dirty="0">
                <a:latin typeface="+mn-lt"/>
                <a:ea typeface="MS PGothic" pitchFamily="34" charset="-128"/>
                <a:sym typeface="Chalkboard SE Bold" pitchFamily="-84" charset="0"/>
              </a:rPr>
              <a:t>disruption </a:t>
            </a:r>
            <a:r>
              <a:rPr lang="en-US" sz="2800" dirty="0" smtClean="0">
                <a:latin typeface="+mn-lt"/>
                <a:ea typeface="MS PGothic" pitchFamily="34" charset="-128"/>
                <a:sym typeface="Wingdings"/>
              </a:rPr>
              <a:t> altered mechanics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25292" lvl="1" indent="-342900">
              <a:spcBef>
                <a:spcPts val="466"/>
              </a:spcBef>
            </a:pPr>
            <a:r>
              <a:rPr lang="en-US" sz="2800" dirty="0" smtClean="0">
                <a:ea typeface="MS PGothic" pitchFamily="34" charset="-128"/>
                <a:sym typeface="Chalkboard SE Bold" pitchFamily="-84" charset="0"/>
              </a:rPr>
              <a:t>Superior Suspensory </a:t>
            </a:r>
            <a:r>
              <a:rPr lang="en-US" sz="2800" dirty="0">
                <a:ea typeface="MS PGothic" pitchFamily="34" charset="-128"/>
                <a:sym typeface="Chalkboard SE Bold" pitchFamily="-84" charset="0"/>
              </a:rPr>
              <a:t>S</a:t>
            </a:r>
            <a:r>
              <a:rPr lang="en-US" sz="2800" dirty="0" smtClean="0">
                <a:ea typeface="MS PGothic" pitchFamily="34" charset="-128"/>
                <a:sym typeface="Chalkboard SE Bold" pitchFamily="-84" charset="0"/>
              </a:rPr>
              <a:t>houlder </a:t>
            </a:r>
            <a:r>
              <a:rPr lang="en-US" sz="2800" dirty="0">
                <a:ea typeface="MS PGothic" pitchFamily="34" charset="-128"/>
                <a:sym typeface="Chalkboard SE Bold" pitchFamily="-84" charset="0"/>
              </a:rPr>
              <a:t>C</a:t>
            </a:r>
            <a:r>
              <a:rPr lang="en-US" sz="2800" dirty="0" smtClean="0">
                <a:ea typeface="MS PGothic" pitchFamily="34" charset="-128"/>
                <a:sym typeface="Chalkboard SE Bold" pitchFamily="-84" charset="0"/>
              </a:rPr>
              <a:t>omplex</a:t>
            </a:r>
            <a:endParaRPr lang="en-US" sz="2800" dirty="0">
              <a:ea typeface="MS PGothic" pitchFamily="34" charset="-128"/>
              <a:sym typeface="Chalkboard SE Bold" pitchFamily="-84" charset="0"/>
            </a:endParaRPr>
          </a:p>
        </p:txBody>
      </p:sp>
      <p:pic>
        <p:nvPicPr>
          <p:cNvPr id="7" name="Picture 6" descr="Slide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3578"/>
            <a:ext cx="8495928" cy="3813728"/>
          </a:xfrm>
          <a:prstGeom prst="rect">
            <a:avLst/>
          </a:prstGeom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45829" y="1955178"/>
            <a:ext cx="2017686" cy="1776640"/>
            <a:chOff x="0" y="0"/>
            <a:chExt cx="864" cy="864"/>
          </a:xfrm>
        </p:grpSpPr>
        <p:sp>
          <p:nvSpPr>
            <p:cNvPr id="6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365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05" y="2634257"/>
            <a:ext cx="849213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3144397" y="5491757"/>
            <a:ext cx="964406" cy="964406"/>
            <a:chOff x="0" y="0"/>
            <a:chExt cx="864" cy="864"/>
          </a:xfrm>
        </p:grpSpPr>
        <p:sp>
          <p:nvSpPr>
            <p:cNvPr id="26635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26636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4001647" y="5491757"/>
            <a:ext cx="964406" cy="964406"/>
            <a:chOff x="0" y="0"/>
            <a:chExt cx="864" cy="864"/>
          </a:xfrm>
        </p:grpSpPr>
        <p:sp>
          <p:nvSpPr>
            <p:cNvPr id="26633" name="Oval 6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26634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3" name="Group 11"/>
          <p:cNvGrpSpPr>
            <a:grpSpLocks/>
          </p:cNvGrpSpPr>
          <p:nvPr/>
        </p:nvGrpSpPr>
        <p:grpSpPr bwMode="auto">
          <a:xfrm>
            <a:off x="7144897" y="5491757"/>
            <a:ext cx="964406" cy="964406"/>
            <a:chOff x="0" y="0"/>
            <a:chExt cx="864" cy="864"/>
          </a:xfrm>
        </p:grpSpPr>
        <p:sp>
          <p:nvSpPr>
            <p:cNvPr id="26631" name="Oval 9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26632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5" y="116632"/>
            <a:ext cx="8277225" cy="914400"/>
          </a:xfrm>
        </p:spPr>
        <p:txBody>
          <a:bodyPr/>
          <a:lstStyle/>
          <a:p>
            <a:r>
              <a:rPr lang="en-US" dirty="0" smtClean="0"/>
              <a:t>Which types of scapular fractures are treated surgically?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037" y="1181280"/>
            <a:ext cx="849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2400" dirty="0" smtClean="0"/>
              <a:t>IA </a:t>
            </a:r>
            <a:r>
              <a:rPr lang="en-US" sz="2400" dirty="0" err="1" smtClean="0"/>
              <a:t>Glenoid</a:t>
            </a:r>
            <a:r>
              <a:rPr lang="en-US" sz="2400" dirty="0" smtClean="0"/>
              <a:t> fractures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eck fractures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400" dirty="0" smtClean="0"/>
              <a:t>Ipsilateral clavicular fractures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887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08912" cy="468052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2"/>
              <a:buChar char="Ø"/>
            </a:pPr>
            <a:r>
              <a:rPr lang="en-US" sz="2600" dirty="0" smtClean="0">
                <a:sym typeface="Comic Sans MS" pitchFamily="66" charset="0"/>
              </a:rPr>
              <a:t>90</a:t>
            </a:r>
            <a:r>
              <a:rPr lang="en-US" sz="2600" dirty="0">
                <a:sym typeface="Comic Sans MS" pitchFamily="66" charset="0"/>
              </a:rPr>
              <a:t>% </a:t>
            </a:r>
            <a:r>
              <a:rPr lang="en-US" sz="2600" dirty="0" smtClean="0">
                <a:sym typeface="Comic Sans MS" pitchFamily="66" charset="0"/>
              </a:rPr>
              <a:t>may </a:t>
            </a:r>
            <a:r>
              <a:rPr lang="en-US" sz="2600" dirty="0">
                <a:sym typeface="Comic Sans MS" pitchFamily="66" charset="0"/>
              </a:rPr>
              <a:t>be treated </a:t>
            </a:r>
            <a:r>
              <a:rPr lang="en-US" sz="2600" dirty="0" smtClean="0">
                <a:sym typeface="Comic Sans MS" pitchFamily="66" charset="0"/>
              </a:rPr>
              <a:t>CONSERVATIVE</a:t>
            </a:r>
            <a:endParaRPr lang="en-US" sz="2600" dirty="0">
              <a:ea typeface="ヒラギノ明朝 ProN W3" pitchFamily="-84" charset="-128"/>
              <a:sym typeface="Comic Sans MS" pitchFamily="66" charset="0"/>
            </a:endParaRP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>
                <a:sym typeface="Comic Sans MS" pitchFamily="66" charset="0"/>
              </a:rPr>
              <a:t>Sling for </a:t>
            </a:r>
            <a:r>
              <a:rPr lang="en-US" sz="2400" dirty="0" smtClean="0">
                <a:sym typeface="Comic Sans MS" pitchFamily="66" charset="0"/>
              </a:rPr>
              <a:t>comfort, up to 10–14 days</a:t>
            </a: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 smtClean="0">
                <a:sym typeface="Comic Sans MS" pitchFamily="66" charset="0"/>
              </a:rPr>
              <a:t>Pendulum </a:t>
            </a:r>
            <a:r>
              <a:rPr lang="en-US" sz="2400" dirty="0">
                <a:sym typeface="Comic Sans MS" pitchFamily="66" charset="0"/>
              </a:rPr>
              <a:t>and passive/AAROM for </a:t>
            </a:r>
            <a:r>
              <a:rPr lang="en-US" sz="2400" dirty="0" smtClean="0">
                <a:sym typeface="Comic Sans MS" pitchFamily="66" charset="0"/>
              </a:rPr>
              <a:t>4–6 </a:t>
            </a:r>
            <a:r>
              <a:rPr lang="en-US" sz="2400" dirty="0">
                <a:sym typeface="Comic Sans MS" pitchFamily="66" charset="0"/>
              </a:rPr>
              <a:t>weeks</a:t>
            </a:r>
            <a:endParaRPr lang="en-US" sz="2400" dirty="0">
              <a:ea typeface="ヒラギノ明朝 ProN W3" pitchFamily="-84" charset="-128"/>
              <a:sym typeface="Comic Sans MS" pitchFamily="66" charset="0"/>
            </a:endParaRP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 smtClean="0">
                <a:sym typeface="Comic Sans MS" pitchFamily="66" charset="0"/>
              </a:rPr>
              <a:t>AROM at 6–12 </a:t>
            </a:r>
            <a:r>
              <a:rPr lang="en-US" sz="2400" dirty="0">
                <a:sym typeface="Comic Sans MS" pitchFamily="66" charset="0"/>
              </a:rPr>
              <a:t>weeks</a:t>
            </a:r>
            <a:endParaRPr lang="en-US" sz="2400" dirty="0">
              <a:ea typeface="ヒラギノ明朝 ProN W3" pitchFamily="-84" charset="-128"/>
              <a:sym typeface="Comic Sans MS" pitchFamily="66" charset="0"/>
            </a:endParaRP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>
                <a:sym typeface="Comic Sans MS" pitchFamily="66" charset="0"/>
              </a:rPr>
              <a:t>Strengthening </a:t>
            </a:r>
            <a:r>
              <a:rPr lang="en-US" sz="2400" dirty="0" smtClean="0">
                <a:sym typeface="Comic Sans MS" pitchFamily="66" charset="0"/>
              </a:rPr>
              <a:t>for more than 8–12 </a:t>
            </a:r>
            <a:r>
              <a:rPr lang="en-US" sz="2400" dirty="0">
                <a:sym typeface="Comic Sans MS" pitchFamily="66" charset="0"/>
              </a:rPr>
              <a:t>weeks</a:t>
            </a:r>
            <a:endParaRPr lang="en-US" sz="2400" dirty="0">
              <a:ea typeface="ヒラギノ明朝 ProN W3" pitchFamily="-84" charset="-128"/>
              <a:sym typeface="Comic Sans MS" pitchFamily="66" charset="0"/>
            </a:endParaRPr>
          </a:p>
          <a:p>
            <a:pPr>
              <a:spcBef>
                <a:spcPts val="1925"/>
              </a:spcBef>
              <a:buFont typeface="Wingdings" charset="2"/>
              <a:buChar char="Ø"/>
            </a:pPr>
            <a:endParaRPr lang="en-US" sz="2600" i="1" dirty="0" smtClean="0">
              <a:sym typeface="Comic Sans MS" pitchFamily="66" charset="0"/>
            </a:endParaRPr>
          </a:p>
          <a:p>
            <a:pPr>
              <a:spcBef>
                <a:spcPts val="1925"/>
              </a:spcBef>
              <a:buFont typeface="Wingdings" charset="2"/>
              <a:buChar char="Ø"/>
            </a:pPr>
            <a:r>
              <a:rPr lang="en-US" sz="2600" i="1" dirty="0" smtClean="0">
                <a:sym typeface="Comic Sans MS" pitchFamily="66" charset="0"/>
              </a:rPr>
              <a:t>Improvement </a:t>
            </a:r>
            <a:r>
              <a:rPr lang="en-US" sz="2600" i="1" dirty="0">
                <a:sym typeface="Comic Sans MS" pitchFamily="66" charset="0"/>
              </a:rPr>
              <a:t>in strength and ROM for up to </a:t>
            </a:r>
            <a:r>
              <a:rPr lang="en-US" sz="2600" i="1" dirty="0" smtClean="0">
                <a:sym typeface="Comic Sans MS" pitchFamily="66" charset="0"/>
              </a:rPr>
              <a:t>1 </a:t>
            </a:r>
            <a:r>
              <a:rPr lang="en-US" sz="2600" i="1" dirty="0">
                <a:sym typeface="Comic Sans MS" pitchFamily="66" charset="0"/>
              </a:rPr>
              <a:t>year</a:t>
            </a:r>
            <a:endParaRPr lang="en-US" sz="2600" i="1" dirty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502" y="2942267"/>
            <a:ext cx="3156744" cy="329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/>
          </p:cNvSpPr>
          <p:nvPr/>
        </p:nvSpPr>
        <p:spPr bwMode="auto">
          <a:xfrm>
            <a:off x="507951" y="1673985"/>
            <a:ext cx="220092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Medialization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+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10–20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mm</a:t>
            </a:r>
          </a:p>
        </p:txBody>
      </p:sp>
      <p:pic>
        <p:nvPicPr>
          <p:cNvPr id="29701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4797" y="2942267"/>
            <a:ext cx="3477590" cy="329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18191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856" y="2577573"/>
            <a:ext cx="2621338" cy="334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03943" y="2524101"/>
            <a:ext cx="3070352" cy="340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4"/>
          <p:cNvSpPr>
            <a:spLocks/>
          </p:cNvSpPr>
          <p:nvPr/>
        </p:nvSpPr>
        <p:spPr bwMode="auto">
          <a:xfrm>
            <a:off x="457655" y="1496279"/>
            <a:ext cx="377531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Glenopolar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 angle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&gt;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20° difference</a:t>
            </a:r>
            <a:endParaRPr lang="en-US" sz="2800" dirty="0">
              <a:solidFill>
                <a:srgbClr val="000000"/>
              </a:solidFill>
              <a:latin typeface="Arial"/>
              <a:ea typeface="MS PGothic" pitchFamily="34" charset="-128"/>
              <a:sym typeface="Comic Sans MS" pitchFamily="66" charset="0"/>
            </a:endParaRPr>
          </a:p>
        </p:txBody>
      </p:sp>
      <p:sp>
        <p:nvSpPr>
          <p:cNvPr id="30727" name="Rectangle 6"/>
          <p:cNvSpPr>
            <a:spLocks/>
          </p:cNvSpPr>
          <p:nvPr/>
        </p:nvSpPr>
        <p:spPr bwMode="auto">
          <a:xfrm>
            <a:off x="2612629" y="5343650"/>
            <a:ext cx="2277070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.</a:t>
            </a:r>
            <a:endParaRPr lang="en-US" sz="1600" baseline="300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37533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196752"/>
            <a:ext cx="7992888" cy="50006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098" tIns="38098" rIns="38098" bIns="38098" numCol="1" anchor="t" anchorCtr="0" compatLnSpc="1">
            <a:prstTxWarp prst="textNoShape">
              <a:avLst/>
            </a:prstTxWarp>
          </a:bodyPr>
          <a:lstStyle/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 smtClean="0">
                <a:sym typeface="Comic Sans MS Bold" charset="0"/>
              </a:rPr>
              <a:t>Traditionally treated </a:t>
            </a:r>
            <a:r>
              <a:rPr lang="en-US" sz="2400" dirty="0" err="1" smtClean="0">
                <a:sym typeface="Comic Sans MS Bold" charset="0"/>
              </a:rPr>
              <a:t>nonoperatively</a:t>
            </a:r>
            <a:r>
              <a:rPr lang="en-US" sz="2400" dirty="0" smtClean="0">
                <a:sym typeface="Comic Sans MS Bold" charset="0"/>
              </a:rPr>
              <a:t> with acceptable results</a:t>
            </a:r>
          </a:p>
          <a:p>
            <a:pPr marL="0" indent="0">
              <a:spcBef>
                <a:spcPts val="264"/>
              </a:spcBef>
              <a:buNone/>
            </a:pPr>
            <a:endParaRPr lang="en-US" sz="2400" dirty="0"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 smtClean="0">
                <a:sym typeface="Comic Sans MS Bold" charset="0"/>
              </a:rPr>
              <a:t>Operative treatment more recently prescribed, surgery safe and effective</a:t>
            </a:r>
            <a:endParaRPr lang="en-US" sz="2400" dirty="0">
              <a:ea typeface="ヒラギノ明朝 ProN W6" pitchFamily="-84" charset="-128"/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endParaRPr lang="en-US" sz="2400" dirty="0">
              <a:ea typeface="ヒラギノ明朝 ProN W6" pitchFamily="-84" charset="-128"/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 smtClean="0">
                <a:sym typeface="Comic Sans MS Bold" charset="0"/>
              </a:rPr>
              <a:t>Deficient literature</a:t>
            </a:r>
            <a:endParaRPr lang="en-US" sz="2400" dirty="0">
              <a:ea typeface="ヒラギノ明朝 ProN W6" pitchFamily="-84" charset="-128"/>
              <a:sym typeface="Comic Sans MS Bold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393" y="2610835"/>
            <a:ext cx="3024336" cy="38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763" y="2639808"/>
            <a:ext cx="3247405" cy="37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/>
          </p:cNvSpPr>
          <p:nvPr/>
        </p:nvSpPr>
        <p:spPr bwMode="auto">
          <a:xfrm>
            <a:off x="381000" y="1351031"/>
            <a:ext cx="245856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Angulation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MS PGothic" pitchFamily="34" charset="-128"/>
                <a:sym typeface="Comic Sans MS" pitchFamily="66" charset="0"/>
              </a:rPr>
              <a:t>&gt; 30°</a:t>
            </a:r>
            <a:endParaRPr lang="en-US" sz="2800" dirty="0">
              <a:solidFill>
                <a:srgbClr val="000000"/>
              </a:solidFill>
              <a:latin typeface="Arial"/>
              <a:ea typeface="MS PGothic" pitchFamily="34" charset="-128"/>
              <a:sym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42312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04" y="2076620"/>
            <a:ext cx="3862433" cy="334863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3"/>
          <p:cNvSpPr>
            <a:spLocks/>
          </p:cNvSpPr>
          <p:nvPr/>
        </p:nvSpPr>
        <p:spPr bwMode="auto">
          <a:xfrm>
            <a:off x="323504" y="116632"/>
            <a:ext cx="8208936" cy="862955"/>
          </a:xfrm>
          <a:prstGeom prst="rect">
            <a:avLst/>
          </a:prstGeom>
          <a:noFill/>
          <a:ln w="13547">
            <a:noFill/>
            <a:miter lim="800000"/>
            <a:headEnd/>
            <a:tailEnd/>
          </a:ln>
          <a:effectLst/>
        </p:spPr>
        <p:txBody>
          <a:bodyPr lIns="50798" tIns="50798" rIns="79372" bIns="50798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29529B"/>
                </a:solidFill>
                <a:ea typeface="+mj-ea"/>
                <a:cs typeface="+mj-cs"/>
              </a:rPr>
              <a:t>Body fractures</a:t>
            </a:r>
            <a:endParaRPr lang="en-US" sz="3200" b="1" dirty="0">
              <a:solidFill>
                <a:srgbClr val="29529B"/>
              </a:solidFill>
              <a:latin typeface="Arial"/>
              <a:ea typeface="MS PGothic" pitchFamily="34" charset="-128"/>
              <a:cs typeface="Comic Sans MS Bold" charset="0"/>
              <a:sym typeface="Comic Sans MS Bold" charset="0"/>
            </a:endParaRPr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1535907" y="3636613"/>
            <a:ext cx="578197" cy="669727"/>
          </a:xfrm>
          <a:custGeom>
            <a:avLst/>
            <a:gdLst>
              <a:gd name="T0" fmla="*/ 458837 w 19836"/>
              <a:gd name="T1" fmla="*/ 952500 h 21345"/>
              <a:gd name="T2" fmla="*/ 416013 w 19836"/>
              <a:gd name="T3" fmla="*/ 801983 h 21345"/>
              <a:gd name="T4" fmla="*/ 330281 w 19836"/>
              <a:gd name="T5" fmla="*/ 673912 h 21345"/>
              <a:gd name="T6" fmla="*/ 242311 w 19836"/>
              <a:gd name="T7" fmla="*/ 393048 h 21345"/>
              <a:gd name="T8" fmla="*/ 134069 w 19836"/>
              <a:gd name="T9" fmla="*/ 262746 h 21345"/>
              <a:gd name="T10" fmla="*/ 25786 w 19836"/>
              <a:gd name="T11" fmla="*/ 69524 h 21345"/>
              <a:gd name="T12" fmla="*/ 5472 w 19836"/>
              <a:gd name="T13" fmla="*/ 4329 h 21345"/>
              <a:gd name="T14" fmla="*/ 91204 w 19836"/>
              <a:gd name="T15" fmla="*/ 26819 h 21345"/>
              <a:gd name="T16" fmla="*/ 199446 w 19836"/>
              <a:gd name="T17" fmla="*/ 47034 h 21345"/>
              <a:gd name="T18" fmla="*/ 589673 w 19836"/>
              <a:gd name="T19" fmla="*/ 177336 h 21345"/>
              <a:gd name="T20" fmla="*/ 783646 w 19836"/>
              <a:gd name="T21" fmla="*/ 220041 h 213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836" h="21345">
                <a:moveTo>
                  <a:pt x="11068" y="21345"/>
                </a:moveTo>
                <a:cubicBezTo>
                  <a:pt x="10905" y="20690"/>
                  <a:pt x="10470" y="18676"/>
                  <a:pt x="10035" y="17972"/>
                </a:cubicBezTo>
                <a:cubicBezTo>
                  <a:pt x="9436" y="16965"/>
                  <a:pt x="8348" y="16209"/>
                  <a:pt x="7967" y="15102"/>
                </a:cubicBezTo>
                <a:cubicBezTo>
                  <a:pt x="7260" y="13239"/>
                  <a:pt x="6988" y="10419"/>
                  <a:pt x="5845" y="8808"/>
                </a:cubicBezTo>
                <a:cubicBezTo>
                  <a:pt x="3288" y="5183"/>
                  <a:pt x="6607" y="9614"/>
                  <a:pt x="3234" y="5888"/>
                </a:cubicBezTo>
                <a:cubicBezTo>
                  <a:pt x="2091" y="4579"/>
                  <a:pt x="1601" y="2967"/>
                  <a:pt x="622" y="1558"/>
                </a:cubicBezTo>
                <a:cubicBezTo>
                  <a:pt x="459" y="1054"/>
                  <a:pt x="-303" y="400"/>
                  <a:pt x="132" y="97"/>
                </a:cubicBezTo>
                <a:cubicBezTo>
                  <a:pt x="731" y="-255"/>
                  <a:pt x="1492" y="450"/>
                  <a:pt x="2200" y="601"/>
                </a:cubicBezTo>
                <a:cubicBezTo>
                  <a:pt x="3070" y="802"/>
                  <a:pt x="3941" y="853"/>
                  <a:pt x="4811" y="1054"/>
                </a:cubicBezTo>
                <a:cubicBezTo>
                  <a:pt x="8021" y="1809"/>
                  <a:pt x="11014" y="3269"/>
                  <a:pt x="14224" y="3974"/>
                </a:cubicBezTo>
                <a:cubicBezTo>
                  <a:pt x="18849" y="4981"/>
                  <a:pt x="21297" y="4931"/>
                  <a:pt x="18903" y="4931"/>
                </a:cubicBezTo>
              </a:path>
            </a:pathLst>
          </a:custGeom>
          <a:noFill/>
          <a:ln w="54187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CH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4" name="AutoShape 8"/>
          <p:cNvSpPr>
            <a:spLocks/>
          </p:cNvSpPr>
          <p:nvPr/>
        </p:nvSpPr>
        <p:spPr bwMode="auto">
          <a:xfrm>
            <a:off x="2163217" y="3533922"/>
            <a:ext cx="899666" cy="593824"/>
          </a:xfrm>
          <a:custGeom>
            <a:avLst/>
            <a:gdLst>
              <a:gd name="T0" fmla="*/ 0 w 21600"/>
              <a:gd name="T1" fmla="*/ 0 h 21600"/>
              <a:gd name="T2" fmla="*/ 88027 w 21600"/>
              <a:gd name="T3" fmla="*/ 108384 h 21600"/>
              <a:gd name="T4" fmla="*/ 130914 w 21600"/>
              <a:gd name="T5" fmla="*/ 237100 h 21600"/>
              <a:gd name="T6" fmla="*/ 173743 w 21600"/>
              <a:gd name="T7" fmla="*/ 302591 h 21600"/>
              <a:gd name="T8" fmla="*/ 324976 w 21600"/>
              <a:gd name="T9" fmla="*/ 584851 h 21600"/>
              <a:gd name="T10" fmla="*/ 692780 w 21600"/>
              <a:gd name="T11" fmla="*/ 562290 h 21600"/>
              <a:gd name="T12" fmla="*/ 866582 w 21600"/>
              <a:gd name="T13" fmla="*/ 607450 h 21600"/>
              <a:gd name="T14" fmla="*/ 909411 w 21600"/>
              <a:gd name="T15" fmla="*/ 736166 h 21600"/>
              <a:gd name="T16" fmla="*/ 997437 w 21600"/>
              <a:gd name="T17" fmla="*/ 758727 h 21600"/>
              <a:gd name="T18" fmla="*/ 1279525 w 21600"/>
              <a:gd name="T19" fmla="*/ 84455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419" y="982"/>
                  <a:pt x="1067" y="1733"/>
                  <a:pt x="1486" y="2772"/>
                </a:cubicBezTo>
                <a:cubicBezTo>
                  <a:pt x="1867" y="3754"/>
                  <a:pt x="1867" y="5025"/>
                  <a:pt x="2210" y="6064"/>
                </a:cubicBezTo>
                <a:cubicBezTo>
                  <a:pt x="2400" y="6642"/>
                  <a:pt x="2743" y="7161"/>
                  <a:pt x="2933" y="7739"/>
                </a:cubicBezTo>
                <a:cubicBezTo>
                  <a:pt x="4000" y="11031"/>
                  <a:pt x="3162" y="13745"/>
                  <a:pt x="5486" y="14958"/>
                </a:cubicBezTo>
                <a:cubicBezTo>
                  <a:pt x="8190" y="14092"/>
                  <a:pt x="8610" y="13919"/>
                  <a:pt x="11695" y="14381"/>
                </a:cubicBezTo>
                <a:cubicBezTo>
                  <a:pt x="12648" y="14901"/>
                  <a:pt x="13790" y="14670"/>
                  <a:pt x="14629" y="15536"/>
                </a:cubicBezTo>
                <a:cubicBezTo>
                  <a:pt x="15010" y="15882"/>
                  <a:pt x="15048" y="18424"/>
                  <a:pt x="15352" y="18828"/>
                </a:cubicBezTo>
                <a:cubicBezTo>
                  <a:pt x="15733" y="19290"/>
                  <a:pt x="16343" y="19174"/>
                  <a:pt x="16838" y="19405"/>
                </a:cubicBezTo>
                <a:cubicBezTo>
                  <a:pt x="18400" y="20041"/>
                  <a:pt x="19962" y="21600"/>
                  <a:pt x="21600" y="21600"/>
                </a:cubicBezTo>
              </a:path>
            </a:pathLst>
          </a:custGeom>
          <a:noFill/>
          <a:ln w="54187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CH" sz="1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6006" y="2076620"/>
            <a:ext cx="4319166" cy="3348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3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  <p:bldP spid="399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Apophyseal fractures</a:t>
            </a:r>
            <a: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  <a:t/>
            </a:r>
            <a:b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IMG_1113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948" y="2174875"/>
            <a:ext cx="3619439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2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920" y="2221915"/>
            <a:ext cx="3575880" cy="3951288"/>
          </a:xfr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Apophyseal fractures</a:t>
            </a:r>
            <a: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  <a:t/>
            </a:r>
            <a:b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Content Placeholder 2" descr="IMG_1115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06" y="2174875"/>
            <a:ext cx="3729182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4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176" y="2174875"/>
            <a:ext cx="3685624" cy="3951288"/>
          </a:xfr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>
                <a:solidFill>
                  <a:srgbClr val="29529B"/>
                </a:solidFill>
              </a:rPr>
              <a:t>Acromial non-union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IMG_113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00" y="2529147"/>
            <a:ext cx="4069343" cy="341353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5" name="Content Placeholder 4" descr="IMG_1185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094" y="2555826"/>
            <a:ext cx="3921706" cy="3386859"/>
          </a:xfrm>
        </p:spPr>
      </p:pic>
    </p:spTree>
    <p:extLst>
      <p:ext uri="{BB962C8B-B14F-4D97-AF65-F5344CB8AC3E}">
        <p14:creationId xmlns:p14="http://schemas.microsoft.com/office/powerpoint/2010/main" val="42820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dirty="0">
                <a:solidFill>
                  <a:srgbClr val="29529B"/>
                </a:solidFill>
              </a:rPr>
              <a:t>Acromial non-union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6" name="Content Placeholder 5" descr="IMG_119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57200" y="2174875"/>
            <a:ext cx="4040188" cy="3951288"/>
          </a:xfrm>
        </p:spPr>
      </p:pic>
      <p:pic>
        <p:nvPicPr>
          <p:cNvPr id="9" name="Content Placeholder 8" descr="IMG_121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45024" y="2174875"/>
            <a:ext cx="4376517" cy="3995737"/>
          </a:xfrm>
        </p:spPr>
      </p:pic>
    </p:spTree>
    <p:extLst>
      <p:ext uri="{BB962C8B-B14F-4D97-AF65-F5344CB8AC3E}">
        <p14:creationId xmlns:p14="http://schemas.microsoft.com/office/powerpoint/2010/main" val="26487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DD [</a:t>
            </a:r>
            <a:r>
              <a:rPr lang="en-US" b="1" kern="0" dirty="0" err="1" smtClean="0">
                <a:solidFill>
                  <a:srgbClr val="29529B"/>
                </a:solidFill>
              </a:rPr>
              <a:t>Os</a:t>
            </a:r>
            <a:r>
              <a:rPr lang="en-US" b="1" kern="0" dirty="0" smtClean="0">
                <a:solidFill>
                  <a:srgbClr val="29529B"/>
                </a:solidFill>
              </a:rPr>
              <a:t> Acromial]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55604" y="1605580"/>
            <a:ext cx="5590062" cy="4072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79" y="3495048"/>
            <a:ext cx="3983555" cy="29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b="1" kern="0" dirty="0">
                <a:solidFill>
                  <a:srgbClr val="29529B"/>
                </a:solidFill>
                <a:latin typeface="Arial"/>
              </a:rPr>
              <a:t/>
            </a:r>
            <a:br>
              <a:rPr lang="en-US" sz="3200" b="1" kern="0" dirty="0">
                <a:solidFill>
                  <a:srgbClr val="29529B"/>
                </a:solidFill>
                <a:latin typeface="Arial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66520" y="1944309"/>
            <a:ext cx="3038713" cy="418185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Wingdings" charset="2"/>
              <a:buChar char="Ø"/>
            </a:pPr>
            <a:endParaRPr lang="en-US" dirty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179" y="413858"/>
            <a:ext cx="5582621" cy="623442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2828" y="3151663"/>
            <a:ext cx="1118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Body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643008" y="3573106"/>
            <a:ext cx="13191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Neck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643008" y="648197"/>
            <a:ext cx="188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 &amp; Ac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55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Neck fractures</a:t>
            </a:r>
            <a: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  <a:t/>
            </a:r>
            <a:b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Share common surgical indications as body fractures 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6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143" y="2174875"/>
            <a:ext cx="3732657" cy="3951288"/>
          </a:xfr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Neck fractures</a:t>
            </a:r>
            <a: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  <a:t/>
            </a:r>
            <a:b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558ED5"/>
                </a:solidFill>
              </a:rPr>
              <a:t>&gt;</a:t>
            </a:r>
            <a:r>
              <a:rPr lang="en-US" dirty="0" smtClean="0">
                <a:solidFill>
                  <a:srgbClr val="558ED5"/>
                </a:solidFill>
              </a:rPr>
              <a:t>10mm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 err="1" smtClean="0">
                <a:solidFill>
                  <a:srgbClr val="558ED5"/>
                </a:solidFill>
              </a:rPr>
              <a:t>Gleno</a:t>
            </a:r>
            <a:r>
              <a:rPr lang="en-US" dirty="0" smtClean="0">
                <a:solidFill>
                  <a:srgbClr val="558ED5"/>
                </a:solidFill>
              </a:rPr>
              <a:t>-Polar angle &lt;20</a:t>
            </a:r>
          </a:p>
        </p:txBody>
      </p:sp>
      <p:pic>
        <p:nvPicPr>
          <p:cNvPr id="11" name="Content Placeholder 1" descr="IMG_0188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198603"/>
            <a:ext cx="2147840" cy="3665683"/>
          </a:xfrm>
        </p:spPr>
      </p:pic>
      <p:pic>
        <p:nvPicPr>
          <p:cNvPr id="12" name="Content Placeholder 1" descr="IMG_021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040" y="2174875"/>
            <a:ext cx="2039985" cy="310462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11716" y="2897935"/>
            <a:ext cx="674622" cy="1711958"/>
            <a:chOff x="3511716" y="2897935"/>
            <a:chExt cx="674622" cy="171195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511716" y="3794538"/>
              <a:ext cx="360586" cy="815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Donut 5"/>
            <p:cNvSpPr/>
            <p:nvPr/>
          </p:nvSpPr>
          <p:spPr>
            <a:xfrm rot="2124330">
              <a:off x="3856866" y="2897935"/>
              <a:ext cx="329472" cy="914400"/>
            </a:xfrm>
            <a:prstGeom prst="donut">
              <a:avLst>
                <a:gd name="adj" fmla="val 4393"/>
              </a:avLst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Content Placeholder 1" descr="IMG_021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70364" y="2198603"/>
            <a:ext cx="3325038" cy="42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Objectives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199" y="2174874"/>
            <a:ext cx="7256213" cy="431660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Anatomic considerations</a:t>
            </a:r>
          </a:p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Incidence</a:t>
            </a:r>
          </a:p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Types</a:t>
            </a:r>
          </a:p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Surgical </a:t>
            </a:r>
          </a:p>
          <a:p>
            <a:pPr lvl="1"/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ndications</a:t>
            </a:r>
          </a:p>
          <a:p>
            <a:pPr lvl="1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Approach</a:t>
            </a:r>
          </a:p>
          <a:p>
            <a:pPr lvl="1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Fixation methods</a:t>
            </a:r>
          </a:p>
          <a:p>
            <a:pPr lvl="1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1" descr="IMG_1110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532" y="2174875"/>
            <a:ext cx="3654268" cy="39512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Neck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Angulation &gt; 30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Floating Shoulder</a:t>
            </a:r>
          </a:p>
        </p:txBody>
      </p:sp>
      <p:pic>
        <p:nvPicPr>
          <p:cNvPr id="12" name="Content Placeholder 1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6" t="407" r="8063" b="11985"/>
          <a:stretch/>
        </p:blipFill>
        <p:spPr>
          <a:xfrm>
            <a:off x="4608386" y="2289263"/>
            <a:ext cx="4374933" cy="2085427"/>
          </a:xfrm>
        </p:spPr>
      </p:pic>
      <p:pic>
        <p:nvPicPr>
          <p:cNvPr id="14" name="Content Placeholder 1" descr="IMG_74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385" y="3448850"/>
            <a:ext cx="2838069" cy="2118254"/>
          </a:xfrm>
          <a:prstGeom prst="rect">
            <a:avLst/>
          </a:prstGeom>
        </p:spPr>
      </p:pic>
      <p:pic>
        <p:nvPicPr>
          <p:cNvPr id="15" name="Content Placeholder 2" descr="IMG_742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62289" y="3566077"/>
            <a:ext cx="2787166" cy="18321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35678" y="3838735"/>
            <a:ext cx="329472" cy="1711958"/>
            <a:chOff x="3135678" y="3838735"/>
            <a:chExt cx="329472" cy="171195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307988" y="4764028"/>
              <a:ext cx="0" cy="7866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nut 17"/>
            <p:cNvSpPr/>
            <p:nvPr/>
          </p:nvSpPr>
          <p:spPr>
            <a:xfrm rot="2124330">
              <a:off x="3135678" y="3838735"/>
              <a:ext cx="329472" cy="914400"/>
            </a:xfrm>
            <a:prstGeom prst="donut">
              <a:avLst>
                <a:gd name="adj" fmla="val 4393"/>
              </a:avLst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08796" y="5315489"/>
            <a:ext cx="301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Discussed in the case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4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b="1" kern="0" dirty="0">
                <a:solidFill>
                  <a:srgbClr val="29529B"/>
                </a:solidFill>
                <a:latin typeface="Arial"/>
              </a:rPr>
              <a:t/>
            </a:r>
            <a:br>
              <a:rPr lang="en-US" sz="3200" b="1" kern="0" dirty="0">
                <a:solidFill>
                  <a:srgbClr val="29529B"/>
                </a:solidFill>
                <a:latin typeface="Arial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66520" y="1944309"/>
            <a:ext cx="3038713" cy="418185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Wingdings" charset="2"/>
              <a:buChar char="Ø"/>
            </a:pPr>
            <a:endParaRPr lang="en-US" dirty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179" y="413858"/>
            <a:ext cx="5582621" cy="623442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2828" y="3151663"/>
            <a:ext cx="1118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Body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643008" y="3573106"/>
            <a:ext cx="13191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Neck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643008" y="648197"/>
            <a:ext cx="188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 &amp; Ac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227405" y="2690632"/>
            <a:ext cx="15467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</a:t>
            </a:r>
            <a:r>
              <a:rPr lang="en-US" sz="3200" dirty="0" err="1" smtClean="0">
                <a:solidFill>
                  <a:schemeClr val="bg1"/>
                </a:solidFill>
              </a:rPr>
              <a:t>lenoid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54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Intra-articular </a:t>
            </a:r>
            <a:r>
              <a:rPr lang="en-US" b="1" kern="0" dirty="0" err="1" smtClean="0">
                <a:solidFill>
                  <a:srgbClr val="29529B"/>
                </a:solidFill>
              </a:rPr>
              <a:t>Glenoid</a:t>
            </a:r>
            <a:r>
              <a:rPr lang="en-US" b="1" kern="0" dirty="0" smtClean="0">
                <a:solidFill>
                  <a:srgbClr val="29529B"/>
                </a:solidFill>
              </a:rPr>
              <a:t> </a:t>
            </a:r>
            <a:r>
              <a:rPr lang="en-US" b="1" kern="0" dirty="0">
                <a:solidFill>
                  <a:srgbClr val="29529B"/>
                </a:solidFill>
              </a:rPr>
              <a:t>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Bony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labral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fractures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25%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5mm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Subluxation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4" name="Content Placeholder 3" descr="IMG_1162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754"/>
          <a:stretch/>
        </p:blipFill>
        <p:spPr>
          <a:xfrm>
            <a:off x="5048209" y="2174875"/>
            <a:ext cx="3638591" cy="458321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33" y="3622282"/>
            <a:ext cx="3881855" cy="27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Transverse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glenoid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fractures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Gap &gt;5mm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Step-off &gt;2mm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7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920" y="2174875"/>
            <a:ext cx="3575880" cy="3951288"/>
          </a:xfr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Exit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Superior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Medial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Inferior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8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887" y="2174875"/>
            <a:ext cx="3622913" cy="3951288"/>
          </a:xfrm>
        </p:spPr>
      </p:pic>
    </p:spTree>
    <p:extLst>
      <p:ext uri="{BB962C8B-B14F-4D97-AF65-F5344CB8AC3E}">
        <p14:creationId xmlns:p14="http://schemas.microsoft.com/office/powerpoint/2010/main" val="20203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01" y="2924354"/>
            <a:ext cx="4454601" cy="22422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Inferior exit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 Subluxation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9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176" y="2174875"/>
            <a:ext cx="3685624" cy="3951288"/>
          </a:xfrm>
        </p:spPr>
      </p:pic>
      <p:grpSp>
        <p:nvGrpSpPr>
          <p:cNvPr id="11" name="Group 10"/>
          <p:cNvGrpSpPr/>
          <p:nvPr/>
        </p:nvGrpSpPr>
        <p:grpSpPr>
          <a:xfrm>
            <a:off x="316101" y="2728381"/>
            <a:ext cx="4595700" cy="2635655"/>
            <a:chOff x="1259272" y="-553839"/>
            <a:chExt cx="6180838" cy="41138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259272" y="-546896"/>
              <a:ext cx="3637219" cy="41068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609226" y="-553839"/>
              <a:ext cx="2830884" cy="4111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Superior exit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20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025" y="2551195"/>
            <a:ext cx="3669946" cy="3951288"/>
          </a:xfrm>
        </p:spPr>
      </p:pic>
      <p:sp>
        <p:nvSpPr>
          <p:cNvPr id="9" name="Content Placeholder 8"/>
          <p:cNvSpPr txBox="1">
            <a:spLocks/>
          </p:cNvSpPr>
          <p:nvPr/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Flexed coracoid</a:t>
            </a:r>
          </a:p>
          <a:p>
            <a:pPr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Narrow outlet</a:t>
            </a:r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 rot="13547956">
            <a:off x="6888592" y="2080795"/>
            <a:ext cx="542626" cy="1281768"/>
          </a:xfrm>
          <a:prstGeom prst="up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302" y="3184775"/>
            <a:ext cx="3007565" cy="29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Screws direction</a:t>
            </a:r>
          </a:p>
        </p:txBody>
      </p:sp>
      <p:pic>
        <p:nvPicPr>
          <p:cNvPr id="2" name="Content Placeholder 1" descr="IMG_1169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766011" y="2289267"/>
            <a:ext cx="3920789" cy="3836896"/>
          </a:xfrm>
        </p:spPr>
      </p:pic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94" y="2289267"/>
            <a:ext cx="2990831" cy="36297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63517" y="2540144"/>
            <a:ext cx="862272" cy="1615030"/>
            <a:chOff x="5628329" y="909432"/>
            <a:chExt cx="1296822" cy="2273592"/>
          </a:xfrm>
        </p:grpSpPr>
        <p:cxnSp>
          <p:nvCxnSpPr>
            <p:cNvPr id="14" name="Curved Connector 13"/>
            <p:cNvCxnSpPr/>
            <p:nvPr/>
          </p:nvCxnSpPr>
          <p:spPr>
            <a:xfrm>
              <a:off x="5628329" y="909432"/>
              <a:ext cx="1144422" cy="1050558"/>
            </a:xfrm>
            <a:prstGeom prst="curvedConnector3">
              <a:avLst>
                <a:gd name="adj1" fmla="val 50000"/>
              </a:avLst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5400000" flipH="1" flipV="1">
              <a:off x="6300173" y="2558046"/>
              <a:ext cx="831037" cy="418919"/>
            </a:xfrm>
            <a:prstGeom prst="curvedConnector3">
              <a:avLst>
                <a:gd name="adj1" fmla="val 50000"/>
              </a:avLst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/>
          <p:cNvCxnSpPr/>
          <p:nvPr/>
        </p:nvCxnSpPr>
        <p:spPr>
          <a:xfrm flipH="1">
            <a:off x="5847770" y="3564852"/>
            <a:ext cx="1020345" cy="1766317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08358" y="3564852"/>
            <a:ext cx="188131" cy="2236715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847770" y="2634772"/>
            <a:ext cx="1410990" cy="9144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Coracoid osteotomy</a:t>
            </a:r>
            <a:endParaRPr lang="en-US" dirty="0"/>
          </a:p>
        </p:txBody>
      </p:sp>
      <p:cxnSp>
        <p:nvCxnSpPr>
          <p:cNvPr id="17" name="Curved Connector 16"/>
          <p:cNvCxnSpPr/>
          <p:nvPr/>
        </p:nvCxnSpPr>
        <p:spPr>
          <a:xfrm>
            <a:off x="3076484" y="4108134"/>
            <a:ext cx="760939" cy="250880"/>
          </a:xfrm>
          <a:prstGeom prst="curvedConnector3">
            <a:avLst>
              <a:gd name="adj1" fmla="val 50000"/>
            </a:avLst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9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207180" y="192163"/>
            <a:ext cx="3437845" cy="286130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345" y="192163"/>
            <a:ext cx="2681547" cy="2850696"/>
          </a:xfrm>
        </p:spPr>
      </p:pic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82"/>
          <a:stretch/>
        </p:blipFill>
        <p:spPr>
          <a:xfrm>
            <a:off x="-499139" y="3013779"/>
            <a:ext cx="3415185" cy="3728581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720" y="3109365"/>
            <a:ext cx="3027335" cy="3632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191" y="3109366"/>
            <a:ext cx="2768288" cy="3632994"/>
          </a:xfrm>
          <a:prstGeom prst="rect">
            <a:avLst/>
          </a:prstGeom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7126314" y="2777696"/>
            <a:ext cx="2017686" cy="1776640"/>
            <a:chOff x="0" y="0"/>
            <a:chExt cx="864" cy="864"/>
          </a:xfrm>
        </p:grpSpPr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5" name="Picture 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962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Medial exits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21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532" y="2174875"/>
            <a:ext cx="3654268" cy="3951288"/>
          </a:xfrm>
        </p:spPr>
      </p:pic>
      <p:pic>
        <p:nvPicPr>
          <p:cNvPr id="11" name="Content Placeholder 1" descr="IMG_1168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67" r="-18167"/>
          <a:stretch/>
        </p:blipFill>
        <p:spPr/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 Scapula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Forget about the Scapula</a:t>
            </a:r>
          </a:p>
        </p:txBody>
      </p:sp>
      <p:pic>
        <p:nvPicPr>
          <p:cNvPr id="13" name="Content Placeholder 12" descr="IMG_1153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138"/>
          <a:stretch/>
        </p:blipFill>
        <p:spPr>
          <a:xfrm>
            <a:off x="689818" y="2174874"/>
            <a:ext cx="3807570" cy="4684201"/>
          </a:xfrm>
        </p:spPr>
      </p:pic>
      <p:pic>
        <p:nvPicPr>
          <p:cNvPr id="15" name="Content Placeholder 14" descr="IMG_1154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146"/>
          <a:stretch/>
        </p:blipFill>
        <p:spPr>
          <a:xfrm>
            <a:off x="4907110" y="2174874"/>
            <a:ext cx="3779690" cy="4644877"/>
          </a:xfrm>
        </p:spPr>
      </p:pic>
      <p:sp>
        <p:nvSpPr>
          <p:cNvPr id="16" name="TextBox 15"/>
          <p:cNvSpPr txBox="1"/>
          <p:nvPr/>
        </p:nvSpPr>
        <p:spPr>
          <a:xfrm>
            <a:off x="4882541" y="2430386"/>
            <a:ext cx="179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90% Associated injuries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Mortality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61" y="4068295"/>
            <a:ext cx="2760983" cy="25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Medial exits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8" y="2174875"/>
            <a:ext cx="3433409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426" y="2174875"/>
            <a:ext cx="2665181" cy="39512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68" y="2180499"/>
            <a:ext cx="3119863" cy="39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Medial and lateral border fix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74875"/>
            <a:ext cx="4040188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1910" y="2174875"/>
            <a:ext cx="4041775" cy="39512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396" y="2174875"/>
            <a:ext cx="2402603" cy="3903662"/>
          </a:xfrm>
          <a:prstGeom prst="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198526" y="2441255"/>
            <a:ext cx="2017686" cy="1776640"/>
            <a:chOff x="0" y="0"/>
            <a:chExt cx="864" cy="864"/>
          </a:xfrm>
        </p:grpSpPr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255569" y="3263773"/>
            <a:ext cx="2456668" cy="2475074"/>
            <a:chOff x="0" y="0"/>
            <a:chExt cx="864" cy="864"/>
          </a:xfrm>
        </p:grpSpPr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5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Comminuted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Content Placeholder 2" descr="IMG_7418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23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465" y="1519819"/>
            <a:ext cx="3355021" cy="5029376"/>
          </a:xfrm>
        </p:spPr>
      </p:pic>
    </p:spTree>
    <p:extLst>
      <p:ext uri="{BB962C8B-B14F-4D97-AF65-F5344CB8AC3E}">
        <p14:creationId xmlns:p14="http://schemas.microsoft.com/office/powerpoint/2010/main" val="14291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kern="0" dirty="0" smtClean="0">
                <a:solidFill>
                  <a:srgbClr val="29529B"/>
                </a:solidFill>
                <a:latin typeface="Arial"/>
              </a:rPr>
              <a:t>IA </a:t>
            </a:r>
            <a:r>
              <a:rPr lang="en-US" sz="3200" b="1" kern="0" dirty="0" err="1" smtClean="0">
                <a:solidFill>
                  <a:srgbClr val="29529B"/>
                </a:solidFill>
                <a:latin typeface="Arial"/>
              </a:rPr>
              <a:t>Glenoid</a:t>
            </a:r>
            <a:r>
              <a:rPr lang="en-US" sz="3200" b="1" kern="0" dirty="0" smtClean="0">
                <a:solidFill>
                  <a:srgbClr val="29529B"/>
                </a:solidFill>
                <a:latin typeface="Arial"/>
              </a:rPr>
              <a:t> </a:t>
            </a:r>
            <a:r>
              <a:rPr lang="en-US" sz="3200" b="1" kern="0" dirty="0">
                <a:solidFill>
                  <a:srgbClr val="29529B"/>
                </a:solidFill>
                <a:latin typeface="Arial"/>
              </a:rPr>
              <a:t>fractures: </a:t>
            </a:r>
            <a:r>
              <a:rPr lang="en-US" sz="3200" b="1" kern="0" dirty="0" err="1">
                <a:solidFill>
                  <a:srgbClr val="29529B"/>
                </a:solidFill>
                <a:latin typeface="Arial"/>
              </a:rPr>
              <a:t>Ideberg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1175993"/>
            <a:ext cx="5104138" cy="5277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659" y="274638"/>
            <a:ext cx="1611141" cy="12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57" y="2767884"/>
            <a:ext cx="8233172" cy="33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1446" name="Group 6"/>
          <p:cNvGrpSpPr>
            <a:grpSpLocks/>
          </p:cNvGrpSpPr>
          <p:nvPr/>
        </p:nvGrpSpPr>
        <p:grpSpPr bwMode="auto">
          <a:xfrm>
            <a:off x="4252169" y="2996952"/>
            <a:ext cx="1333771" cy="3241906"/>
            <a:chOff x="0" y="0"/>
            <a:chExt cx="1088" cy="2888"/>
          </a:xfrm>
        </p:grpSpPr>
        <p:sp>
          <p:nvSpPr>
            <p:cNvPr id="53254" name="Rectangle 4"/>
            <p:cNvSpPr>
              <a:spLocks/>
            </p:cNvSpPr>
            <p:nvPr/>
          </p:nvSpPr>
          <p:spPr bwMode="auto">
            <a:xfrm>
              <a:off x="32" y="32"/>
              <a:ext cx="1024" cy="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DE" sz="1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53255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8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07" y="332615"/>
            <a:ext cx="8277225" cy="914400"/>
          </a:xfrm>
        </p:spPr>
        <p:txBody>
          <a:bodyPr/>
          <a:lstStyle/>
          <a:p>
            <a:r>
              <a:rPr lang="de-CH" dirty="0" smtClean="0"/>
              <a:t>Surgical Approachs</a:t>
            </a:r>
            <a:endParaRPr lang="de-CH" dirty="0"/>
          </a:p>
        </p:txBody>
      </p:sp>
      <p:sp>
        <p:nvSpPr>
          <p:cNvPr id="3" name="TextBox 2"/>
          <p:cNvSpPr txBox="1"/>
          <p:nvPr/>
        </p:nvSpPr>
        <p:spPr>
          <a:xfrm>
            <a:off x="551557" y="1196752"/>
            <a:ext cx="6174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Majority of fractures are best approached posteriorly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25702" y="109757"/>
            <a:ext cx="2104636" cy="25558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positioning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Areas strong enough to support fixation: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Scapular spine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/>
              <a:t>Glenoid</a:t>
            </a:r>
            <a:r>
              <a:rPr lang="en-US" dirty="0"/>
              <a:t> neck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Borders of the scapula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97388" y="1417638"/>
            <a:ext cx="4189412" cy="4827651"/>
            <a:chOff x="3449088" y="37540"/>
            <a:chExt cx="5582621" cy="6775257"/>
          </a:xfrm>
        </p:grpSpPr>
        <p:pic>
          <p:nvPicPr>
            <p:cNvPr id="12" name="Content Placeholder 2" descr="IMG_1105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9088" y="37540"/>
              <a:ext cx="5582621" cy="677525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561793">
              <a:off x="5993140" y="2510130"/>
              <a:ext cx="356655" cy="332950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2138" y="2372440"/>
              <a:ext cx="230764" cy="19798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835640" y="1505581"/>
              <a:ext cx="246109" cy="19798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 flipH="1">
              <a:off x="7171549" y="2632313"/>
              <a:ext cx="622423" cy="1026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2059" y="274638"/>
            <a:ext cx="4438556" cy="6357963"/>
          </a:xfrm>
          <a:prstGeom prst="roundRect">
            <a:avLst/>
          </a:prstGeom>
          <a:noFill/>
          <a:ln>
            <a:noFill/>
          </a:ln>
          <a:extLst/>
        </p:spPr>
      </p:pic>
      <p:sp>
        <p:nvSpPr>
          <p:cNvPr id="17" name="TextBox 16"/>
          <p:cNvSpPr txBox="1"/>
          <p:nvPr/>
        </p:nvSpPr>
        <p:spPr>
          <a:xfrm>
            <a:off x="5188378" y="5943472"/>
            <a:ext cx="4017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Scapula trans-illumination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46100" y="1485286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Neck and Clavicle</a:t>
            </a:r>
          </a:p>
        </p:txBody>
      </p:sp>
      <p:pic>
        <p:nvPicPr>
          <p:cNvPr id="4" name="Content Placeholder 3" descr="IMG_652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7023" y="2323783"/>
            <a:ext cx="3489348" cy="3671193"/>
          </a:xfrm>
        </p:spPr>
      </p:pic>
      <p:pic>
        <p:nvPicPr>
          <p:cNvPr id="5" name="Content Placeholder 4" descr="IMG_65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74" b="-15174"/>
          <a:stretch>
            <a:fillRect/>
          </a:stretch>
        </p:blipFill>
        <p:spPr>
          <a:xfrm rot="5400000">
            <a:off x="4645025" y="2174875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3272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collate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68" t="8887" r="4329" b="1115"/>
          <a:stretch/>
        </p:blipFill>
        <p:spPr>
          <a:xfrm>
            <a:off x="956331" y="1959989"/>
            <a:ext cx="7007917" cy="416617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9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4" name="Content Placeholder 3" descr="IMG_6591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942" y="2587185"/>
            <a:ext cx="4084446" cy="3905864"/>
          </a:xfrm>
          <a:prstGeom prst="roundRect">
            <a:avLst/>
          </a:prstGeom>
        </p:spPr>
      </p:pic>
      <p:pic>
        <p:nvPicPr>
          <p:cNvPr id="5" name="Content Placeholder 4" descr="IMG_6598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52393" y="2963475"/>
            <a:ext cx="4378267" cy="2680882"/>
          </a:xfrm>
          <a:prstGeom prst="round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724938" y="3041903"/>
            <a:ext cx="2017686" cy="3129504"/>
            <a:chOff x="0" y="0"/>
            <a:chExt cx="864" cy="864"/>
          </a:xfrm>
        </p:grpSpPr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30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 smtClean="0">
                <a:solidFill>
                  <a:srgbClr val="29529B"/>
                </a:solidFill>
              </a:rPr>
              <a:t>Conclusion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sz="2800" b="1" dirty="0"/>
              <a:t>Associated injuries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b="1" dirty="0" smtClean="0"/>
              <a:t>Surgery is needed in some patients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b="1" dirty="0" smtClean="0"/>
              <a:t>Extensile approach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b="1" dirty="0"/>
              <a:t>P</a:t>
            </a:r>
            <a:r>
              <a:rPr lang="en-US" sz="2800" b="1" dirty="0" smtClean="0"/>
              <a:t>osterior approach is the most commonly used 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79" y="6474024"/>
            <a:ext cx="1616273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662370"/>
              </p:ext>
            </p:extLst>
          </p:nvPr>
        </p:nvGraphicFramePr>
        <p:xfrm>
          <a:off x="2195736" y="1114298"/>
          <a:ext cx="4824535" cy="535972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37569"/>
                <a:gridCol w="2586966"/>
              </a:tblGrid>
              <a:tr h="299380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Associated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fractures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% of patients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Ribs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44%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Clavicle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26%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Skull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24%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Humerus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12%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620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Tibia/fibula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11%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8134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Face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9%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620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L spine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7%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8134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 spine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6%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620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Hand/wrist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6%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8134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Foot/ankle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5%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620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Pelvis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5%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Femur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4%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Radius/ulna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4%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A-C separation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3%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T spine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3%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277169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Patella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2%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77225" cy="914400"/>
          </a:xfrm>
        </p:spPr>
        <p:txBody>
          <a:bodyPr/>
          <a:lstStyle/>
          <a:p>
            <a:r>
              <a:rPr lang="en-US" dirty="0" smtClean="0"/>
              <a:t>Associated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16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Conclusion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Neck &amp; Body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Angulation</a:t>
            </a:r>
          </a:p>
          <a:p>
            <a:pPr marL="400050" lvl="1" indent="0">
              <a:buNone/>
            </a:pPr>
            <a:r>
              <a:rPr lang="en-US" dirty="0" smtClean="0"/>
              <a:t>30 in Y-scapular view </a:t>
            </a:r>
          </a:p>
          <a:p>
            <a:pPr marL="400050" lvl="1" indent="0">
              <a:buNone/>
            </a:pPr>
            <a:r>
              <a:rPr lang="en-US" dirty="0" smtClean="0"/>
              <a:t>&lt;20 GPA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Displacement</a:t>
            </a:r>
          </a:p>
          <a:p>
            <a:pPr marL="400050" lvl="1" indent="0">
              <a:buNone/>
            </a:pPr>
            <a:r>
              <a:rPr lang="en-US" dirty="0" smtClean="0"/>
              <a:t>1cm</a:t>
            </a: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>Floating Shoulder</a:t>
            </a:r>
            <a:endParaRPr lang="en-US" sz="28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558ED5"/>
                </a:solidFill>
              </a:rPr>
              <a:t>Glenoid</a:t>
            </a:r>
            <a:r>
              <a:rPr lang="en-US" dirty="0" smtClean="0">
                <a:solidFill>
                  <a:srgbClr val="558ED5"/>
                </a:solidFill>
              </a:rPr>
              <a:t> Fossa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Incongruency</a:t>
            </a:r>
            <a:r>
              <a:rPr lang="en-US" b="1" dirty="0" smtClean="0"/>
              <a:t> </a:t>
            </a:r>
          </a:p>
          <a:p>
            <a:pPr marL="400050" lvl="1" indent="0">
              <a:buNone/>
            </a:pPr>
            <a:r>
              <a:rPr lang="en-US" dirty="0" smtClean="0"/>
              <a:t>Gap 5mm ????</a:t>
            </a:r>
          </a:p>
          <a:p>
            <a:pPr marL="400050" lvl="1" indent="0">
              <a:buNone/>
            </a:pPr>
            <a:r>
              <a:rPr lang="en-US" dirty="0" smtClean="0"/>
              <a:t>Step-off 2mm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Subluxation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Narrow Outlet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87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79" y="6474024"/>
            <a:ext cx="1616273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900096"/>
              </p:ext>
            </p:extLst>
          </p:nvPr>
        </p:nvGraphicFramePr>
        <p:xfrm>
          <a:off x="383977" y="1268762"/>
          <a:ext cx="7788423" cy="473645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804920"/>
                <a:gridCol w="3983503"/>
              </a:tblGrid>
              <a:tr h="444284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Associated injuries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% of patients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erebral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contusion/hematoma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20%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Neurological injuries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13%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P</a:t>
                      </a: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neumo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/</a:t>
                      </a: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hemothorax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9%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3076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ulmonary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contusion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8%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Ruptured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spleen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8%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Renal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contusion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7%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Subdural injuries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3%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30762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Arterial injuries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3%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Death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  <a:tr h="428831">
                <a:tc>
                  <a:txBody>
                    <a:bodyPr/>
                    <a:lstStyle/>
                    <a:p>
                      <a:pPr marL="571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Other injuries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5%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19" marR="35719" marT="35719" marB="35719" horzOverflow="overflow"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77225" cy="914400"/>
          </a:xfrm>
        </p:spPr>
        <p:txBody>
          <a:bodyPr/>
          <a:lstStyle/>
          <a:p>
            <a:r>
              <a:rPr lang="en-US" dirty="0" smtClean="0"/>
              <a:t>Associated injuries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b="1" kern="0" dirty="0" smtClean="0">
                <a:solidFill>
                  <a:srgbClr val="29529B"/>
                </a:solidFill>
                <a:latin typeface="Arial"/>
              </a:rPr>
              <a:t>Incidence</a:t>
            </a:r>
            <a:r>
              <a:rPr lang="en-US" sz="3200" b="1" kern="0" dirty="0">
                <a:solidFill>
                  <a:srgbClr val="29529B"/>
                </a:solidFill>
                <a:latin typeface="Arial"/>
              </a:rPr>
              <a:t/>
            </a:r>
            <a:br>
              <a:rPr lang="en-US" sz="3200" b="1" kern="0" dirty="0">
                <a:solidFill>
                  <a:srgbClr val="29529B"/>
                </a:solidFill>
                <a:latin typeface="Arial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66520" y="1944309"/>
            <a:ext cx="3038713" cy="418185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Wingdings" charset="2"/>
              <a:buChar char="Ø"/>
            </a:pPr>
            <a:r>
              <a:rPr lang="en-US" dirty="0">
                <a:sym typeface="Comic Sans MS" pitchFamily="66" charset="0"/>
              </a:rPr>
              <a:t>3–5% of </a:t>
            </a:r>
            <a:r>
              <a:rPr lang="en-US" dirty="0" smtClean="0">
                <a:sym typeface="Comic Sans MS" pitchFamily="66" charset="0"/>
              </a:rPr>
              <a:t>shoulder </a:t>
            </a:r>
            <a:r>
              <a:rPr lang="en-US" dirty="0">
                <a:sym typeface="Comic Sans MS" pitchFamily="66" charset="0"/>
              </a:rPr>
              <a:t>girdle </a:t>
            </a:r>
            <a:endParaRPr lang="en-US" dirty="0">
              <a:sym typeface="Calibri" pitchFamily="34" charset="0"/>
            </a:endParaRPr>
          </a:p>
          <a:p>
            <a:pPr>
              <a:lnSpc>
                <a:spcPct val="200000"/>
              </a:lnSpc>
              <a:spcBef>
                <a:spcPts val="562"/>
              </a:spcBef>
              <a:buClr>
                <a:srgbClr val="000000"/>
              </a:buClr>
              <a:buFont typeface="Wingdings" charset="2"/>
              <a:buChar char="Ø"/>
            </a:pPr>
            <a:r>
              <a:rPr lang="en-US" dirty="0" smtClean="0">
                <a:sym typeface="Comic Sans MS" pitchFamily="66" charset="0"/>
              </a:rPr>
              <a:t>&lt; 1</a:t>
            </a:r>
            <a:r>
              <a:rPr lang="en-US" dirty="0">
                <a:sym typeface="Comic Sans MS" pitchFamily="66" charset="0"/>
              </a:rPr>
              <a:t>% of all broken </a:t>
            </a:r>
            <a:r>
              <a:rPr lang="en-US" dirty="0" smtClean="0">
                <a:sym typeface="Comic Sans MS" pitchFamily="66" charset="0"/>
              </a:rPr>
              <a:t>bones</a:t>
            </a:r>
            <a:endParaRPr lang="en-US" dirty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33" y="37540"/>
            <a:ext cx="5582621" cy="623442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2828" y="3151663"/>
            <a:ext cx="1827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50% Body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643008" y="3212466"/>
            <a:ext cx="1319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25% Neck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60446" y="2382222"/>
            <a:ext cx="1383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10%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IAG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5675335" y="648197"/>
            <a:ext cx="266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15% Co &amp; Ac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449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kern="0" dirty="0" smtClean="0">
                <a:solidFill>
                  <a:srgbClr val="29529B"/>
                </a:solidFill>
                <a:latin typeface="Arial"/>
              </a:rPr>
              <a:t>Age and Sex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25-40 M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Energy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60-70 F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Energy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ody</a:t>
            </a:r>
            <a:endParaRPr lang="en-US" dirty="0"/>
          </a:p>
        </p:txBody>
      </p:sp>
      <p:sp>
        <p:nvSpPr>
          <p:cNvPr id="12" name="Block Arc 11"/>
          <p:cNvSpPr/>
          <p:nvPr/>
        </p:nvSpPr>
        <p:spPr>
          <a:xfrm>
            <a:off x="6177018" y="3198702"/>
            <a:ext cx="1175808" cy="3962618"/>
          </a:xfrm>
          <a:prstGeom prst="blockArc">
            <a:avLst>
              <a:gd name="adj1" fmla="val 10800000"/>
              <a:gd name="adj2" fmla="val 21555204"/>
              <a:gd name="adj3" fmla="val 61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/>
        </p:nvSpPr>
        <p:spPr>
          <a:xfrm>
            <a:off x="1829849" y="3198702"/>
            <a:ext cx="1133229" cy="3962618"/>
          </a:xfrm>
          <a:prstGeom prst="blockArc">
            <a:avLst>
              <a:gd name="adj1" fmla="val 10800000"/>
              <a:gd name="adj2" fmla="val 21379197"/>
              <a:gd name="adj3" fmla="val 548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72454" y="2712624"/>
            <a:ext cx="15678" cy="30105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8132" y="5723167"/>
            <a:ext cx="86854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79" y="6474024"/>
            <a:ext cx="1616273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3976" y="1513583"/>
            <a:ext cx="3214688" cy="4003650"/>
          </a:xfr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en-US" sz="2400" dirty="0" smtClean="0">
                <a:sym typeface="Comic Sans MS" pitchFamily="66" charset="0"/>
              </a:rPr>
              <a:t>Direct blow</a:t>
            </a:r>
            <a:endParaRPr lang="en-US" sz="2400" dirty="0" smtClean="0">
              <a:ea typeface="ヒラギノ明朝 ProN W3" pitchFamily="-84" charset="-128"/>
              <a:sym typeface="Comic Sans MS" pitchFamily="66" charset="0"/>
            </a:endParaRPr>
          </a:p>
          <a:p>
            <a:pPr>
              <a:spcBef>
                <a:spcPts val="1125"/>
              </a:spcBef>
              <a:buClr>
                <a:srgbClr val="000000"/>
              </a:buClr>
            </a:pPr>
            <a:r>
              <a:rPr lang="en-US" sz="2400" dirty="0" smtClean="0">
                <a:sym typeface="Comic Sans MS" pitchFamily="66" charset="0"/>
              </a:rPr>
              <a:t>Humeral head</a:t>
            </a:r>
            <a:endParaRPr lang="en-US" sz="2400" dirty="0" smtClean="0">
              <a:ea typeface="ヒラギノ明朝 ProN W3" pitchFamily="-84" charset="-128"/>
              <a:sym typeface="Comic Sans MS" pitchFamily="66" charset="0"/>
            </a:endParaRPr>
          </a:p>
          <a:p>
            <a:pPr>
              <a:spcBef>
                <a:spcPts val="1125"/>
              </a:spcBef>
              <a:buClr>
                <a:srgbClr val="000000"/>
              </a:buClr>
            </a:pPr>
            <a:r>
              <a:rPr lang="en-US" sz="2400" dirty="0" smtClean="0">
                <a:sym typeface="Comic Sans MS" pitchFamily="66" charset="0"/>
              </a:rPr>
              <a:t>Avulsion</a:t>
            </a:r>
          </a:p>
          <a:p>
            <a:pPr>
              <a:spcBef>
                <a:spcPts val="1125"/>
              </a:spcBef>
              <a:buClr>
                <a:srgbClr val="000000"/>
              </a:buClr>
            </a:pPr>
            <a:r>
              <a:rPr lang="en-US" sz="2400" dirty="0" smtClean="0">
                <a:ea typeface="ヒラギノ明朝 ProN W3" pitchFamily="-84" charset="-128"/>
                <a:sym typeface="Comic Sans MS" pitchFamily="66" charset="0"/>
              </a:rPr>
              <a:t>Stress </a:t>
            </a:r>
          </a:p>
          <a:p>
            <a:pPr marL="0" indent="0">
              <a:spcBef>
                <a:spcPts val="1125"/>
              </a:spcBef>
              <a:buClr>
                <a:srgbClr val="000000"/>
              </a:buClr>
              <a:buNone/>
            </a:pPr>
            <a:endParaRPr lang="en-US" sz="2400" dirty="0" smtClean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77225" cy="914400"/>
          </a:xfrm>
        </p:spPr>
        <p:txBody>
          <a:bodyPr/>
          <a:lstStyle/>
          <a:p>
            <a:r>
              <a:rPr lang="en-US" dirty="0" smtClean="0"/>
              <a:t>Mechanism</a:t>
            </a:r>
            <a:r>
              <a:rPr lang="en-US" dirty="0"/>
              <a:t/>
            </a:r>
            <a:br>
              <a:rPr lang="en-US" dirty="0"/>
            </a:b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292" y="1286540"/>
            <a:ext cx="4875227" cy="4856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14" y="3825898"/>
            <a:ext cx="2331891" cy="2320626"/>
          </a:xfrm>
          <a:prstGeom prst="rect">
            <a:avLst/>
          </a:prstGeom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802932" y="3888618"/>
            <a:ext cx="1208434" cy="1320899"/>
            <a:chOff x="0" y="0"/>
            <a:chExt cx="864" cy="864"/>
          </a:xfrm>
        </p:grpSpPr>
        <p:sp>
          <p:nvSpPr>
            <p:cNvPr id="9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0" name="Picture 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37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5EBF6"/>
      </a:accent1>
      <a:accent2>
        <a:srgbClr val="0063AC"/>
      </a:accent2>
      <a:accent3>
        <a:srgbClr val="FFFFFF"/>
      </a:accent3>
      <a:accent4>
        <a:srgbClr val="000000"/>
      </a:accent4>
      <a:accent5>
        <a:srgbClr val="F0F3FA"/>
      </a:accent5>
      <a:accent6>
        <a:srgbClr val="00599B"/>
      </a:accent6>
      <a:hlink>
        <a:srgbClr val="B6C600"/>
      </a:hlink>
      <a:folHlink>
        <a:srgbClr val="F08A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1038</Words>
  <Application>Microsoft Office PowerPoint</Application>
  <PresentationFormat>On-screen Show (4:3)</PresentationFormat>
  <Paragraphs>279</Paragraphs>
  <Slides>50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50</vt:i4>
      </vt:variant>
    </vt:vector>
  </HeadingPairs>
  <TitlesOfParts>
    <vt:vector size="76" baseType="lpstr">
      <vt:lpstr>MS PGothic</vt:lpstr>
      <vt:lpstr>MS PGothic</vt:lpstr>
      <vt:lpstr>Arial</vt:lpstr>
      <vt:lpstr>Arial Bold</vt:lpstr>
      <vt:lpstr>Calibri</vt:lpstr>
      <vt:lpstr>Chalkboard SE Bold</vt:lpstr>
      <vt:lpstr>Comic Sans MS</vt:lpstr>
      <vt:lpstr>Comic Sans MS Bold</vt:lpstr>
      <vt:lpstr>Lucida Grande</vt:lpstr>
      <vt:lpstr>Osaka</vt:lpstr>
      <vt:lpstr>Wingdings</vt:lpstr>
      <vt:lpstr>ヒラギノ明朝 ProN W3</vt:lpstr>
      <vt:lpstr>ヒラギノ明朝 ProN W6</vt:lpstr>
      <vt:lpstr>ヒラギノ角ゴ Pro W6</vt:lpstr>
      <vt:lpstr>ヒラギノ角ゴ ProN W3</vt:lpstr>
      <vt:lpstr>Office Theme</vt:lpstr>
      <vt:lpstr>Blank Presentation</vt:lpstr>
      <vt:lpstr>Presentation_AOTRAUMA_w</vt:lpstr>
      <vt:lpstr>1_Presentation_AOTRAUMA_w</vt:lpstr>
      <vt:lpstr>2_Presentation_AOTRAUMA_w</vt:lpstr>
      <vt:lpstr>3_Presentation_AOTRAUMA_w</vt:lpstr>
      <vt:lpstr>4_Presentation_AOTRAUMA_w</vt:lpstr>
      <vt:lpstr>5_Presentation_AOTRAUMA_w</vt:lpstr>
      <vt:lpstr>6_Presentation_AOTRAUMA_w</vt:lpstr>
      <vt:lpstr>7_Presentation_AOTRAUMA_w</vt:lpstr>
      <vt:lpstr>8_Presentation_AOTRAUMA_w</vt:lpstr>
      <vt:lpstr>Scapular Fractures</vt:lpstr>
      <vt:lpstr>Introduction</vt:lpstr>
      <vt:lpstr>Objectives </vt:lpstr>
      <vt:lpstr>PowerPoint Presentation</vt:lpstr>
      <vt:lpstr>Associated fractures</vt:lpstr>
      <vt:lpstr>Associated injuries</vt:lpstr>
      <vt:lpstr>Incidence </vt:lpstr>
      <vt:lpstr>Age and Sex</vt:lpstr>
      <vt:lpstr>Mechanism </vt:lpstr>
      <vt:lpstr>Trauma Series</vt:lpstr>
      <vt:lpstr>PowerPoint Presentation</vt:lpstr>
      <vt:lpstr>PowerPoint Presentation</vt:lpstr>
      <vt:lpstr>  </vt:lpstr>
      <vt:lpstr>  </vt:lpstr>
      <vt:lpstr>Superior Suspensory Shoulder Complex</vt:lpstr>
      <vt:lpstr>Which types of scapular fractures are treated surgically?</vt:lpstr>
      <vt:lpstr>Body fractures</vt:lpstr>
      <vt:lpstr>Body fractures</vt:lpstr>
      <vt:lpstr>Body fractures</vt:lpstr>
      <vt:lpstr>Body fractures</vt:lpstr>
      <vt:lpstr>PowerPoint Presentation</vt:lpstr>
      <vt:lpstr>Apophyseal fractures </vt:lpstr>
      <vt:lpstr>Apophyseal fractures </vt:lpstr>
      <vt:lpstr>PowerPoint Presentation</vt:lpstr>
      <vt:lpstr>PowerPoint Presentation</vt:lpstr>
      <vt:lpstr>DD [Os Acromial]</vt:lpstr>
      <vt:lpstr> </vt:lpstr>
      <vt:lpstr>Neck fractures </vt:lpstr>
      <vt:lpstr>Neck fractures </vt:lpstr>
      <vt:lpstr>Neck fractures</vt:lpstr>
      <vt:lpstr> </vt:lpstr>
      <vt:lpstr>Intra-articular Glenoid fractures</vt:lpstr>
      <vt:lpstr>Intra-articular Glenoid fractures</vt:lpstr>
      <vt:lpstr>Intra-articular Glenoid fractures</vt:lpstr>
      <vt:lpstr>Intra-articular Glenoid fractures</vt:lpstr>
      <vt:lpstr>Intra-articular Glenoid fractures</vt:lpstr>
      <vt:lpstr>Intra-articular Glenoid fractures</vt:lpstr>
      <vt:lpstr>PowerPoint Presentation</vt:lpstr>
      <vt:lpstr>Intra-articular Glenoid fractures</vt:lpstr>
      <vt:lpstr>Intra-articular Glenoid fractures</vt:lpstr>
      <vt:lpstr>Intra-articular Glenoid fractures</vt:lpstr>
      <vt:lpstr>Intra-articular Glenoid fractures</vt:lpstr>
      <vt:lpstr>IA Glenoid fractures: Ideberg</vt:lpstr>
      <vt:lpstr>Surgical Approachs</vt:lpstr>
      <vt:lpstr>Plate positioning</vt:lpstr>
      <vt:lpstr>A case example [floating shoulder]</vt:lpstr>
      <vt:lpstr>A case example [floating shoulder]</vt:lpstr>
      <vt:lpstr>A case example [floating shoulder]</vt:lpstr>
      <vt:lpstr>Conclusion</vt:lpstr>
      <vt:lpstr>Conclusion</vt:lpstr>
    </vt:vector>
  </TitlesOfParts>
  <Company>Cairo University Hospitals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Mahmoud</dc:creator>
  <cp:lastModifiedBy>Lee Van Rensburg</cp:lastModifiedBy>
  <cp:revision>121</cp:revision>
  <dcterms:created xsi:type="dcterms:W3CDTF">2014-06-06T20:10:32Z</dcterms:created>
  <dcterms:modified xsi:type="dcterms:W3CDTF">2016-09-26T20:53:25Z</dcterms:modified>
</cp:coreProperties>
</file>