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3" r:id="rId2"/>
  </p:sldMasterIdLst>
  <p:notesMasterIdLst>
    <p:notesMasterId r:id="rId42"/>
  </p:notesMasterIdLst>
  <p:sldIdLst>
    <p:sldId id="484" r:id="rId3"/>
    <p:sldId id="480" r:id="rId4"/>
    <p:sldId id="465" r:id="rId5"/>
    <p:sldId id="466" r:id="rId6"/>
    <p:sldId id="472" r:id="rId7"/>
    <p:sldId id="433" r:id="rId8"/>
    <p:sldId id="435" r:id="rId9"/>
    <p:sldId id="434" r:id="rId10"/>
    <p:sldId id="437" r:id="rId11"/>
    <p:sldId id="438" r:id="rId12"/>
    <p:sldId id="436" r:id="rId13"/>
    <p:sldId id="440" r:id="rId14"/>
    <p:sldId id="441" r:id="rId15"/>
    <p:sldId id="443" r:id="rId16"/>
    <p:sldId id="444" r:id="rId17"/>
    <p:sldId id="445" r:id="rId18"/>
    <p:sldId id="450" r:id="rId19"/>
    <p:sldId id="452" r:id="rId20"/>
    <p:sldId id="454" r:id="rId21"/>
    <p:sldId id="455" r:id="rId22"/>
    <p:sldId id="468" r:id="rId23"/>
    <p:sldId id="471" r:id="rId24"/>
    <p:sldId id="473" r:id="rId25"/>
    <p:sldId id="469" r:id="rId26"/>
    <p:sldId id="453" r:id="rId27"/>
    <p:sldId id="461" r:id="rId28"/>
    <p:sldId id="462" r:id="rId29"/>
    <p:sldId id="463" r:id="rId30"/>
    <p:sldId id="457" r:id="rId31"/>
    <p:sldId id="458" r:id="rId32"/>
    <p:sldId id="459" r:id="rId33"/>
    <p:sldId id="478" r:id="rId34"/>
    <p:sldId id="479" r:id="rId35"/>
    <p:sldId id="464" r:id="rId36"/>
    <p:sldId id="481" r:id="rId37"/>
    <p:sldId id="483" r:id="rId38"/>
    <p:sldId id="474" r:id="rId39"/>
    <p:sldId id="475" r:id="rId40"/>
    <p:sldId id="476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C63F"/>
    <a:srgbClr val="33CC33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71" autoAdjust="0"/>
  </p:normalViewPr>
  <p:slideViewPr>
    <p:cSldViewPr>
      <p:cViewPr varScale="1">
        <p:scale>
          <a:sx n="68" d="100"/>
          <a:sy n="68" d="100"/>
        </p:scale>
        <p:origin x="126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6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645070-5883-459D-A5B4-96A5105015E6}" type="datetimeFigureOut">
              <a:rPr lang="en-US"/>
              <a:pPr>
                <a:defRPr/>
              </a:pPr>
              <a:t>3/3/2018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9D5A36-AB7F-4807-B3EE-2C007AB4F5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009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6500275-F48A-4430-B7AA-AE3BB34817AE}" type="slidenum">
              <a:rPr lang="en-GB" altLang="en-US">
                <a:latin typeface="Calibri" panose="020F0502020204030204" pitchFamily="34" charset="0"/>
              </a:rPr>
              <a:pPr eaLnBrk="1" hangingPunct="1"/>
              <a:t>26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426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8352901-E5BA-44E1-921E-D70C6B930586}" type="slidenum">
              <a:rPr lang="en-GB" altLang="en-US">
                <a:latin typeface="Calibri" panose="020F0502020204030204" pitchFamily="34" charset="0"/>
              </a:rPr>
              <a:pPr eaLnBrk="1" hangingPunct="1"/>
              <a:t>27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237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988ACA-993B-4F8C-AD6F-D0A83F2B1A6E}" type="slidenum">
              <a:rPr lang="en-GB" altLang="en-US" smtClean="0"/>
              <a:pPr>
                <a:spcBef>
                  <a:spcPct val="0"/>
                </a:spcBef>
              </a:pPr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33270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055786E-9572-47E8-8B01-FDD51914ECED}" type="slidenum">
              <a:rPr lang="en-GB" altLang="en-US">
                <a:latin typeface="Calibri" panose="020F0502020204030204" pitchFamily="34" charset="0"/>
              </a:rPr>
              <a:pPr eaLnBrk="1" hangingPunct="1"/>
              <a:t>31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32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49D4-EB28-40E5-8F80-338EC8322DD1}" type="datetimeFigureOut">
              <a:rPr lang="en-US"/>
              <a:pPr>
                <a:defRPr/>
              </a:pPr>
              <a:t>3/3/2018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81D32-EF2D-4CCA-AB7F-156AFBC7EF8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7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1B5D-2E2B-4902-A089-048F8ABFA35E}" type="datetimeFigureOut">
              <a:rPr lang="en-US"/>
              <a:pPr>
                <a:defRPr/>
              </a:pPr>
              <a:t>3/3/2018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40D45-E94C-492B-9507-010573E079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88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CD267-6F33-4111-9C73-42CE8CE20E61}" type="datetimeFigureOut">
              <a:rPr lang="en-US"/>
              <a:pPr>
                <a:defRPr/>
              </a:pPr>
              <a:t>3/3/2018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C0C79-1426-4F5F-8A6E-3C1070B30F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627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online image</a:t>
            </a:r>
            <a:endParaRPr lang="en-GB" noProof="0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011E9-0B2B-4974-B1B2-3D0E9DCCB420}" type="datetimeFigureOut">
              <a:rPr lang="en-US"/>
              <a:pPr>
                <a:defRPr/>
              </a:pPr>
              <a:t>3/3/2018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D0C80-E122-4FC1-97FA-C89B225F927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1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250031" y="178594"/>
            <a:ext cx="8643938" cy="6491883"/>
          </a:xfrm>
          <a:prstGeom prst="rect">
            <a:avLst/>
          </a:prstGeom>
        </p:spPr>
        <p:txBody>
          <a:bodyPr lIns="50800" tIns="50800" rIns="50800" bIns="50800" anchor="ctr"/>
          <a:lstStyle>
            <a:lvl1pPr>
              <a:lnSpc>
                <a:spcPct val="120000"/>
              </a:lnSpc>
              <a:defRPr sz="3234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lnSpc>
                <a:spcPct val="120000"/>
              </a:lnSpc>
              <a:defRPr sz="3234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lnSpc>
                <a:spcPct val="120000"/>
              </a:lnSpc>
              <a:defRPr sz="3234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lnSpc>
                <a:spcPct val="120000"/>
              </a:lnSpc>
              <a:defRPr sz="3234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lnSpc>
                <a:spcPct val="120000"/>
              </a:lnSpc>
              <a:defRPr sz="3234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93070327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mw-ppt-cov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ctrTitle" hasCustomPrompt="1"/>
          </p:nvPr>
        </p:nvSpPr>
        <p:spPr>
          <a:xfrm>
            <a:off x="533400" y="4114800"/>
            <a:ext cx="3581400" cy="1066800"/>
          </a:xfrm>
        </p:spPr>
        <p:txBody>
          <a:bodyPr wrap="square" lIns="45720" tIns="0" rIns="45720" anchor="t">
            <a:noAutofit/>
          </a:bodyPr>
          <a:lstStyle>
            <a:lvl1pPr algn="l">
              <a:defRPr sz="3000" b="0" i="0" cap="none">
                <a:ln w="500">
                  <a:noFill/>
                </a:ln>
                <a:solidFill>
                  <a:srgbClr val="FFFFFF"/>
                </a:solidFill>
                <a:effectLst>
                  <a:outerShdw blurRad="50800" dist="38100" dir="10800000" algn="l">
                    <a:srgbClr val="000000">
                      <a:alpha val="43000"/>
                    </a:srgbClr>
                  </a:outerShdw>
                </a:effectLst>
                <a:latin typeface="Calibri"/>
                <a:cs typeface="Arial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533400" y="5715000"/>
            <a:ext cx="3581400" cy="838200"/>
          </a:xfrm>
        </p:spPr>
        <p:txBody>
          <a:bodyPr lIns="45720" tIns="0" rIns="45720" bIns="0"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effectLst/>
                <a:latin typeface=""/>
                <a:cs typeface="Arial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0428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7836-AA7F-4906-B88A-FE61ABDE6EE6}" type="datetimeFigureOut">
              <a:rPr lang="en-US"/>
              <a:pPr>
                <a:defRPr/>
              </a:pPr>
              <a:t>3/3/2018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8BA9B-ED62-449A-8001-AF51425021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32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6E0F3-2657-4F84-8073-49429EF4176D}" type="datetimeFigureOut">
              <a:rPr lang="en-US"/>
              <a:pPr>
                <a:defRPr/>
              </a:pPr>
              <a:t>3/3/2018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88EFE-CBAC-46CE-99AF-EFED46E8DE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8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859F-8F59-4EF7-BDDE-528884E14602}" type="datetimeFigureOut">
              <a:rPr lang="en-US"/>
              <a:pPr>
                <a:defRPr/>
              </a:pPr>
              <a:t>3/3/2018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FF725-06A1-4BD1-A5C4-5A14BE509B4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93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4E844-7716-41DD-B12B-8CA409C85B2C}" type="datetimeFigureOut">
              <a:rPr lang="en-US"/>
              <a:pPr>
                <a:defRPr/>
              </a:pPr>
              <a:t>3/3/2018</a:t>
            </a:fld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1E875-0866-45A9-BCC0-3700DC0B9D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0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4081-7544-44F8-A691-2F8ABF39FC5D}" type="datetimeFigureOut">
              <a:rPr lang="en-US"/>
              <a:pPr>
                <a:defRPr/>
              </a:pPr>
              <a:t>3/3/2018</a:t>
            </a:fld>
            <a:endParaRPr lang="en-GB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457B4-85D0-4893-8AB0-330C4FDC52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20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1BD0-A36E-409C-B171-A9A3816B7D39}" type="datetimeFigureOut">
              <a:rPr lang="en-US"/>
              <a:pPr>
                <a:defRPr/>
              </a:pPr>
              <a:t>3/3/2018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B5C64-E5F8-41AE-BA57-F1067FB5C2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4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4C575-F85B-43DD-A498-5625E93EA74B}" type="datetimeFigureOut">
              <a:rPr lang="en-US"/>
              <a:pPr>
                <a:defRPr/>
              </a:pPr>
              <a:t>3/3/2018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826A-F157-43E4-87FD-9D7116EF29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79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9F01-2C0F-47F9-B20E-FB6940352620}" type="datetimeFigureOut">
              <a:rPr lang="en-US"/>
              <a:pPr>
                <a:defRPr/>
              </a:pPr>
              <a:t>3/3/2018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A1D8A-6ED2-483D-B1F4-196269FEBBC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48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44A60A-18FC-4D08-AA50-E06B3D16ED8A}" type="datetimeFigureOut">
              <a:rPr lang="en-US"/>
              <a:pPr>
                <a:defRPr/>
              </a:pPr>
              <a:t>3/3/2018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fld id="{DEAB5EDB-14AF-4E53-ABE1-ACFDA2132F3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1" name="Picture 2" descr="C:\Users\Lee\AppData\Local\Microsoft\Windows\Temporary Internet Files\Content.IE5\7Y040FUD\MC900442122[1]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7463"/>
            <a:ext cx="3460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5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60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mw-ppt-sub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56700" cy="6867525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4648200" cy="762000"/>
          </a:xfrm>
          <a:prstGeom prst="rect">
            <a:avLst/>
          </a:prstGeom>
        </p:spPr>
        <p:txBody>
          <a:bodyPr vert="horz" wrap="none" lIns="45720" tIns="0" rIns="45720" bIns="0" anchor="t" anchorCtr="0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304800" y="1609416"/>
            <a:ext cx="8534400" cy="43341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502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xStyles>
    <p:titleStyle>
      <a:lvl1pPr algn="l" rtl="0" eaLnBrk="1" latinLnBrk="0" hangingPunct="1">
        <a:spcBef>
          <a:spcPct val="0"/>
        </a:spcBef>
        <a:buNone/>
        <a:defRPr kumimoji="0" sz="2500" b="0" i="0" kern="1200" cap="none" baseline="0">
          <a:ln w="500">
            <a:noFill/>
          </a:ln>
          <a:solidFill>
            <a:srgbClr val="23495C"/>
          </a:solidFill>
          <a:effectLst/>
          <a:latin typeface="Calibri"/>
          <a:ea typeface="+mj-ea"/>
          <a:cs typeface="Calibri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100000"/>
        <a:buFontTx/>
        <a:buBlip>
          <a:blip r:embed="rId4"/>
        </a:buBlip>
        <a:defRPr kumimoji="0" sz="2400" b="0" i="0" kern="1200" baseline="0">
          <a:solidFill>
            <a:schemeClr val="tx1"/>
          </a:solidFill>
          <a:latin typeface="Calibri"/>
          <a:ea typeface="+mn-ea"/>
          <a:cs typeface="Calibri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100000"/>
        <a:buFontTx/>
        <a:buBlip>
          <a:blip r:embed="rId4"/>
        </a:buBlip>
        <a:defRPr kumimoji="0" sz="2200" b="0" i="0" kern="1200">
          <a:solidFill>
            <a:schemeClr val="tx1"/>
          </a:solidFill>
          <a:latin typeface="Calibri"/>
          <a:ea typeface="+mn-ea"/>
          <a:cs typeface="Calibri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100000"/>
        <a:buFontTx/>
        <a:buBlip>
          <a:blip r:embed="rId4"/>
        </a:buBlip>
        <a:defRPr kumimoji="0" sz="1800" b="0" i="0" kern="1200">
          <a:solidFill>
            <a:schemeClr val="tx1"/>
          </a:solidFill>
          <a:latin typeface="Calibri"/>
          <a:ea typeface="+mn-ea"/>
          <a:cs typeface="Calibri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100000"/>
        <a:buFontTx/>
        <a:buBlip>
          <a:blip r:embed="rId4"/>
        </a:buBlip>
        <a:defRPr kumimoji="0" sz="1400" b="0" i="0" kern="1200">
          <a:solidFill>
            <a:schemeClr val="tx1"/>
          </a:solidFill>
          <a:latin typeface="Calibri"/>
          <a:ea typeface="+mn-ea"/>
          <a:cs typeface="Calibri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100000"/>
        <a:buFontTx/>
        <a:buBlip>
          <a:blip r:embed="rId4"/>
        </a:buBlip>
        <a:defRPr kumimoji="0" sz="1200" b="0" i="0" kern="1200">
          <a:solidFill>
            <a:schemeClr val="tx1"/>
          </a:solidFill>
          <a:latin typeface="Calibri"/>
          <a:ea typeface="+mn-ea"/>
          <a:cs typeface="Calibri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8.jpe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jshoulderelbow.org/current" TargetMode="External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gif"/><Relationship Id="rId4" Type="http://schemas.openxmlformats.org/officeDocument/2006/relationships/hyperlink" Target="http://jshoulderelbow.org/current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10" Type="http://schemas.openxmlformats.org/officeDocument/2006/relationships/image" Target="../media/image23.png"/><Relationship Id="rId4" Type="http://schemas.openxmlformats.org/officeDocument/2006/relationships/hyperlink" Target="http://www.jbjs.org.uk/" TargetMode="External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3B0B0-4A8A-49CC-98EC-E23757345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74C8F-F46E-421E-906C-FC5C2DA5E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662C0-FCEA-4404-A497-124A5D098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061990"/>
            <a:ext cx="4572396" cy="3429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910FD-C93E-4B2E-9270-072A4493B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29" y="-3683"/>
            <a:ext cx="4572396" cy="3429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29291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Pain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Stiffness</a:t>
            </a:r>
          </a:p>
          <a:p>
            <a:r>
              <a:rPr lang="en-GB" dirty="0"/>
              <a:t>Weakness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Instability</a:t>
            </a:r>
          </a:p>
        </p:txBody>
      </p:sp>
    </p:spTree>
    <p:extLst>
      <p:ext uri="{BB962C8B-B14F-4D97-AF65-F5344CB8AC3E}">
        <p14:creationId xmlns:p14="http://schemas.microsoft.com/office/powerpoint/2010/main" val="2086085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Pain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Stiffness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Weakness</a:t>
            </a:r>
          </a:p>
          <a:p>
            <a:r>
              <a:rPr lang="en-GB" dirty="0"/>
              <a:t>Instability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547" y="1511094"/>
            <a:ext cx="6396840" cy="479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16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Shoulder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708525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History</a:t>
            </a:r>
            <a:endParaRPr lang="en-GB" dirty="0"/>
          </a:p>
          <a:p>
            <a:r>
              <a:rPr lang="en-GB" dirty="0"/>
              <a:t>Examination</a:t>
            </a:r>
          </a:p>
          <a:p>
            <a:pPr lvl="1"/>
            <a:r>
              <a:rPr lang="en-GB" dirty="0"/>
              <a:t>Look</a:t>
            </a:r>
          </a:p>
          <a:p>
            <a:pPr lvl="1"/>
            <a:r>
              <a:rPr lang="en-GB" dirty="0"/>
              <a:t>Feel</a:t>
            </a:r>
          </a:p>
          <a:p>
            <a:pPr lvl="1"/>
            <a:r>
              <a:rPr lang="en-GB" dirty="0"/>
              <a:t>Move</a:t>
            </a:r>
          </a:p>
          <a:p>
            <a:pPr lvl="2"/>
            <a:r>
              <a:rPr lang="en-GB" dirty="0"/>
              <a:t>Active</a:t>
            </a:r>
          </a:p>
          <a:p>
            <a:pPr lvl="2"/>
            <a:r>
              <a:rPr lang="en-GB" dirty="0"/>
              <a:t>Passive</a:t>
            </a:r>
          </a:p>
          <a:p>
            <a:pPr lvl="1"/>
            <a:r>
              <a:rPr lang="en-GB" dirty="0"/>
              <a:t>Special tests</a:t>
            </a:r>
          </a:p>
          <a:p>
            <a:pPr marL="585788" lvl="1" indent="0">
              <a:buNone/>
            </a:pPr>
            <a:endParaRPr lang="en-GB" dirty="0"/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Special investigations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486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Shoulder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708525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History</a:t>
            </a:r>
            <a:endParaRPr lang="en-GB" dirty="0"/>
          </a:p>
          <a:p>
            <a:r>
              <a:rPr lang="en-GB" dirty="0"/>
              <a:t>Examination</a:t>
            </a:r>
          </a:p>
          <a:p>
            <a:pPr lvl="1"/>
            <a:r>
              <a:rPr lang="en-GB" dirty="0"/>
              <a:t>Look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Feel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Move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Active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Passive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Special tests</a:t>
            </a:r>
            <a:endParaRPr lang="en-GB" dirty="0"/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Special investigations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1417638"/>
            <a:ext cx="3122540" cy="2875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854" y="4437112"/>
            <a:ext cx="3153529" cy="223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94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Shoulder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708525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History</a:t>
            </a:r>
            <a:endParaRPr lang="en-GB" dirty="0"/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Examination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Look</a:t>
            </a:r>
          </a:p>
          <a:p>
            <a:pPr lvl="1"/>
            <a:r>
              <a:rPr lang="en-GB" dirty="0"/>
              <a:t>Feel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Move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Active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Passive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Special tests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Special investigations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700808"/>
            <a:ext cx="4828450" cy="3218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4AFA55-B2C1-47D6-89E7-F13A2931E114}"/>
              </a:ext>
            </a:extLst>
          </p:cNvPr>
          <p:cNvSpPr txBox="1"/>
          <p:nvPr/>
        </p:nvSpPr>
        <p:spPr>
          <a:xfrm>
            <a:off x="2771800" y="5733256"/>
            <a:ext cx="4078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is the bad side?</a:t>
            </a:r>
          </a:p>
        </p:txBody>
      </p:sp>
    </p:spTree>
    <p:extLst>
      <p:ext uri="{BB962C8B-B14F-4D97-AF65-F5344CB8AC3E}">
        <p14:creationId xmlns:p14="http://schemas.microsoft.com/office/powerpoint/2010/main" val="2053629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Shoulder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708525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History</a:t>
            </a:r>
            <a:endParaRPr lang="en-GB" dirty="0"/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Examination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Look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Feel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Move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Active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Passive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Special tests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Special investigations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124744"/>
            <a:ext cx="3907875" cy="46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21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Shoulder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708525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History</a:t>
            </a:r>
            <a:endParaRPr lang="en-GB" dirty="0"/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Examination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Look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Feel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Move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ER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Elevation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Internal rotation</a:t>
            </a:r>
          </a:p>
          <a:p>
            <a:pPr lvl="3"/>
            <a:r>
              <a:rPr lang="en-GB" dirty="0">
                <a:solidFill>
                  <a:schemeClr val="bg1"/>
                </a:solidFill>
              </a:rPr>
              <a:t>Active</a:t>
            </a:r>
          </a:p>
          <a:p>
            <a:pPr lvl="3"/>
            <a:r>
              <a:rPr lang="en-GB" dirty="0">
                <a:solidFill>
                  <a:schemeClr val="bg1"/>
                </a:solidFill>
              </a:rPr>
              <a:t>Passive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Special tests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Special investigations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1484784"/>
            <a:ext cx="2505673" cy="2536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696" y="3907132"/>
            <a:ext cx="2348272" cy="2204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315" y="3838582"/>
            <a:ext cx="1965154" cy="25484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5401"/>
          <a:stretch/>
        </p:blipFill>
        <p:spPr>
          <a:xfrm>
            <a:off x="7524328" y="4941725"/>
            <a:ext cx="1437016" cy="192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1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2760663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2043113"/>
            <a:ext cx="2497137" cy="277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63" y="4106863"/>
            <a:ext cx="3259137" cy="27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Shoulder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708525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History</a:t>
            </a:r>
            <a:endParaRPr lang="en-GB" dirty="0"/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Examination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Look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Feel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Move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Special tests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ACJ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Rotator cuff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Instability</a:t>
            </a:r>
            <a:endParaRPr lang="en-GB" dirty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Special investigations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01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Shoulder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708525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History</a:t>
            </a:r>
            <a:endParaRPr lang="en-GB" dirty="0"/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Examination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Look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Feel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Move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Special tests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ACJ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Rotator cuff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Instability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Special investigations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392" y="1609229"/>
            <a:ext cx="547260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13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96136" y="5373216"/>
            <a:ext cx="3347864" cy="1384995"/>
          </a:xfrm>
          <a:prstGeom prst="rect">
            <a:avLst/>
          </a:prstGeom>
          <a:solidFill>
            <a:srgbClr val="8EC63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eaLnBrk="1" hangingPunct="1"/>
            <a:r>
              <a:rPr lang="en-GB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 Lee Van Rensburg</a:t>
            </a:r>
          </a:p>
          <a:p>
            <a:pPr lvl="1" indent="-457200" eaLnBrk="1" hangingPunct="1">
              <a:buFont typeface="Wingdings" panose="05000000000000000000" pitchFamily="2" charset="2"/>
              <a:buChar char=")"/>
            </a:pPr>
            <a:r>
              <a:rPr lang="en-GB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01223 800210</a:t>
            </a:r>
          </a:p>
          <a:p>
            <a:pPr marL="0" lvl="1" eaLnBrk="1" hangingPunct="1"/>
            <a:endParaRPr lang="en-GB" sz="2400" dirty="0">
              <a:solidFill>
                <a:prstClr val="black"/>
              </a:solidFill>
            </a:endParaRPr>
          </a:p>
          <a:p>
            <a:pPr eaLnBrk="1" hangingPunct="1"/>
            <a:r>
              <a:rPr lang="en-GB" sz="12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9512" y="3284984"/>
            <a:ext cx="6120680" cy="201622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5300" b="1" dirty="0"/>
              <a:t>Which is the bad side?</a:t>
            </a:r>
            <a:br>
              <a:rPr lang="en-GB" sz="5300" b="1" dirty="0"/>
            </a:br>
            <a:br>
              <a:rPr lang="en-GB" sz="5300" b="1" dirty="0"/>
            </a:br>
            <a:r>
              <a:rPr lang="en-GB" sz="5300" b="1" dirty="0"/>
              <a:t>I’m sorry.</a:t>
            </a:r>
            <a:br>
              <a:rPr lang="en-GB" sz="4800" dirty="0"/>
            </a:b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890342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Shoulder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708525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History</a:t>
            </a:r>
            <a:endParaRPr lang="en-GB" dirty="0"/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Examination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Look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Feel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Move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Active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Passive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Special tests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ACJ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Rotator cuff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Instability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Special investigations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298482"/>
            <a:ext cx="1986578" cy="19324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140968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5400"/>
            <a:ext cx="900747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ove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373500"/>
            <a:ext cx="1080120" cy="1421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887538"/>
            <a:ext cx="4954587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4116388"/>
            <a:ext cx="5734050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8" name="Rectangle 3"/>
          <p:cNvSpPr>
            <a:spLocks noChangeArrowheads="1"/>
          </p:cNvSpPr>
          <p:nvPr/>
        </p:nvSpPr>
        <p:spPr bwMode="auto">
          <a:xfrm>
            <a:off x="2960688" y="6454775"/>
            <a:ext cx="6102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/>
              <a:t>J Shoulder Elbow Surg. 2009 Jul-Aug;18(4):529-34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22225"/>
            <a:ext cx="791686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5563"/>
            <a:ext cx="5033963" cy="670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72225" y="5932488"/>
            <a:ext cx="785813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175</a:t>
            </a:r>
          </a:p>
        </p:txBody>
      </p:sp>
      <p:sp>
        <p:nvSpPr>
          <p:cNvPr id="6" name="Oval 5"/>
          <p:cNvSpPr/>
          <p:nvPr/>
        </p:nvSpPr>
        <p:spPr>
          <a:xfrm>
            <a:off x="8460432" y="4293096"/>
            <a:ext cx="602350" cy="1791009"/>
          </a:xfrm>
          <a:prstGeom prst="ellipse">
            <a:avLst/>
          </a:prstGeom>
          <a:noFill/>
          <a:ln w="571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Shoulder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708525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History</a:t>
            </a:r>
            <a:endParaRPr lang="en-GB" dirty="0"/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Examination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Look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Feel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Move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Active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Passive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Special tests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ACJ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Rotator cuff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Instability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Special investigations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052736"/>
            <a:ext cx="2292582" cy="2184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298482"/>
            <a:ext cx="1986578" cy="1932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1298483"/>
            <a:ext cx="2029282" cy="1932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049" y="3200450"/>
            <a:ext cx="1937201" cy="1791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4537" y="3551014"/>
            <a:ext cx="2126121" cy="2117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6780" y="5096712"/>
            <a:ext cx="1765531" cy="17607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A946C6-E8A9-417D-A60A-15C493973786}"/>
              </a:ext>
            </a:extLst>
          </p:cNvPr>
          <p:cNvSpPr txBox="1"/>
          <p:nvPr/>
        </p:nvSpPr>
        <p:spPr>
          <a:xfrm>
            <a:off x="4818727" y="5816173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sorry</a:t>
            </a:r>
          </a:p>
        </p:txBody>
      </p:sp>
    </p:spTree>
    <p:extLst>
      <p:ext uri="{BB962C8B-B14F-4D97-AF65-F5344CB8AC3E}">
        <p14:creationId xmlns:p14="http://schemas.microsoft.com/office/powerpoint/2010/main" val="421468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Shoulder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708525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History</a:t>
            </a:r>
            <a:endParaRPr lang="en-GB" dirty="0"/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Examination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Look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Feel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Move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Active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Passive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Special tests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ACJ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Rotator cuff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Instability</a:t>
            </a:r>
            <a:endParaRPr lang="en-GB" dirty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Special investigations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205241"/>
            <a:ext cx="3568465" cy="2676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4695735"/>
            <a:ext cx="4246265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95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Shoulder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708525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History</a:t>
            </a:r>
            <a:endParaRPr lang="en-GB" dirty="0"/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Examination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Look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Feel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Move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Active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Passive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Special tests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ACJ</a:t>
            </a:r>
          </a:p>
          <a:p>
            <a:pPr lvl="2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Rotator cuff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Instability</a:t>
            </a:r>
            <a:endParaRPr lang="en-GB" dirty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Special investigations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1263389"/>
            <a:ext cx="2894585" cy="2398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3728094"/>
            <a:ext cx="2899531" cy="247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64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Shoulder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708525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History</a:t>
            </a:r>
            <a:endParaRPr lang="en-GB" dirty="0"/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Examination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Look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Feel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Move</a:t>
            </a:r>
          </a:p>
          <a:p>
            <a:pPr lvl="1"/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Special tests</a:t>
            </a:r>
          </a:p>
          <a:p>
            <a:r>
              <a:rPr lang="en-GB" dirty="0">
                <a:solidFill>
                  <a:schemeClr val="bg1"/>
                </a:solidFill>
              </a:rPr>
              <a:t>Special investigations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Radiographs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Ultrasound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MRI</a:t>
            </a:r>
          </a:p>
          <a:p>
            <a:pPr lvl="1"/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9628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31" y="0"/>
            <a:ext cx="6433135" cy="2071688"/>
          </a:xfrm>
        </p:spPr>
        <p:txBody>
          <a:bodyPr/>
          <a:lstStyle/>
          <a:p>
            <a:pPr>
              <a:defRPr/>
            </a:pPr>
            <a:r>
              <a:rPr lang="en-GB" dirty="0"/>
              <a:t>Normal X rays</a:t>
            </a:r>
          </a:p>
        </p:txBody>
      </p:sp>
      <p:pic>
        <p:nvPicPr>
          <p:cNvPr id="59395" name="Content Placeholder 3" descr="Axillary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2213" y="3784600"/>
            <a:ext cx="3956050" cy="3073400"/>
          </a:xfrm>
        </p:spPr>
      </p:pic>
      <p:pic>
        <p:nvPicPr>
          <p:cNvPr id="59396" name="Picture 4" descr="n x ap shoul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1" b="22974"/>
          <a:stretch>
            <a:fillRect/>
          </a:stretch>
        </p:blipFill>
        <p:spPr bwMode="auto">
          <a:xfrm>
            <a:off x="0" y="1643063"/>
            <a:ext cx="4878388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6988"/>
            <a:ext cx="27305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0"/>
            <a:ext cx="8043890" cy="1214422"/>
          </a:xfrm>
        </p:spPr>
        <p:txBody>
          <a:bodyPr/>
          <a:lstStyle/>
          <a:p>
            <a:pPr>
              <a:defRPr/>
            </a:pPr>
            <a:r>
              <a:rPr lang="en-GB" dirty="0"/>
              <a:t>Arthritis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64"/>
            <a:ext cx="4776788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3929064"/>
            <a:ext cx="466725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 descr="n x ap shoul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1" b="22974"/>
          <a:stretch>
            <a:fillRect/>
          </a:stretch>
        </p:blipFill>
        <p:spPr bwMode="auto">
          <a:xfrm>
            <a:off x="6921501" y="142876"/>
            <a:ext cx="21875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5397" y="1870089"/>
            <a:ext cx="2849891" cy="20589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Calcific tendonitis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61444" name="Picture 2" descr="C:\Users\Lee\Documents\Revisions round 2\Lee images\59 painful joint Fig 2 shoulder calcific tendoni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4" y="1484313"/>
            <a:ext cx="6048375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4" descr="n x ap shou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1" b="22974"/>
          <a:stretch>
            <a:fillRect/>
          </a:stretch>
        </p:blipFill>
        <p:spPr bwMode="auto">
          <a:xfrm>
            <a:off x="7075488" y="115889"/>
            <a:ext cx="2068512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411761" y="2564905"/>
            <a:ext cx="1728192" cy="1513631"/>
          </a:xfrm>
          <a:prstGeom prst="ellipse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Perhaps this patient needs a scan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600201"/>
            <a:ext cx="8578850" cy="4708525"/>
          </a:xfrm>
        </p:spPr>
        <p:txBody>
          <a:bodyPr/>
          <a:lstStyle/>
          <a:p>
            <a:pPr marL="136518" indent="0">
              <a:buNone/>
              <a:defRPr/>
            </a:pPr>
            <a:endParaRPr lang="en-GB" altLang="en-US" dirty="0"/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Full thickness tear</a:t>
            </a:r>
          </a:p>
          <a:p>
            <a:pPr lvl="1">
              <a:defRPr/>
            </a:pPr>
            <a:r>
              <a:rPr lang="en-GB" altLang="en-US" dirty="0"/>
              <a:t>Supraspinatus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6" y="2060575"/>
            <a:ext cx="4651375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4"/>
          <p:cNvSpPr/>
          <p:nvPr/>
        </p:nvSpPr>
        <p:spPr>
          <a:xfrm>
            <a:off x="4432301" y="3003550"/>
            <a:ext cx="2520950" cy="893763"/>
          </a:xfrm>
          <a:custGeom>
            <a:avLst/>
            <a:gdLst>
              <a:gd name="connsiteX0" fmla="*/ 171750 w 2520812"/>
              <a:gd name="connsiteY0" fmla="*/ 164587 h 892620"/>
              <a:gd name="connsiteX1" fmla="*/ 565888 w 2520812"/>
              <a:gd name="connsiteY1" fmla="*/ 6932 h 892620"/>
              <a:gd name="connsiteX2" fmla="*/ 1149212 w 2520812"/>
              <a:gd name="connsiteY2" fmla="*/ 38463 h 892620"/>
              <a:gd name="connsiteX3" fmla="*/ 1701005 w 2520812"/>
              <a:gd name="connsiteY3" fmla="*/ 133056 h 892620"/>
              <a:gd name="connsiteX4" fmla="*/ 2016316 w 2520812"/>
              <a:gd name="connsiteY4" fmla="*/ 133056 h 892620"/>
              <a:gd name="connsiteX5" fmla="*/ 2284329 w 2520812"/>
              <a:gd name="connsiteY5" fmla="*/ 38463 h 892620"/>
              <a:gd name="connsiteX6" fmla="*/ 2520812 w 2520812"/>
              <a:gd name="connsiteY6" fmla="*/ 38463 h 892620"/>
              <a:gd name="connsiteX7" fmla="*/ 2520812 w 2520812"/>
              <a:gd name="connsiteY7" fmla="*/ 117290 h 892620"/>
              <a:gd name="connsiteX8" fmla="*/ 2284329 w 2520812"/>
              <a:gd name="connsiteY8" fmla="*/ 148821 h 892620"/>
              <a:gd name="connsiteX9" fmla="*/ 2110909 w 2520812"/>
              <a:gd name="connsiteY9" fmla="*/ 274946 h 892620"/>
              <a:gd name="connsiteX10" fmla="*/ 1905957 w 2520812"/>
              <a:gd name="connsiteY10" fmla="*/ 385304 h 892620"/>
              <a:gd name="connsiteX11" fmla="*/ 1701005 w 2520812"/>
              <a:gd name="connsiteY11" fmla="*/ 574490 h 892620"/>
              <a:gd name="connsiteX12" fmla="*/ 1243805 w 2520812"/>
              <a:gd name="connsiteY12" fmla="*/ 779442 h 892620"/>
              <a:gd name="connsiteX13" fmla="*/ 739309 w 2520812"/>
              <a:gd name="connsiteY13" fmla="*/ 826739 h 892620"/>
              <a:gd name="connsiteX14" fmla="*/ 187516 w 2520812"/>
              <a:gd name="connsiteY14" fmla="*/ 874035 h 892620"/>
              <a:gd name="connsiteX15" fmla="*/ 45626 w 2520812"/>
              <a:gd name="connsiteY15" fmla="*/ 858270 h 892620"/>
              <a:gd name="connsiteX16" fmla="*/ 14095 w 2520812"/>
              <a:gd name="connsiteY16" fmla="*/ 495663 h 892620"/>
              <a:gd name="connsiteX17" fmla="*/ 14095 w 2520812"/>
              <a:gd name="connsiteY17" fmla="*/ 243415 h 892620"/>
              <a:gd name="connsiteX18" fmla="*/ 171750 w 2520812"/>
              <a:gd name="connsiteY18" fmla="*/ 164587 h 892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20812" h="892620">
                <a:moveTo>
                  <a:pt x="171750" y="164587"/>
                </a:moveTo>
                <a:cubicBezTo>
                  <a:pt x="263715" y="125173"/>
                  <a:pt x="402978" y="27953"/>
                  <a:pt x="565888" y="6932"/>
                </a:cubicBezTo>
                <a:cubicBezTo>
                  <a:pt x="728798" y="-14089"/>
                  <a:pt x="960026" y="17442"/>
                  <a:pt x="1149212" y="38463"/>
                </a:cubicBezTo>
                <a:cubicBezTo>
                  <a:pt x="1338398" y="59484"/>
                  <a:pt x="1556488" y="117290"/>
                  <a:pt x="1701005" y="133056"/>
                </a:cubicBezTo>
                <a:cubicBezTo>
                  <a:pt x="1845522" y="148821"/>
                  <a:pt x="1919095" y="148821"/>
                  <a:pt x="2016316" y="133056"/>
                </a:cubicBezTo>
                <a:cubicBezTo>
                  <a:pt x="2113537" y="117291"/>
                  <a:pt x="2200246" y="54228"/>
                  <a:pt x="2284329" y="38463"/>
                </a:cubicBezTo>
                <a:cubicBezTo>
                  <a:pt x="2368412" y="22698"/>
                  <a:pt x="2481398" y="25325"/>
                  <a:pt x="2520812" y="38463"/>
                </a:cubicBezTo>
                <a:cubicBezTo>
                  <a:pt x="2560226" y="51601"/>
                  <a:pt x="2560226" y="98897"/>
                  <a:pt x="2520812" y="117290"/>
                </a:cubicBezTo>
                <a:cubicBezTo>
                  <a:pt x="2481398" y="135683"/>
                  <a:pt x="2352646" y="122545"/>
                  <a:pt x="2284329" y="148821"/>
                </a:cubicBezTo>
                <a:cubicBezTo>
                  <a:pt x="2216012" y="175097"/>
                  <a:pt x="2173971" y="235532"/>
                  <a:pt x="2110909" y="274946"/>
                </a:cubicBezTo>
                <a:cubicBezTo>
                  <a:pt x="2047847" y="314360"/>
                  <a:pt x="1974274" y="335380"/>
                  <a:pt x="1905957" y="385304"/>
                </a:cubicBezTo>
                <a:cubicBezTo>
                  <a:pt x="1837640" y="435228"/>
                  <a:pt x="1811364" y="508800"/>
                  <a:pt x="1701005" y="574490"/>
                </a:cubicBezTo>
                <a:cubicBezTo>
                  <a:pt x="1590646" y="640180"/>
                  <a:pt x="1404088" y="737400"/>
                  <a:pt x="1243805" y="779442"/>
                </a:cubicBezTo>
                <a:cubicBezTo>
                  <a:pt x="1083522" y="821484"/>
                  <a:pt x="739309" y="826739"/>
                  <a:pt x="739309" y="826739"/>
                </a:cubicBezTo>
                <a:cubicBezTo>
                  <a:pt x="563261" y="842504"/>
                  <a:pt x="303130" y="868780"/>
                  <a:pt x="187516" y="874035"/>
                </a:cubicBezTo>
                <a:cubicBezTo>
                  <a:pt x="71902" y="879290"/>
                  <a:pt x="74530" y="921332"/>
                  <a:pt x="45626" y="858270"/>
                </a:cubicBezTo>
                <a:cubicBezTo>
                  <a:pt x="16722" y="795208"/>
                  <a:pt x="19350" y="598139"/>
                  <a:pt x="14095" y="495663"/>
                </a:cubicBezTo>
                <a:cubicBezTo>
                  <a:pt x="8840" y="393187"/>
                  <a:pt x="-14808" y="298594"/>
                  <a:pt x="14095" y="243415"/>
                </a:cubicBezTo>
                <a:cubicBezTo>
                  <a:pt x="42998" y="188236"/>
                  <a:pt x="79785" y="204001"/>
                  <a:pt x="171750" y="164587"/>
                </a:cubicBezTo>
                <a:close/>
              </a:path>
            </a:pathLst>
          </a:custGeom>
          <a:solidFill>
            <a:srgbClr val="99330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200"/>
          </a:p>
        </p:txBody>
      </p:sp>
      <p:sp>
        <p:nvSpPr>
          <p:cNvPr id="6" name="Oval 5"/>
          <p:cNvSpPr/>
          <p:nvPr/>
        </p:nvSpPr>
        <p:spPr>
          <a:xfrm>
            <a:off x="7524329" y="3140968"/>
            <a:ext cx="576064" cy="504056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00038"/>
            <a:ext cx="7791450" cy="655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300038"/>
            <a:ext cx="7889875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753" y="54472"/>
            <a:ext cx="8229600" cy="1143000"/>
          </a:xfrm>
          <a:solidFill>
            <a:srgbClr val="080808">
              <a:alpha val="43137"/>
            </a:srgb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www.cambridgeses.co.uk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11163" y="3517901"/>
            <a:ext cx="15632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200"/>
              <a:t>60-69 =30% FTRCT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186113" y="4762500"/>
            <a:ext cx="16065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200" dirty="0"/>
              <a:t>70-79 = 50% FTRCT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819776" y="5751514"/>
            <a:ext cx="1606530" cy="27699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200"/>
              <a:t>80-89 = 80% FTRCT</a:t>
            </a:r>
          </a:p>
        </p:txBody>
      </p:sp>
      <p:pic>
        <p:nvPicPr>
          <p:cNvPr id="9" name="Picture 2" descr="Cover 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5016"/>
            <a:ext cx="868667" cy="1142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1510" name="Rectangle 14"/>
          <p:cNvSpPr>
            <a:spLocks noChangeArrowheads="1"/>
          </p:cNvSpPr>
          <p:nvPr/>
        </p:nvSpPr>
        <p:spPr bwMode="auto">
          <a:xfrm>
            <a:off x="928688" y="6211889"/>
            <a:ext cx="8215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200" i="1"/>
              <a:t>Age-related prevalence of rotator cuff tears in asymptomatic shoulders; Tempelhof et al; JSES July 1999 (Vol. 8, Issue 4, Pg 296-299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65163"/>
            <a:ext cx="273685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709739" y="3030539"/>
            <a:ext cx="1159292" cy="36933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/>
              <a:t>1953 - 65</a:t>
            </a:r>
          </a:p>
        </p:txBody>
      </p:sp>
      <p:pic>
        <p:nvPicPr>
          <p:cNvPr id="63494" name="Picture 6" descr="http://cm1.theinsider.com/media/0/88/14/sean_connery.0.0.0x0.350x466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9" y="2501900"/>
            <a:ext cx="2262187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637339" y="5192713"/>
            <a:ext cx="1051891" cy="33855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dirty="0"/>
              <a:t>1930 - 88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8542" y="1418502"/>
            <a:ext cx="2436093" cy="32523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9002" y="425374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1940 -78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2" grpId="0" animBg="1"/>
      <p:bldP spid="13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667" y="2286001"/>
            <a:ext cx="7989583" cy="4022725"/>
          </a:xfrm>
        </p:spPr>
        <p:txBody>
          <a:bodyPr/>
          <a:lstStyle/>
          <a:p>
            <a:r>
              <a:rPr lang="en-GB" altLang="en-US" sz="2250" dirty="0"/>
              <a:t>104 shoulders chronic, atraumatic shoulder pain</a:t>
            </a:r>
          </a:p>
          <a:p>
            <a:endParaRPr lang="en-GB" altLang="en-US" sz="2250" dirty="0"/>
          </a:p>
          <a:p>
            <a:r>
              <a:rPr lang="en-GB" altLang="en-US" sz="2250" dirty="0"/>
              <a:t>41% had pre evaluation MRI scans </a:t>
            </a:r>
          </a:p>
          <a:p>
            <a:pPr marL="136525" indent="0">
              <a:buNone/>
            </a:pPr>
            <a:endParaRPr lang="en-GB" altLang="en-US" sz="2250" dirty="0"/>
          </a:p>
          <a:p>
            <a:r>
              <a:rPr lang="en-GB" altLang="en-US" sz="2250" dirty="0"/>
              <a:t>90 % pre-evaluation MRI scans had no impact on the outcome</a:t>
            </a:r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2" y="0"/>
            <a:ext cx="9212263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4"/>
          <p:cNvSpPr>
            <a:spLocks noChangeArrowheads="1"/>
          </p:cNvSpPr>
          <p:nvPr/>
        </p:nvSpPr>
        <p:spPr bwMode="auto">
          <a:xfrm>
            <a:off x="6767763" y="6530892"/>
            <a:ext cx="23762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200" dirty="0"/>
              <a:t>JSES  2005;14:233-237</a:t>
            </a:r>
          </a:p>
        </p:txBody>
      </p:sp>
      <p:pic>
        <p:nvPicPr>
          <p:cNvPr id="6" name="Picture 2" descr="Cover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5016"/>
            <a:ext cx="868667" cy="1142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504" y="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068565"/>
          </a:xfrm>
        </p:spPr>
        <p:txBody>
          <a:bodyPr/>
          <a:lstStyle/>
          <a:p>
            <a:r>
              <a:rPr lang="en-GB" sz="2400" dirty="0"/>
              <a:t>History</a:t>
            </a:r>
          </a:p>
          <a:p>
            <a:r>
              <a:rPr lang="en-GB" sz="2400" dirty="0"/>
              <a:t>Examination</a:t>
            </a:r>
          </a:p>
          <a:p>
            <a:pPr lvl="1"/>
            <a:r>
              <a:rPr lang="en-GB" sz="2000" dirty="0"/>
              <a:t>Look</a:t>
            </a:r>
          </a:p>
          <a:p>
            <a:pPr lvl="1"/>
            <a:r>
              <a:rPr lang="en-GB" sz="2000" dirty="0"/>
              <a:t>Feel</a:t>
            </a:r>
          </a:p>
          <a:p>
            <a:pPr lvl="1"/>
            <a:r>
              <a:rPr lang="en-GB" sz="2000" dirty="0"/>
              <a:t>Move</a:t>
            </a:r>
          </a:p>
          <a:p>
            <a:pPr lvl="2"/>
            <a:r>
              <a:rPr lang="en-GB" sz="2000" dirty="0"/>
              <a:t>Active</a:t>
            </a:r>
          </a:p>
          <a:p>
            <a:pPr lvl="2"/>
            <a:r>
              <a:rPr lang="en-GB" sz="2000" dirty="0"/>
              <a:t>Passive</a:t>
            </a:r>
          </a:p>
          <a:p>
            <a:pPr lvl="1"/>
            <a:r>
              <a:rPr lang="en-GB" sz="2000" dirty="0"/>
              <a:t>Special tests</a:t>
            </a:r>
          </a:p>
          <a:p>
            <a:pPr lvl="2"/>
            <a:r>
              <a:rPr lang="en-GB" sz="2000" dirty="0"/>
              <a:t>ACJ</a:t>
            </a:r>
          </a:p>
          <a:p>
            <a:pPr lvl="2"/>
            <a:r>
              <a:rPr lang="en-GB" sz="2000" dirty="0"/>
              <a:t>Rotator cuff</a:t>
            </a:r>
          </a:p>
          <a:p>
            <a:pPr lvl="2"/>
            <a:r>
              <a:rPr lang="en-GB" sz="2000" dirty="0"/>
              <a:t>Instability</a:t>
            </a:r>
          </a:p>
          <a:p>
            <a:r>
              <a:rPr lang="en-GB" sz="2400" dirty="0"/>
              <a:t>Special investigations</a:t>
            </a:r>
          </a:p>
          <a:p>
            <a:pPr lvl="1"/>
            <a:r>
              <a:rPr lang="en-GB" sz="2000" dirty="0"/>
              <a:t>Radiographs</a:t>
            </a:r>
          </a:p>
          <a:p>
            <a:pPr lvl="1"/>
            <a:r>
              <a:rPr lang="en-GB" sz="2000" dirty="0"/>
              <a:t>Ultrasound</a:t>
            </a:r>
          </a:p>
          <a:p>
            <a:pPr lvl="1"/>
            <a:r>
              <a:rPr lang="en-GB" sz="2000" dirty="0"/>
              <a:t>MRI</a:t>
            </a:r>
          </a:p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CE773-9614-485A-8192-5E552FCF4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1920956"/>
            <a:ext cx="5544836" cy="1018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73BA8D-29D0-4894-A6CE-01B49B542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350" y="3717032"/>
            <a:ext cx="251177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1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DCE773-9614-485A-8192-5E552FCF4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1920956"/>
            <a:ext cx="5544836" cy="1018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73BA8D-29D0-4894-A6CE-01B49B542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350" y="3717032"/>
            <a:ext cx="2511770" cy="1018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B862B5-6CAC-445D-91C4-E1E6CCF88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54" y="2708920"/>
            <a:ext cx="4572396" cy="3429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2CD23C1-959D-4948-AA47-BB749BEE6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23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603F9D-B188-4101-9C72-A1D9B3FE5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388018"/>
            <a:ext cx="3867611" cy="1143000"/>
          </a:xfrm>
        </p:spPr>
        <p:txBody>
          <a:bodyPr>
            <a:normAutofit/>
          </a:bodyPr>
          <a:lstStyle/>
          <a:p>
            <a:r>
              <a:rPr lang="en-GB" sz="3200" dirty="0"/>
              <a:t>www.boa.ac.uk</a:t>
            </a:r>
          </a:p>
        </p:txBody>
      </p:sp>
      <p:pic>
        <p:nvPicPr>
          <p:cNvPr id="23555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811" y="407921"/>
            <a:ext cx="4808177" cy="644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AA245E-BE94-4602-BB16-A64A7AF69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060848"/>
            <a:ext cx="2586726" cy="3424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9581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603F9D-B188-4101-9C72-A1D9B3FE5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388018"/>
            <a:ext cx="3867611" cy="1143000"/>
          </a:xfrm>
        </p:spPr>
        <p:txBody>
          <a:bodyPr>
            <a:normAutofit/>
          </a:bodyPr>
          <a:lstStyle/>
          <a:p>
            <a:r>
              <a:rPr lang="en-GB" sz="3200" dirty="0"/>
              <a:t>www.boa.ac.uk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A245E-BE94-4602-BB16-A64A7AF69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060848"/>
            <a:ext cx="2586726" cy="3424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3CEC21-D5EC-4FEF-A00D-F0F67C042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716" y="0"/>
            <a:ext cx="2276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400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603F9D-B188-4101-9C72-A1D9B3FE5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www.boa.ac.uk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94969-748B-41BD-B968-AF3CED5CB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888" y="1268760"/>
            <a:ext cx="5122912" cy="5039965"/>
          </a:xfrm>
        </p:spPr>
        <p:txBody>
          <a:bodyPr/>
          <a:lstStyle/>
          <a:p>
            <a:r>
              <a:rPr lang="en-GB" dirty="0"/>
              <a:t>Relative rest</a:t>
            </a:r>
          </a:p>
          <a:p>
            <a:r>
              <a:rPr lang="en-GB" dirty="0"/>
              <a:t>NSAID</a:t>
            </a:r>
          </a:p>
          <a:p>
            <a:r>
              <a:rPr lang="en-GB" dirty="0"/>
              <a:t>Physiotherapy</a:t>
            </a:r>
          </a:p>
          <a:p>
            <a:r>
              <a:rPr lang="en-GB" dirty="0"/>
              <a:t>Steroid injection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A245E-BE94-4602-BB16-A64A7AF69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060848"/>
            <a:ext cx="2586726" cy="3424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D66DE3-7AC4-4888-BEC6-EC430AA50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29" y="3573016"/>
            <a:ext cx="3386311" cy="2539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1474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477"/>
          <a:stretch/>
        </p:blipFill>
        <p:spPr>
          <a:xfrm>
            <a:off x="107503" y="0"/>
            <a:ext cx="9010415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73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BOA </a:t>
            </a:r>
          </a:p>
          <a:p>
            <a:pPr lvl="1"/>
            <a:r>
              <a:rPr lang="en-GB" dirty="0"/>
              <a:t>6 weeks</a:t>
            </a:r>
          </a:p>
          <a:p>
            <a:pPr marL="585788" lvl="1" indent="0">
              <a:buNone/>
            </a:pPr>
            <a:endParaRPr lang="en-GB" dirty="0"/>
          </a:p>
          <a:p>
            <a:r>
              <a:rPr lang="en-GB" dirty="0" err="1"/>
              <a:t>Carr</a:t>
            </a:r>
            <a:r>
              <a:rPr lang="en-GB" dirty="0"/>
              <a:t> Oxford </a:t>
            </a:r>
          </a:p>
          <a:p>
            <a:pPr lvl="1"/>
            <a:r>
              <a:rPr lang="en-GB" dirty="0"/>
              <a:t>3 months</a:t>
            </a:r>
          </a:p>
          <a:p>
            <a:pPr marL="585788" lvl="1" indent="0">
              <a:buNone/>
            </a:pPr>
            <a:endParaRPr lang="en-GB" dirty="0"/>
          </a:p>
          <a:p>
            <a:r>
              <a:rPr lang="en-GB" dirty="0"/>
              <a:t>Surgery </a:t>
            </a:r>
          </a:p>
          <a:p>
            <a:pPr lvl="1"/>
            <a:r>
              <a:rPr lang="en-GB" dirty="0"/>
              <a:t>6 months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417638"/>
            <a:ext cx="5152563" cy="1060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96299"/>
            <a:ext cx="3888432" cy="2916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5382902"/>
            <a:ext cx="4176464" cy="147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5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96136" y="5373216"/>
            <a:ext cx="3347864" cy="1384995"/>
          </a:xfrm>
          <a:prstGeom prst="rect">
            <a:avLst/>
          </a:prstGeom>
          <a:solidFill>
            <a:srgbClr val="8EC63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eaLnBrk="1" hangingPunct="1"/>
            <a:r>
              <a:rPr lang="en-GB" sz="2400" dirty="0">
                <a:solidFill>
                  <a:prstClr val="white"/>
                </a:solidFill>
              </a:rPr>
              <a:t>Mr Lee Van Rensburg</a:t>
            </a:r>
          </a:p>
          <a:p>
            <a:pPr lvl="1" indent="-457200" eaLnBrk="1" hangingPunct="1">
              <a:buFont typeface="Wingdings" panose="05000000000000000000" pitchFamily="2" charset="2"/>
              <a:buChar char=")"/>
            </a:pPr>
            <a:r>
              <a:rPr lang="en-GB" sz="2400" dirty="0">
                <a:solidFill>
                  <a:prstClr val="white"/>
                </a:solidFill>
              </a:rPr>
              <a:t>01223 800210</a:t>
            </a:r>
          </a:p>
          <a:p>
            <a:pPr marL="0" lvl="1" eaLnBrk="1" hangingPunct="1"/>
            <a:endParaRPr lang="en-GB" sz="2400" dirty="0">
              <a:solidFill>
                <a:prstClr val="black"/>
              </a:solidFill>
            </a:endParaRPr>
          </a:p>
          <a:p>
            <a:pPr eaLnBrk="1" hangingPunct="1"/>
            <a:r>
              <a:rPr lang="en-GB" sz="12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9512" y="3284984"/>
            <a:ext cx="5807822" cy="178762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800" dirty="0"/>
              <a:t>Questions ?</a:t>
            </a:r>
            <a:br>
              <a:rPr lang="en-GB" sz="4800" dirty="0"/>
            </a:b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090883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57163"/>
            <a:ext cx="794385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Rheumat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5550890"/>
            <a:ext cx="864096" cy="1147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5364163" y="6457950"/>
            <a:ext cx="3532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>
                <a:solidFill>
                  <a:srgbClr val="FFFFFF"/>
                </a:solidFill>
              </a:rPr>
              <a:t>Rheumatology 2006;45:215–221</a:t>
            </a:r>
          </a:p>
        </p:txBody>
      </p:sp>
      <p:pic>
        <p:nvPicPr>
          <p:cNvPr id="1229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660000"/>
            <a:ext cx="86010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808" y="3726800"/>
            <a:ext cx="3694967" cy="277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66" y="116086"/>
            <a:ext cx="8353723" cy="250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5364510" y="6470675"/>
            <a:ext cx="2462534" cy="27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742950" indent="-285750"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143000" indent="-228600"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1600200" indent="-228600"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057400" indent="-228600"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9pPr>
          </a:lstStyle>
          <a:p>
            <a:r>
              <a:rPr lang="en-GB" altLang="en-US" sz="119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VOL. 85-B, No. 6, AUGUST 2003</a:t>
            </a:r>
          </a:p>
        </p:txBody>
      </p:sp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66" y="2298279"/>
            <a:ext cx="7816825" cy="417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The Journal of Bone and Joint Surger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3" y="5887151"/>
            <a:ext cx="1076325" cy="933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326248" y="5852001"/>
            <a:ext cx="504056" cy="501876"/>
          </a:xfrm>
          <a:prstGeom prst="ellipse">
            <a:avLst/>
          </a:prstGeom>
          <a:noFill/>
          <a:ln w="762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  <a:lvl6pPr marL="496888" indent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6pPr>
            <a:lvl7pPr marL="954088" indent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7pPr>
            <a:lvl8pPr marL="1411288" indent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8pPr>
            <a:lvl9pPr marL="1868488" indent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9pPr>
          </a:lstStyle>
          <a:p>
            <a:pPr algn="ctr">
              <a:defRPr/>
            </a:pPr>
            <a:endParaRPr lang="en-GB" altLang="en-US" sz="1195">
              <a:solidFill>
                <a:srgbClr val="52002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30379" y="5852001"/>
            <a:ext cx="504056" cy="501876"/>
          </a:xfrm>
          <a:prstGeom prst="ellipse">
            <a:avLst/>
          </a:prstGeom>
          <a:noFill/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  <a:lvl6pPr marL="496888" indent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6pPr>
            <a:lvl7pPr marL="954088" indent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7pPr>
            <a:lvl8pPr marL="1411288" indent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8pPr>
            <a:lvl9pPr marL="1868488" indent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9pPr>
          </a:lstStyle>
          <a:p>
            <a:pPr algn="ctr">
              <a:defRPr/>
            </a:pPr>
            <a:endParaRPr lang="en-GB" altLang="en-US" sz="1195">
              <a:solidFill>
                <a:srgbClr val="52002C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596336" y="5887151"/>
            <a:ext cx="504056" cy="501876"/>
          </a:xfrm>
          <a:prstGeom prst="ellipse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  <a:lvl6pPr marL="496888" indent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6pPr>
            <a:lvl7pPr marL="954088" indent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7pPr>
            <a:lvl8pPr marL="1411288" indent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8pPr>
            <a:lvl9pPr marL="1868488" indent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25252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9pPr>
          </a:lstStyle>
          <a:p>
            <a:pPr algn="ctr">
              <a:defRPr/>
            </a:pPr>
            <a:endParaRPr lang="en-GB" altLang="en-US" sz="1195">
              <a:solidFill>
                <a:srgbClr val="52002C"/>
              </a:solidFill>
            </a:endParaRPr>
          </a:p>
        </p:txBody>
      </p:sp>
      <p:pic>
        <p:nvPicPr>
          <p:cNvPr id="2152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7"/>
          <a:stretch>
            <a:fillRect/>
          </a:stretch>
        </p:blipFill>
        <p:spPr bwMode="auto">
          <a:xfrm>
            <a:off x="5973961" y="2350740"/>
            <a:ext cx="2511475" cy="273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http://images.findicons.com/files/icons/882/oh_doctor/128/stethobleu51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35" y="5313164"/>
            <a:ext cx="71549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ttp://www.yourhomephysio.co.uk/wp-content/uploads/2011/08/your_home_physio_logo_figur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1" y="4653484"/>
            <a:ext cx="659680" cy="6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http://images.findicons.com/files/icons/882/oh_doctor/128/stethoroug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50" y="3860974"/>
            <a:ext cx="635124" cy="63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://cdn1.iconfinder.com/data/icons/LUMINA/medical/png/128/hospita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21" y="2924473"/>
            <a:ext cx="793626" cy="79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504" y="0"/>
            <a:ext cx="8229600" cy="1143000"/>
          </a:xfrm>
        </p:spPr>
        <p:txBody>
          <a:bodyPr/>
          <a:lstStyle/>
          <a:p>
            <a:r>
              <a:rPr lang="en-GB" dirty="0"/>
              <a:t>Shoulder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068565"/>
          </a:xfrm>
        </p:spPr>
        <p:txBody>
          <a:bodyPr/>
          <a:lstStyle/>
          <a:p>
            <a:r>
              <a:rPr lang="en-GB" sz="2400" dirty="0"/>
              <a:t>History</a:t>
            </a:r>
          </a:p>
          <a:p>
            <a:r>
              <a:rPr lang="en-GB" sz="2400" dirty="0"/>
              <a:t>Examination</a:t>
            </a:r>
          </a:p>
          <a:p>
            <a:pPr lvl="1"/>
            <a:r>
              <a:rPr lang="en-GB" sz="2000" dirty="0"/>
              <a:t>Look</a:t>
            </a:r>
          </a:p>
          <a:p>
            <a:pPr lvl="1"/>
            <a:r>
              <a:rPr lang="en-GB" sz="2000" dirty="0"/>
              <a:t>Feel</a:t>
            </a:r>
          </a:p>
          <a:p>
            <a:pPr lvl="1"/>
            <a:r>
              <a:rPr lang="en-GB" sz="2000" dirty="0"/>
              <a:t>Move</a:t>
            </a:r>
          </a:p>
          <a:p>
            <a:pPr lvl="2"/>
            <a:r>
              <a:rPr lang="en-GB" sz="2000" dirty="0"/>
              <a:t>Active</a:t>
            </a:r>
          </a:p>
          <a:p>
            <a:pPr lvl="2"/>
            <a:r>
              <a:rPr lang="en-GB" sz="2000" dirty="0"/>
              <a:t>Passive</a:t>
            </a:r>
          </a:p>
          <a:p>
            <a:pPr lvl="1"/>
            <a:r>
              <a:rPr lang="en-GB" sz="2000" dirty="0"/>
              <a:t>Special tests</a:t>
            </a:r>
          </a:p>
          <a:p>
            <a:pPr lvl="2"/>
            <a:r>
              <a:rPr lang="en-GB" sz="2000" dirty="0"/>
              <a:t>ACJ</a:t>
            </a:r>
          </a:p>
          <a:p>
            <a:pPr lvl="2"/>
            <a:r>
              <a:rPr lang="en-GB" sz="2000" dirty="0"/>
              <a:t>Rotator cuff</a:t>
            </a:r>
          </a:p>
          <a:p>
            <a:pPr lvl="2"/>
            <a:r>
              <a:rPr lang="en-GB" sz="2000" dirty="0"/>
              <a:t>Instability</a:t>
            </a:r>
          </a:p>
          <a:p>
            <a:r>
              <a:rPr lang="en-GB" sz="2400" dirty="0"/>
              <a:t>Special investigations</a:t>
            </a:r>
          </a:p>
          <a:p>
            <a:pPr lvl="1"/>
            <a:r>
              <a:rPr lang="en-GB" sz="2000" dirty="0"/>
              <a:t>Radiographs</a:t>
            </a:r>
          </a:p>
          <a:p>
            <a:pPr lvl="1"/>
            <a:r>
              <a:rPr lang="en-GB" sz="2000" dirty="0"/>
              <a:t>Ultrasound</a:t>
            </a:r>
          </a:p>
          <a:p>
            <a:pPr lvl="1"/>
            <a:r>
              <a:rPr lang="en-GB" sz="2000" dirty="0"/>
              <a:t>MRI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2636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Shoulder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229600" cy="4708525"/>
          </a:xfrm>
        </p:spPr>
        <p:txBody>
          <a:bodyPr/>
          <a:lstStyle/>
          <a:p>
            <a:r>
              <a:rPr lang="en-GB" dirty="0"/>
              <a:t>History</a:t>
            </a:r>
          </a:p>
          <a:p>
            <a:pPr lvl="1"/>
            <a:r>
              <a:rPr lang="en-GB" dirty="0"/>
              <a:t>Pain</a:t>
            </a:r>
          </a:p>
          <a:p>
            <a:pPr lvl="1"/>
            <a:r>
              <a:rPr lang="en-GB" dirty="0"/>
              <a:t>Stiffness</a:t>
            </a:r>
          </a:p>
          <a:p>
            <a:pPr lvl="1"/>
            <a:r>
              <a:rPr lang="en-GB" dirty="0"/>
              <a:t>Weakness</a:t>
            </a:r>
          </a:p>
          <a:p>
            <a:pPr lvl="1"/>
            <a:r>
              <a:rPr lang="en-GB" dirty="0"/>
              <a:t>Instability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Examination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Special investigations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6440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Pain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Stiffness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Weakness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Instability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118374"/>
            <a:ext cx="3604314" cy="2703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474" t="20184"/>
          <a:stretch/>
        </p:blipFill>
        <p:spPr>
          <a:xfrm>
            <a:off x="4354657" y="3789040"/>
            <a:ext cx="4375457" cy="2952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2526" t="29981" r="4198" b="6801"/>
          <a:stretch/>
        </p:blipFill>
        <p:spPr>
          <a:xfrm>
            <a:off x="683568" y="3789040"/>
            <a:ext cx="295232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13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Pain</a:t>
            </a:r>
          </a:p>
          <a:p>
            <a:r>
              <a:rPr lang="en-GB" dirty="0"/>
              <a:t>Stiffness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Weakness</a:t>
            </a:r>
          </a:p>
          <a:p>
            <a:r>
              <a:rPr lang="en-GB" dirty="0">
                <a:solidFill>
                  <a:schemeClr val="bg2">
                    <a:lumMod val="75000"/>
                    <a:lumOff val="25000"/>
                  </a:schemeClr>
                </a:solidFill>
              </a:rPr>
              <a:t>Instability</a:t>
            </a:r>
          </a:p>
        </p:txBody>
      </p:sp>
    </p:spTree>
    <p:extLst>
      <p:ext uri="{BB962C8B-B14F-4D97-AF65-F5344CB8AC3E}">
        <p14:creationId xmlns:p14="http://schemas.microsoft.com/office/powerpoint/2010/main" val="25350638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885DCF8-9BA7-4E3B-B462-7308294BF586}" vid="{9A315223-B6C8-455A-B58C-0B8363E589A3}"/>
    </a:ext>
  </a:extLst>
</a:theme>
</file>

<file path=ppt/theme/theme2.xml><?xml version="1.0" encoding="utf-8"?>
<a:theme xmlns:a="http://schemas.openxmlformats.org/drawingml/2006/main" name="Opulent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mbridge Fracture Clinic power point template [Read-Only]" id="{D10D4EAD-EEF1-4CCC-AF21-7EFFE44CCF1E}" vid="{E4A038F2-A94C-4815-9720-C15D567B481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surgeon background 2</Template>
  <TotalTime>479</TotalTime>
  <Words>447</Words>
  <Application>Microsoft Office PowerPoint</Application>
  <PresentationFormat>On-screen Show (4:3)</PresentationFormat>
  <Paragraphs>257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Gill Sans Light</vt:lpstr>
      <vt:lpstr>Verdana</vt:lpstr>
      <vt:lpstr>Wingdings</vt:lpstr>
      <vt:lpstr>Wingdings 2</vt:lpstr>
      <vt:lpstr>Wingdings 3</vt:lpstr>
      <vt:lpstr>surgeon blue</vt:lpstr>
      <vt:lpstr>Opulent</vt:lpstr>
      <vt:lpstr>PowerPoint Presentation</vt:lpstr>
      <vt:lpstr>Which is the bad side?  I’m sorry. </vt:lpstr>
      <vt:lpstr>www.cambridgeses.co.uk</vt:lpstr>
      <vt:lpstr>PowerPoint Presentation</vt:lpstr>
      <vt:lpstr>PowerPoint Presentation</vt:lpstr>
      <vt:lpstr>Shoulder assessment</vt:lpstr>
      <vt:lpstr>Shoulder assessment</vt:lpstr>
      <vt:lpstr>History</vt:lpstr>
      <vt:lpstr>History</vt:lpstr>
      <vt:lpstr>History</vt:lpstr>
      <vt:lpstr>History</vt:lpstr>
      <vt:lpstr>Shoulder assessment</vt:lpstr>
      <vt:lpstr>Shoulder assessment</vt:lpstr>
      <vt:lpstr>Shoulder assessment</vt:lpstr>
      <vt:lpstr>Shoulder assessment</vt:lpstr>
      <vt:lpstr>Shoulder assessment</vt:lpstr>
      <vt:lpstr>PowerPoint Presentation</vt:lpstr>
      <vt:lpstr>Shoulder assessment</vt:lpstr>
      <vt:lpstr>Shoulder assessment</vt:lpstr>
      <vt:lpstr>Shoulder assessment</vt:lpstr>
      <vt:lpstr>PowerPoint Presentation</vt:lpstr>
      <vt:lpstr>Shoulder assessment</vt:lpstr>
      <vt:lpstr>Shoulder assessment</vt:lpstr>
      <vt:lpstr>Shoulder assessment</vt:lpstr>
      <vt:lpstr>Shoulder assessment</vt:lpstr>
      <vt:lpstr>Normal X rays</vt:lpstr>
      <vt:lpstr>Arthritis</vt:lpstr>
      <vt:lpstr>Calcific tendonitis</vt:lpstr>
      <vt:lpstr>Perhaps this patient needs a scan</vt:lpstr>
      <vt:lpstr>PowerPoint Presentation</vt:lpstr>
      <vt:lpstr>PowerPoint Presentation</vt:lpstr>
      <vt:lpstr>Summary</vt:lpstr>
      <vt:lpstr>PowerPoint Presentation</vt:lpstr>
      <vt:lpstr>www.boa.ac.uk</vt:lpstr>
      <vt:lpstr>www.boa.ac.uk</vt:lpstr>
      <vt:lpstr>www.boa.ac.uk</vt:lpstr>
      <vt:lpstr>PowerPoint Presentation</vt:lpstr>
      <vt:lpstr>Times</vt:lpstr>
      <vt:lpstr>Questions 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Van Rensburg</dc:creator>
  <cp:lastModifiedBy>Lee Van Rensburg</cp:lastModifiedBy>
  <cp:revision>37</cp:revision>
  <dcterms:created xsi:type="dcterms:W3CDTF">2017-04-05T18:36:16Z</dcterms:created>
  <dcterms:modified xsi:type="dcterms:W3CDTF">2018-03-03T14:51:28Z</dcterms:modified>
</cp:coreProperties>
</file>