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481" r:id="rId2"/>
    <p:sldId id="482" r:id="rId3"/>
    <p:sldId id="503" r:id="rId4"/>
    <p:sldId id="511" r:id="rId5"/>
    <p:sldId id="512" r:id="rId6"/>
    <p:sldId id="502" r:id="rId7"/>
    <p:sldId id="497" r:id="rId8"/>
    <p:sldId id="505" r:id="rId9"/>
    <p:sldId id="521" r:id="rId10"/>
    <p:sldId id="508" r:id="rId11"/>
    <p:sldId id="491" r:id="rId12"/>
    <p:sldId id="506" r:id="rId13"/>
    <p:sldId id="507" r:id="rId14"/>
    <p:sldId id="495" r:id="rId15"/>
    <p:sldId id="496" r:id="rId16"/>
    <p:sldId id="493" r:id="rId17"/>
    <p:sldId id="494" r:id="rId18"/>
    <p:sldId id="492" r:id="rId19"/>
    <p:sldId id="498" r:id="rId20"/>
    <p:sldId id="504" r:id="rId21"/>
    <p:sldId id="513" r:id="rId22"/>
    <p:sldId id="499" r:id="rId23"/>
    <p:sldId id="500" r:id="rId24"/>
    <p:sldId id="514" r:id="rId25"/>
    <p:sldId id="515" r:id="rId26"/>
    <p:sldId id="516" r:id="rId27"/>
    <p:sldId id="485" r:id="rId28"/>
    <p:sldId id="517" r:id="rId29"/>
    <p:sldId id="483" r:id="rId30"/>
    <p:sldId id="486" r:id="rId31"/>
    <p:sldId id="519" r:id="rId32"/>
    <p:sldId id="520" r:id="rId33"/>
    <p:sldId id="518" r:id="rId34"/>
    <p:sldId id="487" r:id="rId35"/>
    <p:sldId id="488" r:id="rId36"/>
    <p:sldId id="489" r:id="rId37"/>
    <p:sldId id="490" r:id="rId38"/>
    <p:sldId id="484" r:id="rId3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  <a:srgbClr val="969696"/>
    <a:srgbClr val="F8F8F8"/>
    <a:srgbClr val="BBE0E3"/>
    <a:srgbClr val="000000"/>
    <a:srgbClr val="00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71" autoAdjust="0"/>
  </p:normalViewPr>
  <p:slideViewPr>
    <p:cSldViewPr>
      <p:cViewPr varScale="1">
        <p:scale>
          <a:sx n="63" d="100"/>
          <a:sy n="63" d="100"/>
        </p:scale>
        <p:origin x="732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06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645070-5883-459D-A5B4-96A5105015E6}" type="datetimeFigureOut">
              <a:rPr lang="en-US"/>
              <a:pPr>
                <a:defRPr/>
              </a:pPr>
              <a:t>2/26/2020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9D5A36-AB7F-4807-B3EE-2C007AB4F5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009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49D4-EB28-40E5-8F80-338EC8322DD1}" type="datetimeFigureOut">
              <a:rPr lang="en-US"/>
              <a:pPr>
                <a:defRPr/>
              </a:pPr>
              <a:t>2/26/2020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81D32-EF2D-4CCA-AB7F-156AFBC7EF8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7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1B5D-2E2B-4902-A089-048F8ABFA35E}" type="datetimeFigureOut">
              <a:rPr lang="en-US"/>
              <a:pPr>
                <a:defRPr/>
              </a:pPr>
              <a:t>2/26/2020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40D45-E94C-492B-9507-010573E079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88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CD267-6F33-4111-9C73-42CE8CE20E61}" type="datetimeFigureOut">
              <a:rPr lang="en-US"/>
              <a:pPr>
                <a:defRPr/>
              </a:pPr>
              <a:t>2/26/2020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C0C79-1426-4F5F-8A6E-3C1070B30F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627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online image</a:t>
            </a:r>
            <a:endParaRPr lang="en-GB" noProof="0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011E9-0B2B-4974-B1B2-3D0E9DCCB420}" type="datetimeFigureOut">
              <a:rPr lang="en-US"/>
              <a:pPr>
                <a:defRPr/>
              </a:pPr>
              <a:t>2/26/2020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D0C80-E122-4FC1-97FA-C89B225F927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7836-AA7F-4906-B88A-FE61ABDE6EE6}" type="datetimeFigureOut">
              <a:rPr lang="en-US"/>
              <a:pPr>
                <a:defRPr/>
              </a:pPr>
              <a:t>2/26/2020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8BA9B-ED62-449A-8001-AF51425021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32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6E0F3-2657-4F84-8073-49429EF4176D}" type="datetimeFigureOut">
              <a:rPr lang="en-US"/>
              <a:pPr>
                <a:defRPr/>
              </a:pPr>
              <a:t>2/26/2020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88EFE-CBAC-46CE-99AF-EFED46E8DE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8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859F-8F59-4EF7-BDDE-528884E14602}" type="datetimeFigureOut">
              <a:rPr lang="en-US"/>
              <a:pPr>
                <a:defRPr/>
              </a:pPr>
              <a:t>2/26/2020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FF725-06A1-4BD1-A5C4-5A14BE509B4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93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4E844-7716-41DD-B12B-8CA409C85B2C}" type="datetimeFigureOut">
              <a:rPr lang="en-US"/>
              <a:pPr>
                <a:defRPr/>
              </a:pPr>
              <a:t>2/26/2020</a:t>
            </a:fld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1E875-0866-45A9-BCC0-3700DC0B9D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0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4081-7544-44F8-A691-2F8ABF39FC5D}" type="datetimeFigureOut">
              <a:rPr lang="en-US"/>
              <a:pPr>
                <a:defRPr/>
              </a:pPr>
              <a:t>2/26/2020</a:t>
            </a:fld>
            <a:endParaRPr lang="en-GB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457B4-85D0-4893-8AB0-330C4FDC52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20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1BD0-A36E-409C-B171-A9A3816B7D39}" type="datetimeFigureOut">
              <a:rPr lang="en-US"/>
              <a:pPr>
                <a:defRPr/>
              </a:pPr>
              <a:t>2/26/2020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B5C64-E5F8-41AE-BA57-F1067FB5C2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4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4C575-F85B-43DD-A498-5625E93EA74B}" type="datetimeFigureOut">
              <a:rPr lang="en-US"/>
              <a:pPr>
                <a:defRPr/>
              </a:pPr>
              <a:t>2/26/2020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826A-F157-43E4-87FD-9D7116EF29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79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9F01-2C0F-47F9-B20E-FB6940352620}" type="datetimeFigureOut">
              <a:rPr lang="en-US"/>
              <a:pPr>
                <a:defRPr/>
              </a:pPr>
              <a:t>2/26/2020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A1D8A-6ED2-483D-B1F4-196269FEBBC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48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44A60A-18FC-4D08-AA50-E06B3D16ED8A}" type="datetimeFigureOut">
              <a:rPr lang="en-US"/>
              <a:pPr>
                <a:defRPr/>
              </a:pPr>
              <a:t>2/26/2020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fld id="{DEAB5EDB-14AF-4E53-ABE1-ACFDA2132F3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1" name="Picture 2" descr="C:\Users\Lee\AppData\Local\Microsoft\Windows\Temporary Internet Files\Content.IE5\7Y040FUD\MC900442122[1]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8" y="17463"/>
            <a:ext cx="46143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5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mp"/><Relationship Id="rId5" Type="http://schemas.openxmlformats.org/officeDocument/2006/relationships/image" Target="../media/image42.tmp"/><Relationship Id="rId4" Type="http://schemas.openxmlformats.org/officeDocument/2006/relationships/image" Target="../media/image41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mp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tmp"/><Relationship Id="rId4" Type="http://schemas.openxmlformats.org/officeDocument/2006/relationships/image" Target="../media/image52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tmp"/><Relationship Id="rId7" Type="http://schemas.openxmlformats.org/officeDocument/2006/relationships/image" Target="../media/image66.png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mp"/><Relationship Id="rId2" Type="http://schemas.openxmlformats.org/officeDocument/2006/relationships/image" Target="../media/image6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mp"/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mp"/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mp"/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tm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mp"/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tmp"/><Relationship Id="rId3" Type="http://schemas.openxmlformats.org/officeDocument/2006/relationships/image" Target="../media/image90.tmp"/><Relationship Id="rId7" Type="http://schemas.openxmlformats.org/officeDocument/2006/relationships/image" Target="../media/image88.tmp"/><Relationship Id="rId2" Type="http://schemas.openxmlformats.org/officeDocument/2006/relationships/image" Target="../media/image8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tmp"/><Relationship Id="rId5" Type="http://schemas.openxmlformats.org/officeDocument/2006/relationships/image" Target="../media/image92.tmp"/><Relationship Id="rId4" Type="http://schemas.openxmlformats.org/officeDocument/2006/relationships/image" Target="../media/image91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mp"/><Relationship Id="rId2" Type="http://schemas.openxmlformats.org/officeDocument/2006/relationships/image" Target="../media/image94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tmp"/><Relationship Id="rId4" Type="http://schemas.openxmlformats.org/officeDocument/2006/relationships/image" Target="../media/image96.tm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mp"/><Relationship Id="rId2" Type="http://schemas.openxmlformats.org/officeDocument/2006/relationships/image" Target="../media/image98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tmp"/><Relationship Id="rId4" Type="http://schemas.openxmlformats.org/officeDocument/2006/relationships/image" Target="../media/image100.tm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tmp"/><Relationship Id="rId3" Type="http://schemas.openxmlformats.org/officeDocument/2006/relationships/image" Target="../media/image103.tmp"/><Relationship Id="rId7" Type="http://schemas.openxmlformats.org/officeDocument/2006/relationships/image" Target="../media/image107.tmp"/><Relationship Id="rId2" Type="http://schemas.openxmlformats.org/officeDocument/2006/relationships/image" Target="../media/image10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tmp"/><Relationship Id="rId5" Type="http://schemas.openxmlformats.org/officeDocument/2006/relationships/image" Target="../media/image105.tmp"/><Relationship Id="rId4" Type="http://schemas.openxmlformats.org/officeDocument/2006/relationships/image" Target="../media/image104.tm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7" Type="http://schemas.openxmlformats.org/officeDocument/2006/relationships/image" Target="../media/image32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mp"/><Relationship Id="rId5" Type="http://schemas.openxmlformats.org/officeDocument/2006/relationships/image" Target="../media/image30.tmp"/><Relationship Id="rId4" Type="http://schemas.openxmlformats.org/officeDocument/2006/relationships/image" Target="../media/image29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667D086E-9D7D-4C63-9283-2D01F8AAF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96" y="-18688"/>
            <a:ext cx="1084018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7B1CC20-6352-4A10-832F-902D1039F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896" y="-16420"/>
            <a:ext cx="10937720" cy="2653331"/>
          </a:xfrm>
          <a:solidFill>
            <a:srgbClr val="080808">
              <a:alpha val="36863"/>
            </a:srgb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Anatomic basis of proximal humeral surgery: Deltopectoral or deltoid split?</a:t>
            </a:r>
          </a:p>
        </p:txBody>
      </p:sp>
      <p:sp>
        <p:nvSpPr>
          <p:cNvPr id="4099" name="Subtitle 4">
            <a:extLst>
              <a:ext uri="{FF2B5EF4-FFF2-40B4-BE49-F238E27FC236}">
                <a16:creationId xmlns:a16="http://schemas.microsoft.com/office/drawing/2014/main" id="{AD40191F-837E-46BD-833E-A0F2A25AC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5640" y="4653136"/>
            <a:ext cx="6702699" cy="1250777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 Lee Van Rensburg</a:t>
            </a:r>
          </a:p>
          <a:p>
            <a:pPr eaLnBrk="1" hangingPunct="1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Cambridge University hospitals NHS trust</a:t>
            </a:r>
          </a:p>
          <a:p>
            <a:pPr eaLnBrk="1" hangingPunct="1">
              <a:defRPr/>
            </a:pPr>
            <a:r>
              <a:rPr lang="en-GB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09:20 to 09:30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1" name="Picture 2">
            <a:extLst>
              <a:ext uri="{FF2B5EF4-FFF2-40B4-BE49-F238E27FC236}">
                <a16:creationId xmlns:a16="http://schemas.microsoft.com/office/drawing/2014/main" id="{CF3C6650-15C8-4B7F-83AD-D00D0DAE7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96" y="5730876"/>
            <a:ext cx="542009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>
            <a:extLst>
              <a:ext uri="{FF2B5EF4-FFF2-40B4-BE49-F238E27FC236}">
                <a16:creationId xmlns:a16="http://schemas.microsoft.com/office/drawing/2014/main" id="{E8F8DFAF-242F-43CD-AA99-C05F78336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9" y="5735638"/>
            <a:ext cx="5517627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658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CE578-7705-4751-B3F9-E0595FDD8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en-GB" dirty="0"/>
              <a:t>Anterior and middle heads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274848-B8C1-4A9A-9DA9-75894DEC4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245" y="1700808"/>
            <a:ext cx="5779509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28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0C843-69AC-4EB0-B07B-3DEBCE363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076E5F-0984-4E27-99BE-8BABBB01C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712" y="274638"/>
            <a:ext cx="6189251" cy="6205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2FE9E5-09EC-461B-A66A-F1E18CCB4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110" y="2708920"/>
            <a:ext cx="3923959" cy="368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03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1CE4C2-4D81-4450-8FEF-63FD12C33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2A96D4-EDFB-4987-8451-D3F16CE9894E}"/>
              </a:ext>
            </a:extLst>
          </p:cNvPr>
          <p:cNvSpPr/>
          <p:nvPr/>
        </p:nvSpPr>
        <p:spPr>
          <a:xfrm>
            <a:off x="8063880" y="6433146"/>
            <a:ext cx="4128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Clin </a:t>
            </a:r>
            <a:r>
              <a:rPr lang="en-GB" dirty="0" err="1"/>
              <a:t>Orthop</a:t>
            </a:r>
            <a:r>
              <a:rPr lang="en-GB" dirty="0"/>
              <a:t> </a:t>
            </a:r>
            <a:r>
              <a:rPr lang="en-GB" dirty="0" err="1"/>
              <a:t>Relat</a:t>
            </a:r>
            <a:r>
              <a:rPr lang="en-GB" dirty="0"/>
              <a:t> Res2005;123-129.</a:t>
            </a:r>
          </a:p>
        </p:txBody>
      </p:sp>
      <p:pic>
        <p:nvPicPr>
          <p:cNvPr id="11" name="Content Placeholder 10" descr="A picture containing animal, sitting, table, food&#10;&#10;Description automatically generated">
            <a:extLst>
              <a:ext uri="{FF2B5EF4-FFF2-40B4-BE49-F238E27FC236}">
                <a16:creationId xmlns:a16="http://schemas.microsoft.com/office/drawing/2014/main" id="{06B2AF87-454F-41E9-BB7A-8FB86F23B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1532" y="2827195"/>
            <a:ext cx="4998239" cy="295232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94A8B-A634-4E99-BD73-40B50EF9E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83596"/>
            <a:ext cx="7920880" cy="1706746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702517C6-2714-4B87-8EA8-EAD10A355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400" y="3302721"/>
            <a:ext cx="7566000" cy="141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80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67657-2E94-47AD-97D2-85AF9E98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ird&#10;&#10;Description automatically generated">
            <a:extLst>
              <a:ext uri="{FF2B5EF4-FFF2-40B4-BE49-F238E27FC236}">
                <a16:creationId xmlns:a16="http://schemas.microsoft.com/office/drawing/2014/main" id="{EFA36BC5-92ED-46A6-97A7-41A61E8C7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82" y="16024"/>
            <a:ext cx="11728836" cy="251481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6069E2-5ABC-4AFC-9C2D-EF5EBAE98BAE}"/>
              </a:ext>
            </a:extLst>
          </p:cNvPr>
          <p:cNvSpPr/>
          <p:nvPr/>
        </p:nvSpPr>
        <p:spPr>
          <a:xfrm>
            <a:off x="6220365" y="6398696"/>
            <a:ext cx="5971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</a:t>
            </a:r>
            <a:r>
              <a:rPr lang="en-GB" dirty="0" err="1"/>
              <a:t>Orthop</a:t>
            </a:r>
            <a:r>
              <a:rPr lang="en-GB" dirty="0"/>
              <a:t> Trauma  Volume 22, Number 2, February 2008</a:t>
            </a:r>
          </a:p>
        </p:txBody>
      </p:sp>
      <p:pic>
        <p:nvPicPr>
          <p:cNvPr id="10" name="Picture 9" descr="A picture containing indoor, photo, white, black&#10;&#10;Description automatically generated">
            <a:extLst>
              <a:ext uri="{FF2B5EF4-FFF2-40B4-BE49-F238E27FC236}">
                <a16:creationId xmlns:a16="http://schemas.microsoft.com/office/drawing/2014/main" id="{FE31D645-3F9B-4D74-BDB9-589773534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92052"/>
            <a:ext cx="3562533" cy="3733992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1DD932C6-C835-4DC6-B90E-F9B7DF464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211" y="2515533"/>
            <a:ext cx="7119294" cy="694566"/>
          </a:xfrm>
          <a:prstGeom prst="rect">
            <a:avLst/>
          </a:prstGeom>
        </p:spPr>
      </p:pic>
      <p:pic>
        <p:nvPicPr>
          <p:cNvPr id="14" name="Picture 13" descr="A picture containing pair, table, sitting, holding&#10;&#10;Description automatically generated">
            <a:extLst>
              <a:ext uri="{FF2B5EF4-FFF2-40B4-BE49-F238E27FC236}">
                <a16:creationId xmlns:a16="http://schemas.microsoft.com/office/drawing/2014/main" id="{EBC394FD-C99E-4706-A7C0-6C88C8D0D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33" y="3224674"/>
            <a:ext cx="4588163" cy="3205582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691097-C1BE-4734-9D27-C09605737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210" y="3890089"/>
            <a:ext cx="3475790" cy="227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63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21916-D165-4283-9474-DD7620F9A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ird&#10;&#10;Description automatically generated">
            <a:extLst>
              <a:ext uri="{FF2B5EF4-FFF2-40B4-BE49-F238E27FC236}">
                <a16:creationId xmlns:a16="http://schemas.microsoft.com/office/drawing/2014/main" id="{272E7B29-F09E-40ED-A2A9-801D7E731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3296"/>
            <a:ext cx="9815643" cy="2243576"/>
          </a:xfr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0E573C7-9642-465A-A128-066985BD6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4797152"/>
            <a:ext cx="7763619" cy="124727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B5754D-604B-4B58-B891-1F0897C33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77299" cy="21602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DED3BE-1C08-40D1-AFFF-C2AF6C56823C}"/>
              </a:ext>
            </a:extLst>
          </p:cNvPr>
          <p:cNvSpPr txBox="1"/>
          <p:nvPr/>
        </p:nvSpPr>
        <p:spPr>
          <a:xfrm>
            <a:off x="2063552" y="5229200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 Pictures</a:t>
            </a:r>
          </a:p>
          <a:p>
            <a:r>
              <a:rPr lang="en-GB" dirty="0"/>
              <a:t>Video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2419BE-A2FB-4B1F-BAD4-C9A54B0DFFD8}"/>
              </a:ext>
            </a:extLst>
          </p:cNvPr>
          <p:cNvSpPr/>
          <p:nvPr/>
        </p:nvSpPr>
        <p:spPr>
          <a:xfrm>
            <a:off x="8100834" y="6366228"/>
            <a:ext cx="3886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</a:t>
            </a:r>
            <a:r>
              <a:rPr lang="en-GB" dirty="0" err="1"/>
              <a:t>Orthop</a:t>
            </a:r>
            <a:r>
              <a:rPr lang="en-GB" dirty="0"/>
              <a:t> Trauma 2016;30:S11–S12)</a:t>
            </a:r>
          </a:p>
        </p:txBody>
      </p:sp>
    </p:spTree>
    <p:extLst>
      <p:ext uri="{BB962C8B-B14F-4D97-AF65-F5344CB8AC3E}">
        <p14:creationId xmlns:p14="http://schemas.microsoft.com/office/powerpoint/2010/main" val="2115309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21916-D165-4283-9474-DD7620F9A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ird&#10;&#10;Description automatically generated">
            <a:extLst>
              <a:ext uri="{FF2B5EF4-FFF2-40B4-BE49-F238E27FC236}">
                <a16:creationId xmlns:a16="http://schemas.microsoft.com/office/drawing/2014/main" id="{272E7B29-F09E-40ED-A2A9-801D7E731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3296"/>
            <a:ext cx="9815643" cy="2243576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2419BE-A2FB-4B1F-BAD4-C9A54B0DFFD8}"/>
              </a:ext>
            </a:extLst>
          </p:cNvPr>
          <p:cNvSpPr/>
          <p:nvPr/>
        </p:nvSpPr>
        <p:spPr>
          <a:xfrm>
            <a:off x="8100834" y="6366228"/>
            <a:ext cx="3886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</a:t>
            </a:r>
            <a:r>
              <a:rPr lang="en-GB" dirty="0" err="1"/>
              <a:t>Orthop</a:t>
            </a:r>
            <a:r>
              <a:rPr lang="en-GB" dirty="0"/>
              <a:t> Trauma 2016;30:S11–S12)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A941AF-A8D3-4236-8FB3-358B3E91C5A4}"/>
              </a:ext>
            </a:extLst>
          </p:cNvPr>
          <p:cNvSpPr txBox="1"/>
          <p:nvPr/>
        </p:nvSpPr>
        <p:spPr>
          <a:xfrm>
            <a:off x="5015880" y="2529014"/>
            <a:ext cx="1813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Acromion and </a:t>
            </a:r>
          </a:p>
          <a:p>
            <a:r>
              <a:rPr lang="en-GB" dirty="0"/>
              <a:t>Raphe palpated</a:t>
            </a:r>
          </a:p>
          <a:p>
            <a:endParaRPr lang="en-GB" dirty="0"/>
          </a:p>
        </p:txBody>
      </p:sp>
      <p:pic>
        <p:nvPicPr>
          <p:cNvPr id="12" name="Picture 11" descr="A blurry image of a person&#10;&#10;Description automatically generated">
            <a:extLst>
              <a:ext uri="{FF2B5EF4-FFF2-40B4-BE49-F238E27FC236}">
                <a16:creationId xmlns:a16="http://schemas.microsoft.com/office/drawing/2014/main" id="{17B99A15-1161-4E1C-A06B-E68806416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758" y="3151818"/>
            <a:ext cx="4547833" cy="2856290"/>
          </a:xfrm>
          <a:prstGeom prst="rect">
            <a:avLst/>
          </a:prstGeom>
        </p:spPr>
      </p:pic>
      <p:pic>
        <p:nvPicPr>
          <p:cNvPr id="4" name="Picture 3" descr="A picture containing indoor, sitting, remote, woman&#10;&#10;Description automatically generated">
            <a:extLst>
              <a:ext uri="{FF2B5EF4-FFF2-40B4-BE49-F238E27FC236}">
                <a16:creationId xmlns:a16="http://schemas.microsoft.com/office/drawing/2014/main" id="{D5052122-B060-4619-AD34-F0C28C9BC5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7787" y="3080276"/>
            <a:ext cx="4311190" cy="30380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C88339-CE40-4272-8971-8F16954F33D2}"/>
              </a:ext>
            </a:extLst>
          </p:cNvPr>
          <p:cNvSpPr txBox="1"/>
          <p:nvPr/>
        </p:nvSpPr>
        <p:spPr>
          <a:xfrm>
            <a:off x="5009872" y="3693193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Incision Posterior to anterolateral acromion</a:t>
            </a:r>
          </a:p>
        </p:txBody>
      </p:sp>
      <p:pic>
        <p:nvPicPr>
          <p:cNvPr id="15" name="Picture 14" descr="A close up of food&#10;&#10;Description automatically generated">
            <a:extLst>
              <a:ext uri="{FF2B5EF4-FFF2-40B4-BE49-F238E27FC236}">
                <a16:creationId xmlns:a16="http://schemas.microsoft.com/office/drawing/2014/main" id="{298D7348-27A0-4F9B-BA24-2360A296D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0343" y="3028050"/>
            <a:ext cx="4473349" cy="32502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2E97ED-1A78-491B-A629-5174DF102201}"/>
              </a:ext>
            </a:extLst>
          </p:cNvPr>
          <p:cNvSpPr txBox="1"/>
          <p:nvPr/>
        </p:nvSpPr>
        <p:spPr>
          <a:xfrm>
            <a:off x="4919608" y="4566501"/>
            <a:ext cx="4095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Axillary nerve identified and preserved</a:t>
            </a:r>
          </a:p>
          <a:p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2DC537-E54D-4D16-9BB4-52176CB24D8E}"/>
              </a:ext>
            </a:extLst>
          </p:cNvPr>
          <p:cNvSpPr txBox="1"/>
          <p:nvPr/>
        </p:nvSpPr>
        <p:spPr>
          <a:xfrm>
            <a:off x="7896200" y="5393642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?  6 Cm</a:t>
            </a:r>
          </a:p>
        </p:txBody>
      </p:sp>
    </p:spTree>
    <p:extLst>
      <p:ext uri="{BB962C8B-B14F-4D97-AF65-F5344CB8AC3E}">
        <p14:creationId xmlns:p14="http://schemas.microsoft.com/office/powerpoint/2010/main" val="279917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A6D76-A7E2-4F7E-84EB-37BE29786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493700-F4AE-4E52-B3D2-B75661453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0"/>
            <a:ext cx="9553260" cy="17009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A26F22-13DE-4DD3-80E8-92CA7D4BD575}"/>
              </a:ext>
            </a:extLst>
          </p:cNvPr>
          <p:cNvSpPr/>
          <p:nvPr/>
        </p:nvSpPr>
        <p:spPr>
          <a:xfrm>
            <a:off x="7824192" y="6480924"/>
            <a:ext cx="4296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JBJS B VOL. 93-B, No. 3, MARCH 2011</a:t>
            </a:r>
          </a:p>
        </p:txBody>
      </p:sp>
      <p:pic>
        <p:nvPicPr>
          <p:cNvPr id="12" name="Picture 11" descr="A picture containing indoor, photo, cake, table&#10;&#10;Description automatically generated">
            <a:extLst>
              <a:ext uri="{FF2B5EF4-FFF2-40B4-BE49-F238E27FC236}">
                <a16:creationId xmlns:a16="http://schemas.microsoft.com/office/drawing/2014/main" id="{B8FE731C-AF26-4695-AF33-C145911BF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7" y="1689740"/>
            <a:ext cx="6696744" cy="2748854"/>
          </a:xfrm>
          <a:prstGeom prst="rect">
            <a:avLst/>
          </a:prstGeom>
        </p:spPr>
      </p:pic>
      <p:pic>
        <p:nvPicPr>
          <p:cNvPr id="14" name="Picture 13" descr="A picture containing photo, sitting, different, table&#10;&#10;Description automatically generated">
            <a:extLst>
              <a:ext uri="{FF2B5EF4-FFF2-40B4-BE49-F238E27FC236}">
                <a16:creationId xmlns:a16="http://schemas.microsoft.com/office/drawing/2014/main" id="{39D80E37-93D2-4464-B16A-3E44D2378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468" y="3356992"/>
            <a:ext cx="5442195" cy="3129509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7290E74-425E-4196-A81D-95609539E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5080"/>
            <a:ext cx="6582057" cy="18741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F7588B-178C-4ACB-81E6-5FE5D668451A}"/>
              </a:ext>
            </a:extLst>
          </p:cNvPr>
          <p:cNvSpPr txBox="1"/>
          <p:nvPr/>
        </p:nvSpPr>
        <p:spPr>
          <a:xfrm>
            <a:off x="0" y="5093215"/>
            <a:ext cx="652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42A563-28BE-4C5C-A75F-0CDE9C74FD5F}"/>
              </a:ext>
            </a:extLst>
          </p:cNvPr>
          <p:cNvSpPr/>
          <p:nvPr/>
        </p:nvSpPr>
        <p:spPr>
          <a:xfrm>
            <a:off x="0" y="4805080"/>
            <a:ext cx="6582057" cy="1874136"/>
          </a:xfrm>
          <a:prstGeom prst="rect">
            <a:avLst/>
          </a:prstGeom>
          <a:solidFill>
            <a:srgbClr val="080808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1352821-C2D8-4C4A-8831-05CFA4E9E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05080"/>
            <a:ext cx="5809992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55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6D604-31A9-45F0-B61A-35C762237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photo, holding, orange, table&#10;&#10;Description automatically generated">
            <a:extLst>
              <a:ext uri="{FF2B5EF4-FFF2-40B4-BE49-F238E27FC236}">
                <a16:creationId xmlns:a16="http://schemas.microsoft.com/office/drawing/2014/main" id="{A63408E9-50C5-4179-9DB0-2231AEC01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74638"/>
            <a:ext cx="7783015" cy="138615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170F76-7101-47A2-B74B-B952BF93F427}"/>
              </a:ext>
            </a:extLst>
          </p:cNvPr>
          <p:cNvSpPr/>
          <p:nvPr/>
        </p:nvSpPr>
        <p:spPr>
          <a:xfrm>
            <a:off x="8063880" y="6398696"/>
            <a:ext cx="4128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Injury  , 48 (11), 2569-2574 Nov 2017</a:t>
            </a:r>
          </a:p>
        </p:txBody>
      </p:sp>
      <p:pic>
        <p:nvPicPr>
          <p:cNvPr id="8" name="Picture 7" descr="A close up of a person&#10;&#10;Description automatically generated">
            <a:extLst>
              <a:ext uri="{FF2B5EF4-FFF2-40B4-BE49-F238E27FC236}">
                <a16:creationId xmlns:a16="http://schemas.microsoft.com/office/drawing/2014/main" id="{E8F7057D-6EDC-4886-B176-33B95D470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74"/>
          <a:stretch/>
        </p:blipFill>
        <p:spPr>
          <a:xfrm>
            <a:off x="119335" y="2307991"/>
            <a:ext cx="9045323" cy="1985105"/>
          </a:xfrm>
          <a:prstGeom prst="rect">
            <a:avLst/>
          </a:prstGeom>
        </p:spPr>
      </p:pic>
      <p:pic>
        <p:nvPicPr>
          <p:cNvPr id="10" name="Picture 9" descr="A picture containing person, indoor, man, sitting&#10;&#10;Description automatically generated">
            <a:extLst>
              <a:ext uri="{FF2B5EF4-FFF2-40B4-BE49-F238E27FC236}">
                <a16:creationId xmlns:a16="http://schemas.microsoft.com/office/drawing/2014/main" id="{0DE8FE42-F34A-4232-825F-623947A64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88188" y="2185204"/>
            <a:ext cx="5910362" cy="24482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2135B7-D6A3-4D08-A773-1C9645F326B8}"/>
              </a:ext>
            </a:extLst>
          </p:cNvPr>
          <p:cNvSpPr/>
          <p:nvPr/>
        </p:nvSpPr>
        <p:spPr>
          <a:xfrm>
            <a:off x="0" y="2210719"/>
            <a:ext cx="9164658" cy="2090118"/>
          </a:xfrm>
          <a:prstGeom prst="rect">
            <a:avLst/>
          </a:prstGeom>
          <a:solidFill>
            <a:srgbClr val="080808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 descr="A close up of a person&#10;&#10;Description automatically generated">
            <a:extLst>
              <a:ext uri="{FF2B5EF4-FFF2-40B4-BE49-F238E27FC236}">
                <a16:creationId xmlns:a16="http://schemas.microsoft.com/office/drawing/2014/main" id="{1BB8E676-8183-4E49-B097-EFFFDE6391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7" r="49847" b="88014"/>
          <a:stretch/>
        </p:blipFill>
        <p:spPr>
          <a:xfrm>
            <a:off x="3287688" y="2317329"/>
            <a:ext cx="1368152" cy="463600"/>
          </a:xfrm>
          <a:prstGeom prst="rect">
            <a:avLst/>
          </a:prstGeom>
        </p:spPr>
      </p:pic>
      <p:pic>
        <p:nvPicPr>
          <p:cNvPr id="18" name="Picture 17" descr="A close up of a person&#10;&#10;Description automatically generated">
            <a:extLst>
              <a:ext uri="{FF2B5EF4-FFF2-40B4-BE49-F238E27FC236}">
                <a16:creationId xmlns:a16="http://schemas.microsoft.com/office/drawing/2014/main" id="{5869EE28-C846-4D8F-8820-7FAA5AFC8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8" t="10771" r="6063" b="77243"/>
          <a:stretch/>
        </p:blipFill>
        <p:spPr>
          <a:xfrm>
            <a:off x="1631505" y="2722942"/>
            <a:ext cx="6984776" cy="463600"/>
          </a:xfrm>
          <a:prstGeom prst="rect">
            <a:avLst/>
          </a:prstGeom>
        </p:spPr>
      </p:pic>
      <p:pic>
        <p:nvPicPr>
          <p:cNvPr id="19" name="Picture 18" descr="A close up of a person&#10;&#10;Description automatically generated">
            <a:extLst>
              <a:ext uri="{FF2B5EF4-FFF2-40B4-BE49-F238E27FC236}">
                <a16:creationId xmlns:a16="http://schemas.microsoft.com/office/drawing/2014/main" id="{D183A707-DDC9-489C-AA82-3D8E57C1E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3" r="83282" b="67040"/>
          <a:stretch/>
        </p:blipFill>
        <p:spPr>
          <a:xfrm>
            <a:off x="119334" y="3128555"/>
            <a:ext cx="1512171" cy="463599"/>
          </a:xfrm>
          <a:prstGeom prst="rect">
            <a:avLst/>
          </a:prstGeom>
        </p:spPr>
      </p:pic>
      <p:pic>
        <p:nvPicPr>
          <p:cNvPr id="20" name="Picture 19" descr="A close up of a person&#10;&#10;Description automatically generated">
            <a:extLst>
              <a:ext uri="{FF2B5EF4-FFF2-40B4-BE49-F238E27FC236}">
                <a16:creationId xmlns:a16="http://schemas.microsoft.com/office/drawing/2014/main" id="{E35198E9-986A-4D1E-8640-01538E7F8C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79" r="28506" b="57235"/>
          <a:stretch/>
        </p:blipFill>
        <p:spPr>
          <a:xfrm>
            <a:off x="133179" y="3515496"/>
            <a:ext cx="6466878" cy="46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6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7DDEA-3023-4289-9278-355F55704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able, sitting, piece, different&#10;&#10;Description automatically generated">
            <a:extLst>
              <a:ext uri="{FF2B5EF4-FFF2-40B4-BE49-F238E27FC236}">
                <a16:creationId xmlns:a16="http://schemas.microsoft.com/office/drawing/2014/main" id="{6C85CCAE-9D2E-4C18-825B-180EE08B1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2093496"/>
            <a:ext cx="5677192" cy="4445228"/>
          </a:xfr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9FF5032F-8431-4E81-A604-FFB3E8BCF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40040"/>
            <a:ext cx="7118716" cy="19749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BA575-CBD2-4DC2-82B9-DA45F3369368}"/>
              </a:ext>
            </a:extLst>
          </p:cNvPr>
          <p:cNvSpPr/>
          <p:nvPr/>
        </p:nvSpPr>
        <p:spPr>
          <a:xfrm>
            <a:off x="7752184" y="648835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Arthroscopy , 34 (3), 795-803 Mar 2018</a:t>
            </a:r>
          </a:p>
        </p:txBody>
      </p:sp>
    </p:spTree>
    <p:extLst>
      <p:ext uri="{BB962C8B-B14F-4D97-AF65-F5344CB8AC3E}">
        <p14:creationId xmlns:p14="http://schemas.microsoft.com/office/powerpoint/2010/main" val="695667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7DDEA-3023-4289-9278-355F55704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able, sitting, piece, different&#10;&#10;Description automatically generated">
            <a:extLst>
              <a:ext uri="{FF2B5EF4-FFF2-40B4-BE49-F238E27FC236}">
                <a16:creationId xmlns:a16="http://schemas.microsoft.com/office/drawing/2014/main" id="{6C85CCAE-9D2E-4C18-825B-180EE08B1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208" y="1982095"/>
            <a:ext cx="5677192" cy="4445228"/>
          </a:xfr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9FF5032F-8431-4E81-A604-FFB3E8BCF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40040"/>
            <a:ext cx="7118716" cy="19749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BA575-CBD2-4DC2-82B9-DA45F3369368}"/>
              </a:ext>
            </a:extLst>
          </p:cNvPr>
          <p:cNvSpPr/>
          <p:nvPr/>
        </p:nvSpPr>
        <p:spPr>
          <a:xfrm>
            <a:off x="7752184" y="648835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Arthroscopy , 34 (3), 795-803 Mar 2018</a:t>
            </a:r>
          </a:p>
        </p:txBody>
      </p:sp>
      <p:pic>
        <p:nvPicPr>
          <p:cNvPr id="4" name="Picture 3" descr="A picture containing indoor, sitting, looking, photo&#10;&#10;Description automatically generated">
            <a:extLst>
              <a:ext uri="{FF2B5EF4-FFF2-40B4-BE49-F238E27FC236}">
                <a16:creationId xmlns:a16="http://schemas.microsoft.com/office/drawing/2014/main" id="{19EDBA09-DA0A-475E-8575-41859B0A2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4" y="2708920"/>
            <a:ext cx="5875713" cy="40631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B6CC11-E626-4459-A162-350E0C2193C2}"/>
              </a:ext>
            </a:extLst>
          </p:cNvPr>
          <p:cNvSpPr txBox="1"/>
          <p:nvPr/>
        </p:nvSpPr>
        <p:spPr>
          <a:xfrm>
            <a:off x="3215680" y="4204709"/>
            <a:ext cx="145424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6.7 to 6.8cm</a:t>
            </a:r>
          </a:p>
        </p:txBody>
      </p:sp>
    </p:spTree>
    <p:extLst>
      <p:ext uri="{BB962C8B-B14F-4D97-AF65-F5344CB8AC3E}">
        <p14:creationId xmlns:p14="http://schemas.microsoft.com/office/powerpoint/2010/main" val="4035122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7C6E1-0E5A-42AE-A404-894AB7150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attoo, man, hat&#10;&#10;Description automatically generated">
            <a:extLst>
              <a:ext uri="{FF2B5EF4-FFF2-40B4-BE49-F238E27FC236}">
                <a16:creationId xmlns:a16="http://schemas.microsoft.com/office/drawing/2014/main" id="{551B71E2-B25E-45EC-BECB-FFC90FACA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588"/>
            <a:ext cx="9036496" cy="6777372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E935E2C-AF2D-433B-8D40-DA49993605CC}"/>
              </a:ext>
            </a:extLst>
          </p:cNvPr>
          <p:cNvSpPr/>
          <p:nvPr/>
        </p:nvSpPr>
        <p:spPr>
          <a:xfrm>
            <a:off x="8100131" y="2924944"/>
            <a:ext cx="804181" cy="2304256"/>
          </a:xfrm>
          <a:custGeom>
            <a:avLst/>
            <a:gdLst>
              <a:gd name="connsiteX0" fmla="*/ 0 w 683331"/>
              <a:gd name="connsiteY0" fmla="*/ 0 h 1524000"/>
              <a:gd name="connsiteX1" fmla="*/ 386080 w 683331"/>
              <a:gd name="connsiteY1" fmla="*/ 589280 h 1524000"/>
              <a:gd name="connsiteX2" fmla="*/ 650240 w 683331"/>
              <a:gd name="connsiteY2" fmla="*/ 1229360 h 1524000"/>
              <a:gd name="connsiteX3" fmla="*/ 670560 w 683331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331" h="1524000">
                <a:moveTo>
                  <a:pt x="0" y="0"/>
                </a:moveTo>
                <a:cubicBezTo>
                  <a:pt x="138853" y="192193"/>
                  <a:pt x="277707" y="384387"/>
                  <a:pt x="386080" y="589280"/>
                </a:cubicBezTo>
                <a:cubicBezTo>
                  <a:pt x="494453" y="794173"/>
                  <a:pt x="602827" y="1073573"/>
                  <a:pt x="650240" y="1229360"/>
                </a:cubicBezTo>
                <a:cubicBezTo>
                  <a:pt x="697653" y="1385147"/>
                  <a:pt x="684106" y="1454573"/>
                  <a:pt x="670560" y="1524000"/>
                </a:cubicBezTo>
              </a:path>
            </a:pathLst>
          </a:custGeom>
          <a:noFill/>
          <a:ln w="1016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B1D8AA8-67F7-4554-B471-F7AFBA510D4C}"/>
              </a:ext>
            </a:extLst>
          </p:cNvPr>
          <p:cNvSpPr/>
          <p:nvPr/>
        </p:nvSpPr>
        <p:spPr>
          <a:xfrm>
            <a:off x="5735960" y="3362960"/>
            <a:ext cx="2364171" cy="3306400"/>
          </a:xfrm>
          <a:custGeom>
            <a:avLst/>
            <a:gdLst>
              <a:gd name="connsiteX0" fmla="*/ 0 w 1503680"/>
              <a:gd name="connsiteY0" fmla="*/ 0 h 2265680"/>
              <a:gd name="connsiteX1" fmla="*/ 172720 w 1503680"/>
              <a:gd name="connsiteY1" fmla="*/ 548640 h 2265680"/>
              <a:gd name="connsiteX2" fmla="*/ 487680 w 1503680"/>
              <a:gd name="connsiteY2" fmla="*/ 944880 h 2265680"/>
              <a:gd name="connsiteX3" fmla="*/ 995680 w 1503680"/>
              <a:gd name="connsiteY3" fmla="*/ 1574800 h 2265680"/>
              <a:gd name="connsiteX4" fmla="*/ 1503680 w 1503680"/>
              <a:gd name="connsiteY4" fmla="*/ 2265680 h 226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3680" h="2265680">
                <a:moveTo>
                  <a:pt x="0" y="0"/>
                </a:moveTo>
                <a:cubicBezTo>
                  <a:pt x="45720" y="195580"/>
                  <a:pt x="91440" y="391160"/>
                  <a:pt x="172720" y="548640"/>
                </a:cubicBezTo>
                <a:cubicBezTo>
                  <a:pt x="254000" y="706120"/>
                  <a:pt x="487680" y="944880"/>
                  <a:pt x="487680" y="944880"/>
                </a:cubicBezTo>
                <a:cubicBezTo>
                  <a:pt x="624840" y="1115907"/>
                  <a:pt x="826347" y="1354667"/>
                  <a:pt x="995680" y="1574800"/>
                </a:cubicBezTo>
                <a:cubicBezTo>
                  <a:pt x="1165013" y="1794933"/>
                  <a:pt x="1334346" y="2030306"/>
                  <a:pt x="1503680" y="2265680"/>
                </a:cubicBezTo>
              </a:path>
            </a:pathLst>
          </a:custGeom>
          <a:noFill/>
          <a:ln w="127000">
            <a:solidFill>
              <a:srgbClr val="000066"/>
            </a:solidFill>
          </a:ln>
          <a:effectLst>
            <a:glow rad="63500">
              <a:schemeClr val="accent6">
                <a:lumMod val="20000"/>
                <a:lumOff val="8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0948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7C6E1-0E5A-42AE-A404-894AB7150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picture containing indoor, man, red, black&#10;&#10;Description automatically generated">
            <a:extLst>
              <a:ext uri="{FF2B5EF4-FFF2-40B4-BE49-F238E27FC236}">
                <a16:creationId xmlns:a16="http://schemas.microsoft.com/office/drawing/2014/main" id="{D2F312C2-7C82-4620-A5FF-2C8E2668B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07" y="7761"/>
            <a:ext cx="9074153" cy="6805615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C0F07CB-90F2-4EB4-8C13-640FA05F4101}"/>
              </a:ext>
            </a:extLst>
          </p:cNvPr>
          <p:cNvSpPr/>
          <p:nvPr/>
        </p:nvSpPr>
        <p:spPr>
          <a:xfrm>
            <a:off x="7032104" y="2959827"/>
            <a:ext cx="1473303" cy="1155680"/>
          </a:xfrm>
          <a:custGeom>
            <a:avLst/>
            <a:gdLst>
              <a:gd name="connsiteX0" fmla="*/ 0 w 1056640"/>
              <a:gd name="connsiteY0" fmla="*/ 0 h 1107440"/>
              <a:gd name="connsiteX1" fmla="*/ 447040 w 1056640"/>
              <a:gd name="connsiteY1" fmla="*/ 508000 h 1107440"/>
              <a:gd name="connsiteX2" fmla="*/ 1056640 w 1056640"/>
              <a:gd name="connsiteY2" fmla="*/ 1107440 h 1107440"/>
              <a:gd name="connsiteX0" fmla="*/ 0 w 1056640"/>
              <a:gd name="connsiteY0" fmla="*/ 0 h 1107440"/>
              <a:gd name="connsiteX1" fmla="*/ 550753 w 1056640"/>
              <a:gd name="connsiteY1" fmla="*/ 492375 h 1107440"/>
              <a:gd name="connsiteX2" fmla="*/ 1056640 w 1056640"/>
              <a:gd name="connsiteY2" fmla="*/ 1107440 h 1107440"/>
              <a:gd name="connsiteX0" fmla="*/ 0 w 1017748"/>
              <a:gd name="connsiteY0" fmla="*/ 0 h 1013687"/>
              <a:gd name="connsiteX1" fmla="*/ 511861 w 1017748"/>
              <a:gd name="connsiteY1" fmla="*/ 398622 h 1013687"/>
              <a:gd name="connsiteX2" fmla="*/ 1017748 w 1017748"/>
              <a:gd name="connsiteY2" fmla="*/ 1013687 h 1013687"/>
              <a:gd name="connsiteX0" fmla="*/ 0 w 1017748"/>
              <a:gd name="connsiteY0" fmla="*/ 0 h 1013687"/>
              <a:gd name="connsiteX1" fmla="*/ 479451 w 1017748"/>
              <a:gd name="connsiteY1" fmla="*/ 468936 h 1013687"/>
              <a:gd name="connsiteX2" fmla="*/ 1017748 w 1017748"/>
              <a:gd name="connsiteY2" fmla="*/ 1013687 h 1013687"/>
              <a:gd name="connsiteX0" fmla="*/ 0 w 1017748"/>
              <a:gd name="connsiteY0" fmla="*/ 0 h 1013687"/>
              <a:gd name="connsiteX1" fmla="*/ 362774 w 1017748"/>
              <a:gd name="connsiteY1" fmla="*/ 320494 h 1013687"/>
              <a:gd name="connsiteX2" fmla="*/ 1017748 w 1017748"/>
              <a:gd name="connsiteY2" fmla="*/ 1013687 h 1013687"/>
              <a:gd name="connsiteX0" fmla="*/ 0 w 1069604"/>
              <a:gd name="connsiteY0" fmla="*/ 0 h 904309"/>
              <a:gd name="connsiteX1" fmla="*/ 414630 w 1069604"/>
              <a:gd name="connsiteY1" fmla="*/ 211116 h 904309"/>
              <a:gd name="connsiteX2" fmla="*/ 1069604 w 1069604"/>
              <a:gd name="connsiteY2" fmla="*/ 904309 h 904309"/>
              <a:gd name="connsiteX0" fmla="*/ 0 w 1069604"/>
              <a:gd name="connsiteY0" fmla="*/ 0 h 904309"/>
              <a:gd name="connsiteX1" fmla="*/ 414630 w 1069604"/>
              <a:gd name="connsiteY1" fmla="*/ 211116 h 904309"/>
              <a:gd name="connsiteX2" fmla="*/ 1069604 w 1069604"/>
              <a:gd name="connsiteY2" fmla="*/ 904309 h 904309"/>
              <a:gd name="connsiteX0" fmla="*/ 0 w 1069604"/>
              <a:gd name="connsiteY0" fmla="*/ 0 h 904309"/>
              <a:gd name="connsiteX1" fmla="*/ 414630 w 1069604"/>
              <a:gd name="connsiteY1" fmla="*/ 211116 h 904309"/>
              <a:gd name="connsiteX2" fmla="*/ 1069604 w 1069604"/>
              <a:gd name="connsiteY2" fmla="*/ 904309 h 904309"/>
              <a:gd name="connsiteX0" fmla="*/ 0 w 1095532"/>
              <a:gd name="connsiteY0" fmla="*/ 0 h 794931"/>
              <a:gd name="connsiteX1" fmla="*/ 440558 w 1095532"/>
              <a:gd name="connsiteY1" fmla="*/ 101738 h 794931"/>
              <a:gd name="connsiteX2" fmla="*/ 1095532 w 1095532"/>
              <a:gd name="connsiteY2" fmla="*/ 794931 h 794931"/>
              <a:gd name="connsiteX0" fmla="*/ 0 w 1095532"/>
              <a:gd name="connsiteY0" fmla="*/ 4135 h 799066"/>
              <a:gd name="connsiteX1" fmla="*/ 440558 w 1095532"/>
              <a:gd name="connsiteY1" fmla="*/ 105873 h 799066"/>
              <a:gd name="connsiteX2" fmla="*/ 1095532 w 1095532"/>
              <a:gd name="connsiteY2" fmla="*/ 799066 h 799066"/>
              <a:gd name="connsiteX0" fmla="*/ 0 w 1095532"/>
              <a:gd name="connsiteY0" fmla="*/ 56 h 794987"/>
              <a:gd name="connsiteX1" fmla="*/ 524825 w 1095532"/>
              <a:gd name="connsiteY1" fmla="*/ 203359 h 794987"/>
              <a:gd name="connsiteX2" fmla="*/ 1095532 w 1095532"/>
              <a:gd name="connsiteY2" fmla="*/ 794987 h 794987"/>
              <a:gd name="connsiteX0" fmla="*/ 0 w 959409"/>
              <a:gd name="connsiteY0" fmla="*/ 34 h 849654"/>
              <a:gd name="connsiteX1" fmla="*/ 388702 w 959409"/>
              <a:gd name="connsiteY1" fmla="*/ 258026 h 849654"/>
              <a:gd name="connsiteX2" fmla="*/ 959409 w 959409"/>
              <a:gd name="connsiteY2" fmla="*/ 849654 h 849654"/>
              <a:gd name="connsiteX0" fmla="*/ 0 w 959409"/>
              <a:gd name="connsiteY0" fmla="*/ 0 h 849620"/>
              <a:gd name="connsiteX1" fmla="*/ 388702 w 959409"/>
              <a:gd name="connsiteY1" fmla="*/ 257992 h 849620"/>
              <a:gd name="connsiteX2" fmla="*/ 959409 w 959409"/>
              <a:gd name="connsiteY2" fmla="*/ 849620 h 849620"/>
              <a:gd name="connsiteX0" fmla="*/ 0 w 939963"/>
              <a:gd name="connsiteY0" fmla="*/ 0 h 888684"/>
              <a:gd name="connsiteX1" fmla="*/ 369256 w 939963"/>
              <a:gd name="connsiteY1" fmla="*/ 297056 h 888684"/>
              <a:gd name="connsiteX2" fmla="*/ 939963 w 939963"/>
              <a:gd name="connsiteY2" fmla="*/ 888684 h 888684"/>
              <a:gd name="connsiteX0" fmla="*/ 0 w 939963"/>
              <a:gd name="connsiteY0" fmla="*/ 0 h 888684"/>
              <a:gd name="connsiteX1" fmla="*/ 369256 w 939963"/>
              <a:gd name="connsiteY1" fmla="*/ 297056 h 888684"/>
              <a:gd name="connsiteX2" fmla="*/ 939963 w 939963"/>
              <a:gd name="connsiteY2" fmla="*/ 888684 h 88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9963" h="888684">
                <a:moveTo>
                  <a:pt x="0" y="0"/>
                </a:moveTo>
                <a:cubicBezTo>
                  <a:pt x="206768" y="185151"/>
                  <a:pt x="212596" y="148942"/>
                  <a:pt x="369256" y="297056"/>
                </a:cubicBezTo>
                <a:cubicBezTo>
                  <a:pt x="525916" y="445170"/>
                  <a:pt x="723216" y="681250"/>
                  <a:pt x="939963" y="888684"/>
                </a:cubicBezTo>
              </a:path>
            </a:pathLst>
          </a:custGeom>
          <a:noFill/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818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E1CC1-7B01-495A-B349-7300FD48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8366720" cy="1143000"/>
          </a:xfrm>
        </p:spPr>
        <p:txBody>
          <a:bodyPr/>
          <a:lstStyle/>
          <a:p>
            <a:r>
              <a:rPr lang="en-GB" dirty="0"/>
              <a:t>Preferred</a:t>
            </a:r>
          </a:p>
        </p:txBody>
      </p:sp>
      <p:pic>
        <p:nvPicPr>
          <p:cNvPr id="5" name="Content Placeholder 4" descr="A picture containing man, photo, white, holding&#10;&#10;Description automatically generated">
            <a:extLst>
              <a:ext uri="{FF2B5EF4-FFF2-40B4-BE49-F238E27FC236}">
                <a16:creationId xmlns:a16="http://schemas.microsoft.com/office/drawing/2014/main" id="{9882F660-0B12-42FC-B12D-DA5A8EA6B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967335"/>
            <a:ext cx="4209186" cy="3498544"/>
          </a:xfr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6FC5FF2-E48C-4429-9CC2-940D5C11D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8" y="1154108"/>
            <a:ext cx="8096666" cy="1441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2EE936-2915-449C-AEA3-7168568C5C75}"/>
              </a:ext>
            </a:extLst>
          </p:cNvPr>
          <p:cNvSpPr/>
          <p:nvPr/>
        </p:nvSpPr>
        <p:spPr>
          <a:xfrm>
            <a:off x="7680176" y="628121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err="1"/>
              <a:t>Orthopedics</a:t>
            </a:r>
            <a:r>
              <a:rPr lang="en-GB" dirty="0"/>
              <a:t> 2012;35 [e1606–e1612].[19]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3B5405-FD8D-4102-AE33-306EACCA6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7653" y="-2128"/>
            <a:ext cx="1602680" cy="3863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CB7DDB-1A32-402C-9B92-90C790016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0451" y="3222041"/>
            <a:ext cx="2229882" cy="3070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343C59-38DB-4731-A1F1-9D0B5C170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1182" y="55806"/>
            <a:ext cx="3346994" cy="13747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D6E899-81C1-4175-B6AD-451296464B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104922"/>
            <a:ext cx="3517697" cy="31762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7F81C4-529F-4E32-BEB8-872647B366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5000"/>
          </a:blip>
          <a:srcRect l="24782" t="25730" r="21954" b="25226"/>
          <a:stretch/>
        </p:blipFill>
        <p:spPr>
          <a:xfrm>
            <a:off x="500942" y="2967335"/>
            <a:ext cx="3648660" cy="332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248D9A-A218-43F1-BAA6-045F042A65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376" y="2974915"/>
            <a:ext cx="3870203" cy="332260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F3D2A2-9ED3-4B1A-9E13-8A43CFAED0EE}"/>
              </a:ext>
            </a:extLst>
          </p:cNvPr>
          <p:cNvCxnSpPr/>
          <p:nvPr/>
        </p:nvCxnSpPr>
        <p:spPr>
          <a:xfrm>
            <a:off x="609600" y="4077072"/>
            <a:ext cx="805880" cy="576064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3DDE95-8C75-447A-9B79-AAF081D78397}"/>
              </a:ext>
            </a:extLst>
          </p:cNvPr>
          <p:cNvCxnSpPr>
            <a:cxnSpLocks/>
          </p:cNvCxnSpPr>
          <p:nvPr/>
        </p:nvCxnSpPr>
        <p:spPr>
          <a:xfrm>
            <a:off x="2175363" y="5301208"/>
            <a:ext cx="824293" cy="576064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85873-41E5-40D2-9FC5-1FBCDE32A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knife&#10;&#10;Description automatically generated">
            <a:extLst>
              <a:ext uri="{FF2B5EF4-FFF2-40B4-BE49-F238E27FC236}">
                <a16:creationId xmlns:a16="http://schemas.microsoft.com/office/drawing/2014/main" id="{89BCBAFB-652D-4318-A9CE-3BE352C36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1" y="55580"/>
            <a:ext cx="8081467" cy="2365307"/>
          </a:xfrm>
        </p:spPr>
      </p:pic>
      <p:pic>
        <p:nvPicPr>
          <p:cNvPr id="7" name="Picture 6" descr="A picture containing drawing, animal&#10;&#10;Description automatically generated">
            <a:extLst>
              <a:ext uri="{FF2B5EF4-FFF2-40B4-BE49-F238E27FC236}">
                <a16:creationId xmlns:a16="http://schemas.microsoft.com/office/drawing/2014/main" id="{8ED572A7-6D33-498C-B893-FA20B15F9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2420887"/>
            <a:ext cx="3276169" cy="4407935"/>
          </a:xfrm>
          <a:prstGeom prst="rect">
            <a:avLst/>
          </a:prstGeom>
        </p:spPr>
      </p:pic>
      <p:pic>
        <p:nvPicPr>
          <p:cNvPr id="9" name="Picture 8" descr="A picture containing text, drawing&#10;&#10;Description automatically generated">
            <a:extLst>
              <a:ext uri="{FF2B5EF4-FFF2-40B4-BE49-F238E27FC236}">
                <a16:creationId xmlns:a16="http://schemas.microsoft.com/office/drawing/2014/main" id="{D2D37BCF-ADB2-4643-8C28-ADCB29060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4" y="2420887"/>
            <a:ext cx="3941465" cy="44011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8070C9F-9CB3-4DFE-A780-8D30A4CE2846}"/>
              </a:ext>
            </a:extLst>
          </p:cNvPr>
          <p:cNvSpPr/>
          <p:nvPr/>
        </p:nvSpPr>
        <p:spPr>
          <a:xfrm>
            <a:off x="7480454" y="6488668"/>
            <a:ext cx="4711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SHOULDER ELBOW SURG 7992; 7:37-6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73B1B2-5B5E-4CD7-BA55-F1DED8217BF9}"/>
              </a:ext>
            </a:extLst>
          </p:cNvPr>
          <p:cNvSpPr txBox="1"/>
          <p:nvPr/>
        </p:nvSpPr>
        <p:spPr>
          <a:xfrm>
            <a:off x="7283937" y="2420888"/>
            <a:ext cx="442215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A: 5.5 cm (3.1 – 7.3)</a:t>
            </a:r>
          </a:p>
          <a:p>
            <a:r>
              <a:rPr lang="en-GB" sz="2400" dirty="0">
                <a:solidFill>
                  <a:srgbClr val="00B050"/>
                </a:solidFill>
              </a:rPr>
              <a:t>	Female 5.0 (3.1 – 7.0)</a:t>
            </a:r>
          </a:p>
          <a:p>
            <a:endParaRPr lang="en-GB" sz="1400" dirty="0">
              <a:solidFill>
                <a:srgbClr val="00B050"/>
              </a:solidFill>
            </a:endParaRPr>
          </a:p>
          <a:p>
            <a:r>
              <a:rPr lang="en-GB" sz="2400" dirty="0">
                <a:solidFill>
                  <a:srgbClr val="00B0F0"/>
                </a:solidFill>
              </a:rPr>
              <a:t>B: 5.8 cm (4.3 – 7.4)</a:t>
            </a:r>
          </a:p>
          <a:p>
            <a:r>
              <a:rPr lang="en-GB" sz="2400" dirty="0">
                <a:solidFill>
                  <a:srgbClr val="00B0F0"/>
                </a:solidFill>
              </a:rPr>
              <a:t>	Female 5.4 (4.3 – 7.4)</a:t>
            </a:r>
          </a:p>
          <a:p>
            <a:endParaRPr lang="en-GB" sz="1400" dirty="0">
              <a:solidFill>
                <a:srgbClr val="00B0F0"/>
              </a:solidFill>
            </a:endParaRPr>
          </a:p>
          <a:p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C: 5.7 cm (4.1 – 7.1)</a:t>
            </a:r>
          </a:p>
          <a:p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	Female 5.2 (4.1 – 6.6)</a:t>
            </a:r>
          </a:p>
          <a:p>
            <a:endParaRPr lang="en-GB" sz="1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GB" sz="2400" dirty="0">
                <a:solidFill>
                  <a:srgbClr val="FFC000"/>
                </a:solidFill>
              </a:rPr>
              <a:t>D: 5.8 cm (4.6 – 7.7)</a:t>
            </a:r>
          </a:p>
          <a:p>
            <a:r>
              <a:rPr lang="en-GB" sz="2400" dirty="0">
                <a:solidFill>
                  <a:srgbClr val="FFC000"/>
                </a:solidFill>
              </a:rPr>
              <a:t>	Female 5.2 (4 – 6.7)</a:t>
            </a:r>
          </a:p>
          <a:p>
            <a:endParaRPr lang="en-GB" sz="2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862214-2B68-4E0A-A1A6-842079FCB4D1}"/>
              </a:ext>
            </a:extLst>
          </p:cNvPr>
          <p:cNvCxnSpPr/>
          <p:nvPr/>
        </p:nvCxnSpPr>
        <p:spPr>
          <a:xfrm>
            <a:off x="5519936" y="4293096"/>
            <a:ext cx="0" cy="1296144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D0C0C8-81A8-4CC9-BB6B-CC4D626D963A}"/>
              </a:ext>
            </a:extLst>
          </p:cNvPr>
          <p:cNvCxnSpPr>
            <a:cxnSpLocks/>
          </p:cNvCxnSpPr>
          <p:nvPr/>
        </p:nvCxnSpPr>
        <p:spPr>
          <a:xfrm flipH="1">
            <a:off x="5879976" y="3789040"/>
            <a:ext cx="1008112" cy="0"/>
          </a:xfrm>
          <a:prstGeom prst="line">
            <a:avLst/>
          </a:prstGeom>
          <a:ln w="571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90081B8-4293-43EC-B230-915E4120FC8F}"/>
              </a:ext>
            </a:extLst>
          </p:cNvPr>
          <p:cNvCxnSpPr>
            <a:cxnSpLocks/>
          </p:cNvCxnSpPr>
          <p:nvPr/>
        </p:nvCxnSpPr>
        <p:spPr>
          <a:xfrm flipV="1">
            <a:off x="5879976" y="2996952"/>
            <a:ext cx="800472" cy="360040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2A3857-8519-4B29-A8EF-F7CAF644968C}"/>
              </a:ext>
            </a:extLst>
          </p:cNvPr>
          <p:cNvCxnSpPr>
            <a:cxnSpLocks/>
          </p:cNvCxnSpPr>
          <p:nvPr/>
        </p:nvCxnSpPr>
        <p:spPr>
          <a:xfrm flipV="1">
            <a:off x="5519936" y="2564904"/>
            <a:ext cx="395850" cy="720080"/>
          </a:xfrm>
          <a:prstGeom prst="line">
            <a:avLst/>
          </a:prstGeom>
          <a:ln w="571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719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09343-F36B-43B5-B760-D5CA4871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 cm not Enough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7F5876-7498-46FC-B57E-36EDCB01A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"/>
            <a:ext cx="11096687" cy="14176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AF52E2-6A74-489D-9867-D9E49873B6DD}"/>
              </a:ext>
            </a:extLst>
          </p:cNvPr>
          <p:cNvSpPr/>
          <p:nvPr/>
        </p:nvSpPr>
        <p:spPr>
          <a:xfrm>
            <a:off x="6993076" y="6479978"/>
            <a:ext cx="5198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Malaysian Orthopaedic Journal 2018 Vol 12 No 3</a:t>
            </a:r>
          </a:p>
        </p:txBody>
      </p:sp>
      <p:pic>
        <p:nvPicPr>
          <p:cNvPr id="8" name="Picture 7" descr="A picture containing table, white, guitar, clock&#10;&#10;Description automatically generated">
            <a:extLst>
              <a:ext uri="{FF2B5EF4-FFF2-40B4-BE49-F238E27FC236}">
                <a16:creationId xmlns:a16="http://schemas.microsoft.com/office/drawing/2014/main" id="{646A22B0-95FF-473B-9CF4-90B5F1A25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684978"/>
            <a:ext cx="4279935" cy="41218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B0F0F0-A186-4124-9DE8-0A56A262CA92}"/>
              </a:ext>
            </a:extLst>
          </p:cNvPr>
          <p:cNvSpPr txBox="1"/>
          <p:nvPr/>
        </p:nvSpPr>
        <p:spPr>
          <a:xfrm>
            <a:off x="4498358" y="1767295"/>
            <a:ext cx="5816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Cadaver</a:t>
            </a:r>
          </a:p>
          <a:p>
            <a:r>
              <a:rPr lang="en-GB" sz="2400" dirty="0"/>
              <a:t>5cm incision from anterior tip of acromion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F0B76-5718-47E3-8C89-74F7304D5330}"/>
              </a:ext>
            </a:extLst>
          </p:cNvPr>
          <p:cNvSpPr txBox="1"/>
          <p:nvPr/>
        </p:nvSpPr>
        <p:spPr>
          <a:xfrm>
            <a:off x="4471279" y="2598292"/>
            <a:ext cx="3525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12% injury axillary nerve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2CC6A3-45C8-4050-BD90-E5924BB8546A}"/>
              </a:ext>
            </a:extLst>
          </p:cNvPr>
          <p:cNvSpPr/>
          <p:nvPr/>
        </p:nvSpPr>
        <p:spPr>
          <a:xfrm>
            <a:off x="5159896" y="4186292"/>
            <a:ext cx="5880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20% of the total arm length</a:t>
            </a:r>
          </a:p>
        </p:txBody>
      </p:sp>
    </p:spTree>
    <p:extLst>
      <p:ext uri="{BB962C8B-B14F-4D97-AF65-F5344CB8AC3E}">
        <p14:creationId xmlns:p14="http://schemas.microsoft.com/office/powerpoint/2010/main" val="2802571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1C5C1-4AB2-49B9-9322-A540D0AEB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6F8E27-3E68-4969-A74E-CDEE6FD90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" y="143291"/>
            <a:ext cx="9280413" cy="142270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C4D216-ED05-4D67-ACFC-97E8D9C8C09E}"/>
              </a:ext>
            </a:extLst>
          </p:cNvPr>
          <p:cNvSpPr/>
          <p:nvPr/>
        </p:nvSpPr>
        <p:spPr>
          <a:xfrm>
            <a:off x="7143752" y="6453299"/>
            <a:ext cx="5027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Injury, Int. J. Care Injured 41 (2010) 1037–1040</a:t>
            </a:r>
          </a:p>
        </p:txBody>
      </p:sp>
      <p:pic>
        <p:nvPicPr>
          <p:cNvPr id="8" name="Picture 7" descr="A close up of a pair of feet&#10;&#10;Description automatically generated">
            <a:extLst>
              <a:ext uri="{FF2B5EF4-FFF2-40B4-BE49-F238E27FC236}">
                <a16:creationId xmlns:a16="http://schemas.microsoft.com/office/drawing/2014/main" id="{0EF1DAB9-84C1-46E7-B05B-B15960F21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95601"/>
            <a:ext cx="5865847" cy="4472535"/>
          </a:xfrm>
          <a:prstGeom prst="rect">
            <a:avLst/>
          </a:prstGeom>
        </p:spPr>
      </p:pic>
      <p:pic>
        <p:nvPicPr>
          <p:cNvPr id="10" name="Picture 9" descr="A picture containing appliance, photo, white, black&#10;&#10;Description automatically generated">
            <a:extLst>
              <a:ext uri="{FF2B5EF4-FFF2-40B4-BE49-F238E27FC236}">
                <a16:creationId xmlns:a16="http://schemas.microsoft.com/office/drawing/2014/main" id="{4836686F-ABE2-417F-99EE-8DA0C0E40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2" y="1776274"/>
            <a:ext cx="4814156" cy="4803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F0606F-A929-41FE-BB1C-18B1F766C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8691" y="123338"/>
            <a:ext cx="2972912" cy="16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72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3E6B1-55D9-4027-A98B-DBA1B7D47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684884-A1BB-45A1-8DC8-312B80864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" y="86764"/>
            <a:ext cx="7128370" cy="230425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A1862C-810E-43B6-9F4D-655C2362CFA7}"/>
              </a:ext>
            </a:extLst>
          </p:cNvPr>
          <p:cNvSpPr/>
          <p:nvPr/>
        </p:nvSpPr>
        <p:spPr>
          <a:xfrm>
            <a:off x="8293400" y="6501919"/>
            <a:ext cx="3916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(2019) -, 1–6</a:t>
            </a:r>
          </a:p>
        </p:txBody>
      </p:sp>
      <p:pic>
        <p:nvPicPr>
          <p:cNvPr id="8" name="Picture 7" descr="A close up of food&#10;&#10;Description automatically generated">
            <a:extLst>
              <a:ext uri="{FF2B5EF4-FFF2-40B4-BE49-F238E27FC236}">
                <a16:creationId xmlns:a16="http://schemas.microsoft.com/office/drawing/2014/main" id="{1519E54D-9490-489E-A3FF-061618DDF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464" y="2685097"/>
            <a:ext cx="3670936" cy="3892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A3FB40-77CC-4C16-8B18-3EDA4671A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59" y="2571706"/>
            <a:ext cx="3937041" cy="428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21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ECF52-7EF6-4F9E-99BF-26433BD80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knife&#10;&#10;Description automatically generated">
            <a:extLst>
              <a:ext uri="{FF2B5EF4-FFF2-40B4-BE49-F238E27FC236}">
                <a16:creationId xmlns:a16="http://schemas.microsoft.com/office/drawing/2014/main" id="{D08209F5-0BEF-4F62-B2F6-38C796F14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7" y="0"/>
            <a:ext cx="10289533" cy="3095653"/>
          </a:xfrm>
        </p:spPr>
      </p:pic>
      <p:pic>
        <p:nvPicPr>
          <p:cNvPr id="7" name="Picture 6" descr="A drawing of a person&#10;&#10;Description automatically generated">
            <a:extLst>
              <a:ext uri="{FF2B5EF4-FFF2-40B4-BE49-F238E27FC236}">
                <a16:creationId xmlns:a16="http://schemas.microsoft.com/office/drawing/2014/main" id="{5D48F943-D553-4043-8957-37FB39209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3212976"/>
            <a:ext cx="4029266" cy="3557267"/>
          </a:xfrm>
          <a:prstGeom prst="rect">
            <a:avLst/>
          </a:prstGeom>
        </p:spPr>
      </p:pic>
      <p:pic>
        <p:nvPicPr>
          <p:cNvPr id="9" name="Picture 8" descr="A drawing of a map&#10;&#10;Description automatically generated">
            <a:extLst>
              <a:ext uri="{FF2B5EF4-FFF2-40B4-BE49-F238E27FC236}">
                <a16:creationId xmlns:a16="http://schemas.microsoft.com/office/drawing/2014/main" id="{B7472E41-905B-4259-BEB4-453B4BEAA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274" y="3212976"/>
            <a:ext cx="4319797" cy="376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9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7C6E1-0E5A-42AE-A404-894AB7150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picture containing indoor, man, red, black&#10;&#10;Description automatically generated">
            <a:extLst>
              <a:ext uri="{FF2B5EF4-FFF2-40B4-BE49-F238E27FC236}">
                <a16:creationId xmlns:a16="http://schemas.microsoft.com/office/drawing/2014/main" id="{D2F312C2-7C82-4620-A5FF-2C8E2668B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07" y="7761"/>
            <a:ext cx="9074153" cy="680561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4963636-F0F3-48C9-AB66-FDAFF8DAB3C2}"/>
              </a:ext>
            </a:extLst>
          </p:cNvPr>
          <p:cNvSpPr/>
          <p:nvPr/>
        </p:nvSpPr>
        <p:spPr>
          <a:xfrm rot="20068621">
            <a:off x="7013228" y="3011320"/>
            <a:ext cx="1666013" cy="1422052"/>
          </a:xfrm>
          <a:custGeom>
            <a:avLst/>
            <a:gdLst>
              <a:gd name="connsiteX0" fmla="*/ 0 w 1056640"/>
              <a:gd name="connsiteY0" fmla="*/ 0 h 1107440"/>
              <a:gd name="connsiteX1" fmla="*/ 447040 w 1056640"/>
              <a:gd name="connsiteY1" fmla="*/ 508000 h 1107440"/>
              <a:gd name="connsiteX2" fmla="*/ 1056640 w 1056640"/>
              <a:gd name="connsiteY2" fmla="*/ 1107440 h 1107440"/>
              <a:gd name="connsiteX0" fmla="*/ 0 w 1056640"/>
              <a:gd name="connsiteY0" fmla="*/ 0 h 1107440"/>
              <a:gd name="connsiteX1" fmla="*/ 577242 w 1056640"/>
              <a:gd name="connsiteY1" fmla="*/ 524199 h 1107440"/>
              <a:gd name="connsiteX2" fmla="*/ 1056640 w 1056640"/>
              <a:gd name="connsiteY2" fmla="*/ 1107440 h 1107440"/>
              <a:gd name="connsiteX0" fmla="*/ 0 w 1104312"/>
              <a:gd name="connsiteY0" fmla="*/ 0 h 1007539"/>
              <a:gd name="connsiteX1" fmla="*/ 624914 w 1104312"/>
              <a:gd name="connsiteY1" fmla="*/ 424298 h 1007539"/>
              <a:gd name="connsiteX2" fmla="*/ 1104312 w 1104312"/>
              <a:gd name="connsiteY2" fmla="*/ 1007539 h 1007539"/>
              <a:gd name="connsiteX0" fmla="*/ 0 w 1118479"/>
              <a:gd name="connsiteY0" fmla="*/ 0 h 1106315"/>
              <a:gd name="connsiteX1" fmla="*/ 624914 w 1118479"/>
              <a:gd name="connsiteY1" fmla="*/ 424298 h 1106315"/>
              <a:gd name="connsiteX2" fmla="*/ 1118479 w 1118479"/>
              <a:gd name="connsiteY2" fmla="*/ 1106315 h 1106315"/>
              <a:gd name="connsiteX0" fmla="*/ 0 w 1154233"/>
              <a:gd name="connsiteY0" fmla="*/ 0 h 1031389"/>
              <a:gd name="connsiteX1" fmla="*/ 624914 w 1154233"/>
              <a:gd name="connsiteY1" fmla="*/ 424298 h 1031389"/>
              <a:gd name="connsiteX2" fmla="*/ 1154233 w 1154233"/>
              <a:gd name="connsiteY2" fmla="*/ 1031389 h 103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4233" h="1031389">
                <a:moveTo>
                  <a:pt x="0" y="0"/>
                </a:moveTo>
                <a:cubicBezTo>
                  <a:pt x="135466" y="161713"/>
                  <a:pt x="432542" y="252400"/>
                  <a:pt x="624914" y="424298"/>
                </a:cubicBezTo>
                <a:cubicBezTo>
                  <a:pt x="817286" y="596196"/>
                  <a:pt x="937486" y="823955"/>
                  <a:pt x="1154233" y="1031389"/>
                </a:cubicBezTo>
              </a:path>
            </a:pathLst>
          </a:custGeom>
          <a:noFill/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C0F07CB-90F2-4EB4-8C13-640FA05F4101}"/>
              </a:ext>
            </a:extLst>
          </p:cNvPr>
          <p:cNvSpPr/>
          <p:nvPr/>
        </p:nvSpPr>
        <p:spPr>
          <a:xfrm>
            <a:off x="7142976" y="2993400"/>
            <a:ext cx="1473303" cy="1155680"/>
          </a:xfrm>
          <a:custGeom>
            <a:avLst/>
            <a:gdLst>
              <a:gd name="connsiteX0" fmla="*/ 0 w 1056640"/>
              <a:gd name="connsiteY0" fmla="*/ 0 h 1107440"/>
              <a:gd name="connsiteX1" fmla="*/ 447040 w 1056640"/>
              <a:gd name="connsiteY1" fmla="*/ 508000 h 1107440"/>
              <a:gd name="connsiteX2" fmla="*/ 1056640 w 1056640"/>
              <a:gd name="connsiteY2" fmla="*/ 1107440 h 1107440"/>
              <a:gd name="connsiteX0" fmla="*/ 0 w 1056640"/>
              <a:gd name="connsiteY0" fmla="*/ 0 h 1107440"/>
              <a:gd name="connsiteX1" fmla="*/ 550753 w 1056640"/>
              <a:gd name="connsiteY1" fmla="*/ 492375 h 1107440"/>
              <a:gd name="connsiteX2" fmla="*/ 1056640 w 1056640"/>
              <a:gd name="connsiteY2" fmla="*/ 1107440 h 1107440"/>
              <a:gd name="connsiteX0" fmla="*/ 0 w 1017748"/>
              <a:gd name="connsiteY0" fmla="*/ 0 h 1013687"/>
              <a:gd name="connsiteX1" fmla="*/ 511861 w 1017748"/>
              <a:gd name="connsiteY1" fmla="*/ 398622 h 1013687"/>
              <a:gd name="connsiteX2" fmla="*/ 1017748 w 1017748"/>
              <a:gd name="connsiteY2" fmla="*/ 1013687 h 1013687"/>
              <a:gd name="connsiteX0" fmla="*/ 0 w 1017748"/>
              <a:gd name="connsiteY0" fmla="*/ 0 h 1013687"/>
              <a:gd name="connsiteX1" fmla="*/ 479451 w 1017748"/>
              <a:gd name="connsiteY1" fmla="*/ 468936 h 1013687"/>
              <a:gd name="connsiteX2" fmla="*/ 1017748 w 1017748"/>
              <a:gd name="connsiteY2" fmla="*/ 1013687 h 1013687"/>
              <a:gd name="connsiteX0" fmla="*/ 0 w 1017748"/>
              <a:gd name="connsiteY0" fmla="*/ 0 h 1013687"/>
              <a:gd name="connsiteX1" fmla="*/ 362774 w 1017748"/>
              <a:gd name="connsiteY1" fmla="*/ 320494 h 1013687"/>
              <a:gd name="connsiteX2" fmla="*/ 1017748 w 1017748"/>
              <a:gd name="connsiteY2" fmla="*/ 1013687 h 1013687"/>
              <a:gd name="connsiteX0" fmla="*/ 0 w 1069604"/>
              <a:gd name="connsiteY0" fmla="*/ 0 h 904309"/>
              <a:gd name="connsiteX1" fmla="*/ 414630 w 1069604"/>
              <a:gd name="connsiteY1" fmla="*/ 211116 h 904309"/>
              <a:gd name="connsiteX2" fmla="*/ 1069604 w 1069604"/>
              <a:gd name="connsiteY2" fmla="*/ 904309 h 904309"/>
              <a:gd name="connsiteX0" fmla="*/ 0 w 1069604"/>
              <a:gd name="connsiteY0" fmla="*/ 0 h 904309"/>
              <a:gd name="connsiteX1" fmla="*/ 414630 w 1069604"/>
              <a:gd name="connsiteY1" fmla="*/ 211116 h 904309"/>
              <a:gd name="connsiteX2" fmla="*/ 1069604 w 1069604"/>
              <a:gd name="connsiteY2" fmla="*/ 904309 h 904309"/>
              <a:gd name="connsiteX0" fmla="*/ 0 w 1069604"/>
              <a:gd name="connsiteY0" fmla="*/ 0 h 904309"/>
              <a:gd name="connsiteX1" fmla="*/ 414630 w 1069604"/>
              <a:gd name="connsiteY1" fmla="*/ 211116 h 904309"/>
              <a:gd name="connsiteX2" fmla="*/ 1069604 w 1069604"/>
              <a:gd name="connsiteY2" fmla="*/ 904309 h 904309"/>
              <a:gd name="connsiteX0" fmla="*/ 0 w 1095532"/>
              <a:gd name="connsiteY0" fmla="*/ 0 h 794931"/>
              <a:gd name="connsiteX1" fmla="*/ 440558 w 1095532"/>
              <a:gd name="connsiteY1" fmla="*/ 101738 h 794931"/>
              <a:gd name="connsiteX2" fmla="*/ 1095532 w 1095532"/>
              <a:gd name="connsiteY2" fmla="*/ 794931 h 794931"/>
              <a:gd name="connsiteX0" fmla="*/ 0 w 1095532"/>
              <a:gd name="connsiteY0" fmla="*/ 4135 h 799066"/>
              <a:gd name="connsiteX1" fmla="*/ 440558 w 1095532"/>
              <a:gd name="connsiteY1" fmla="*/ 105873 h 799066"/>
              <a:gd name="connsiteX2" fmla="*/ 1095532 w 1095532"/>
              <a:gd name="connsiteY2" fmla="*/ 799066 h 799066"/>
              <a:gd name="connsiteX0" fmla="*/ 0 w 1095532"/>
              <a:gd name="connsiteY0" fmla="*/ 56 h 794987"/>
              <a:gd name="connsiteX1" fmla="*/ 524825 w 1095532"/>
              <a:gd name="connsiteY1" fmla="*/ 203359 h 794987"/>
              <a:gd name="connsiteX2" fmla="*/ 1095532 w 1095532"/>
              <a:gd name="connsiteY2" fmla="*/ 794987 h 794987"/>
              <a:gd name="connsiteX0" fmla="*/ 0 w 959409"/>
              <a:gd name="connsiteY0" fmla="*/ 34 h 849654"/>
              <a:gd name="connsiteX1" fmla="*/ 388702 w 959409"/>
              <a:gd name="connsiteY1" fmla="*/ 258026 h 849654"/>
              <a:gd name="connsiteX2" fmla="*/ 959409 w 959409"/>
              <a:gd name="connsiteY2" fmla="*/ 849654 h 849654"/>
              <a:gd name="connsiteX0" fmla="*/ 0 w 959409"/>
              <a:gd name="connsiteY0" fmla="*/ 0 h 849620"/>
              <a:gd name="connsiteX1" fmla="*/ 388702 w 959409"/>
              <a:gd name="connsiteY1" fmla="*/ 257992 h 849620"/>
              <a:gd name="connsiteX2" fmla="*/ 959409 w 959409"/>
              <a:gd name="connsiteY2" fmla="*/ 849620 h 849620"/>
              <a:gd name="connsiteX0" fmla="*/ 0 w 939963"/>
              <a:gd name="connsiteY0" fmla="*/ 0 h 888684"/>
              <a:gd name="connsiteX1" fmla="*/ 369256 w 939963"/>
              <a:gd name="connsiteY1" fmla="*/ 297056 h 888684"/>
              <a:gd name="connsiteX2" fmla="*/ 939963 w 939963"/>
              <a:gd name="connsiteY2" fmla="*/ 888684 h 888684"/>
              <a:gd name="connsiteX0" fmla="*/ 0 w 939963"/>
              <a:gd name="connsiteY0" fmla="*/ 0 h 888684"/>
              <a:gd name="connsiteX1" fmla="*/ 369256 w 939963"/>
              <a:gd name="connsiteY1" fmla="*/ 297056 h 888684"/>
              <a:gd name="connsiteX2" fmla="*/ 939963 w 939963"/>
              <a:gd name="connsiteY2" fmla="*/ 888684 h 88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9963" h="888684">
                <a:moveTo>
                  <a:pt x="0" y="0"/>
                </a:moveTo>
                <a:cubicBezTo>
                  <a:pt x="206768" y="185151"/>
                  <a:pt x="212596" y="148942"/>
                  <a:pt x="369256" y="297056"/>
                </a:cubicBezTo>
                <a:cubicBezTo>
                  <a:pt x="525916" y="445170"/>
                  <a:pt x="723216" y="681250"/>
                  <a:pt x="939963" y="888684"/>
                </a:cubicBezTo>
              </a:path>
            </a:pathLst>
          </a:custGeom>
          <a:noFill/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531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7C6E1-0E5A-42AE-A404-894AB7150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Deltopectoral</a:t>
            </a:r>
          </a:p>
        </p:txBody>
      </p:sp>
      <p:pic>
        <p:nvPicPr>
          <p:cNvPr id="5" name="Content Placeholder 4" descr="A picture containing tattoo, man, hat&#10;&#10;Description automatically generated">
            <a:extLst>
              <a:ext uri="{FF2B5EF4-FFF2-40B4-BE49-F238E27FC236}">
                <a16:creationId xmlns:a16="http://schemas.microsoft.com/office/drawing/2014/main" id="{551B71E2-B25E-45EC-BECB-FFC90FACA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1344505"/>
            <a:ext cx="7308812" cy="5481609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B1D8AA8-67F7-4554-B471-F7AFBA510D4C}"/>
              </a:ext>
            </a:extLst>
          </p:cNvPr>
          <p:cNvSpPr/>
          <p:nvPr/>
        </p:nvSpPr>
        <p:spPr>
          <a:xfrm>
            <a:off x="6312024" y="3954559"/>
            <a:ext cx="2004131" cy="2880320"/>
          </a:xfrm>
          <a:custGeom>
            <a:avLst/>
            <a:gdLst>
              <a:gd name="connsiteX0" fmla="*/ 0 w 1503680"/>
              <a:gd name="connsiteY0" fmla="*/ 0 h 2265680"/>
              <a:gd name="connsiteX1" fmla="*/ 172720 w 1503680"/>
              <a:gd name="connsiteY1" fmla="*/ 548640 h 2265680"/>
              <a:gd name="connsiteX2" fmla="*/ 487680 w 1503680"/>
              <a:gd name="connsiteY2" fmla="*/ 944880 h 2265680"/>
              <a:gd name="connsiteX3" fmla="*/ 995680 w 1503680"/>
              <a:gd name="connsiteY3" fmla="*/ 1574800 h 2265680"/>
              <a:gd name="connsiteX4" fmla="*/ 1503680 w 1503680"/>
              <a:gd name="connsiteY4" fmla="*/ 2265680 h 226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3680" h="2265680">
                <a:moveTo>
                  <a:pt x="0" y="0"/>
                </a:moveTo>
                <a:cubicBezTo>
                  <a:pt x="45720" y="195580"/>
                  <a:pt x="91440" y="391160"/>
                  <a:pt x="172720" y="548640"/>
                </a:cubicBezTo>
                <a:cubicBezTo>
                  <a:pt x="254000" y="706120"/>
                  <a:pt x="487680" y="944880"/>
                  <a:pt x="487680" y="944880"/>
                </a:cubicBezTo>
                <a:cubicBezTo>
                  <a:pt x="624840" y="1115907"/>
                  <a:pt x="826347" y="1354667"/>
                  <a:pt x="995680" y="1574800"/>
                </a:cubicBezTo>
                <a:cubicBezTo>
                  <a:pt x="1165013" y="1794933"/>
                  <a:pt x="1334346" y="2030306"/>
                  <a:pt x="1503680" y="2265680"/>
                </a:cubicBezTo>
              </a:path>
            </a:pathLst>
          </a:custGeom>
          <a:noFill/>
          <a:ln w="127000">
            <a:solidFill>
              <a:srgbClr val="000066"/>
            </a:solidFill>
          </a:ln>
          <a:effectLst>
            <a:glow rad="63500">
              <a:schemeClr val="accent6">
                <a:lumMod val="20000"/>
                <a:lumOff val="8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0218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0F716A-898C-454D-82CF-F14F21AAA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3" t="27843"/>
          <a:stretch/>
        </p:blipFill>
        <p:spPr>
          <a:xfrm>
            <a:off x="1559496" y="125439"/>
            <a:ext cx="10297275" cy="6319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A2A9C5-8E5F-403C-8446-3A7600912C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011" t="4414" b="21865"/>
          <a:stretch/>
        </p:blipFill>
        <p:spPr>
          <a:xfrm>
            <a:off x="1559495" y="0"/>
            <a:ext cx="10268315" cy="6732561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95B051D-3169-4931-B6AD-7BF98D4010AE}"/>
              </a:ext>
            </a:extLst>
          </p:cNvPr>
          <p:cNvSpPr/>
          <p:nvPr/>
        </p:nvSpPr>
        <p:spPr>
          <a:xfrm>
            <a:off x="5663952" y="2283312"/>
            <a:ext cx="3312368" cy="4455689"/>
          </a:xfrm>
          <a:custGeom>
            <a:avLst/>
            <a:gdLst>
              <a:gd name="connsiteX0" fmla="*/ 0 w 1503680"/>
              <a:gd name="connsiteY0" fmla="*/ 0 h 2265680"/>
              <a:gd name="connsiteX1" fmla="*/ 172720 w 1503680"/>
              <a:gd name="connsiteY1" fmla="*/ 548640 h 2265680"/>
              <a:gd name="connsiteX2" fmla="*/ 487680 w 1503680"/>
              <a:gd name="connsiteY2" fmla="*/ 944880 h 2265680"/>
              <a:gd name="connsiteX3" fmla="*/ 995680 w 1503680"/>
              <a:gd name="connsiteY3" fmla="*/ 1574800 h 2265680"/>
              <a:gd name="connsiteX4" fmla="*/ 1503680 w 1503680"/>
              <a:gd name="connsiteY4" fmla="*/ 2265680 h 226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3680" h="2265680">
                <a:moveTo>
                  <a:pt x="0" y="0"/>
                </a:moveTo>
                <a:cubicBezTo>
                  <a:pt x="45720" y="195580"/>
                  <a:pt x="91440" y="391160"/>
                  <a:pt x="172720" y="548640"/>
                </a:cubicBezTo>
                <a:cubicBezTo>
                  <a:pt x="254000" y="706120"/>
                  <a:pt x="487680" y="944880"/>
                  <a:pt x="487680" y="944880"/>
                </a:cubicBezTo>
                <a:cubicBezTo>
                  <a:pt x="624840" y="1115907"/>
                  <a:pt x="826347" y="1354667"/>
                  <a:pt x="995680" y="1574800"/>
                </a:cubicBezTo>
                <a:cubicBezTo>
                  <a:pt x="1165013" y="1794933"/>
                  <a:pt x="1334346" y="2030306"/>
                  <a:pt x="1503680" y="2265680"/>
                </a:cubicBezTo>
              </a:path>
            </a:pathLst>
          </a:custGeom>
          <a:noFill/>
          <a:ln w="127000">
            <a:solidFill>
              <a:srgbClr val="000066"/>
            </a:solidFill>
          </a:ln>
          <a:effectLst>
            <a:glow rad="63500">
              <a:schemeClr val="accent6">
                <a:lumMod val="20000"/>
                <a:lumOff val="8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A939A6E-956F-4CA1-A5DF-00BA16B0B037}"/>
              </a:ext>
            </a:extLst>
          </p:cNvPr>
          <p:cNvSpPr/>
          <p:nvPr/>
        </p:nvSpPr>
        <p:spPr>
          <a:xfrm>
            <a:off x="6960096" y="2852936"/>
            <a:ext cx="504056" cy="792088"/>
          </a:xfrm>
          <a:prstGeom prst="ellipse">
            <a:avLst/>
          </a:prstGeom>
          <a:solidFill>
            <a:srgbClr val="FFFFCC">
              <a:alpha val="36863"/>
            </a:srgb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CAB80B0-F0C8-418F-8D68-F4F430808F9A}"/>
              </a:ext>
            </a:extLst>
          </p:cNvPr>
          <p:cNvSpPr/>
          <p:nvPr/>
        </p:nvSpPr>
        <p:spPr>
          <a:xfrm>
            <a:off x="9408368" y="2636912"/>
            <a:ext cx="479682" cy="3480109"/>
          </a:xfrm>
          <a:custGeom>
            <a:avLst/>
            <a:gdLst>
              <a:gd name="connsiteX0" fmla="*/ 0 w 491802"/>
              <a:gd name="connsiteY0" fmla="*/ 7793 h 3476207"/>
              <a:gd name="connsiteX1" fmla="*/ 252249 w 491802"/>
              <a:gd name="connsiteY1" fmla="*/ 70855 h 3476207"/>
              <a:gd name="connsiteX2" fmla="*/ 483476 w 491802"/>
              <a:gd name="connsiteY2" fmla="*/ 522800 h 3476207"/>
              <a:gd name="connsiteX3" fmla="*/ 430924 w 491802"/>
              <a:gd name="connsiteY3" fmla="*/ 1163931 h 3476207"/>
              <a:gd name="connsiteX4" fmla="*/ 336331 w 491802"/>
              <a:gd name="connsiteY4" fmla="*/ 1720979 h 3476207"/>
              <a:gd name="connsiteX5" fmla="*/ 252249 w 491802"/>
              <a:gd name="connsiteY5" fmla="*/ 1962717 h 3476207"/>
              <a:gd name="connsiteX6" fmla="*/ 136635 w 491802"/>
              <a:gd name="connsiteY6" fmla="*/ 2477724 h 3476207"/>
              <a:gd name="connsiteX7" fmla="*/ 115614 w 491802"/>
              <a:gd name="connsiteY7" fmla="*/ 3118855 h 3476207"/>
              <a:gd name="connsiteX8" fmla="*/ 105104 w 491802"/>
              <a:gd name="connsiteY8" fmla="*/ 3476207 h 347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802" h="3476207">
                <a:moveTo>
                  <a:pt x="0" y="7793"/>
                </a:moveTo>
                <a:cubicBezTo>
                  <a:pt x="85835" y="-3593"/>
                  <a:pt x="171670" y="-14979"/>
                  <a:pt x="252249" y="70855"/>
                </a:cubicBezTo>
                <a:cubicBezTo>
                  <a:pt x="332828" y="156689"/>
                  <a:pt x="453697" y="340621"/>
                  <a:pt x="483476" y="522800"/>
                </a:cubicBezTo>
                <a:cubicBezTo>
                  <a:pt x="513255" y="704979"/>
                  <a:pt x="455448" y="964235"/>
                  <a:pt x="430924" y="1163931"/>
                </a:cubicBezTo>
                <a:cubicBezTo>
                  <a:pt x="406400" y="1363627"/>
                  <a:pt x="366110" y="1587848"/>
                  <a:pt x="336331" y="1720979"/>
                </a:cubicBezTo>
                <a:cubicBezTo>
                  <a:pt x="306552" y="1854110"/>
                  <a:pt x="285532" y="1836593"/>
                  <a:pt x="252249" y="1962717"/>
                </a:cubicBezTo>
                <a:cubicBezTo>
                  <a:pt x="218966" y="2088841"/>
                  <a:pt x="159408" y="2285034"/>
                  <a:pt x="136635" y="2477724"/>
                </a:cubicBezTo>
                <a:cubicBezTo>
                  <a:pt x="113863" y="2670414"/>
                  <a:pt x="120869" y="2952441"/>
                  <a:pt x="115614" y="3118855"/>
                </a:cubicBezTo>
                <a:cubicBezTo>
                  <a:pt x="110359" y="3285269"/>
                  <a:pt x="107731" y="3380738"/>
                  <a:pt x="105104" y="3476207"/>
                </a:cubicBezTo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3F8B424-E4A9-4232-B13F-E62EF029CD8A}"/>
              </a:ext>
            </a:extLst>
          </p:cNvPr>
          <p:cNvSpPr/>
          <p:nvPr/>
        </p:nvSpPr>
        <p:spPr>
          <a:xfrm>
            <a:off x="7299158" y="1876926"/>
            <a:ext cx="2117558" cy="4780548"/>
          </a:xfrm>
          <a:custGeom>
            <a:avLst/>
            <a:gdLst>
              <a:gd name="connsiteX0" fmla="*/ 0 w 2117558"/>
              <a:gd name="connsiteY0" fmla="*/ 0 h 4780548"/>
              <a:gd name="connsiteX1" fmla="*/ 673768 w 2117558"/>
              <a:gd name="connsiteY1" fmla="*/ 1138990 h 4780548"/>
              <a:gd name="connsiteX2" fmla="*/ 1507958 w 2117558"/>
              <a:gd name="connsiteY2" fmla="*/ 2711116 h 4780548"/>
              <a:gd name="connsiteX3" fmla="*/ 2117558 w 2117558"/>
              <a:gd name="connsiteY3" fmla="*/ 4780548 h 4780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558" h="4780548">
                <a:moveTo>
                  <a:pt x="0" y="0"/>
                </a:moveTo>
                <a:cubicBezTo>
                  <a:pt x="211221" y="343568"/>
                  <a:pt x="422442" y="687137"/>
                  <a:pt x="673768" y="1138990"/>
                </a:cubicBezTo>
                <a:cubicBezTo>
                  <a:pt x="925094" y="1590843"/>
                  <a:pt x="1267326" y="2104190"/>
                  <a:pt x="1507958" y="2711116"/>
                </a:cubicBezTo>
                <a:cubicBezTo>
                  <a:pt x="1748590" y="3318042"/>
                  <a:pt x="1933074" y="4049295"/>
                  <a:pt x="2117558" y="4780548"/>
                </a:cubicBezTo>
              </a:path>
            </a:pathLst>
          </a:custGeom>
          <a:noFill/>
          <a:ln w="76200">
            <a:prstDash val="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22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A5D4F-85E3-46BA-95E1-8231ACE1D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1F7EB1-384A-4E0F-9CAB-E3C4CA305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24" y="0"/>
            <a:ext cx="8967933" cy="21740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3D1CB96-C030-4D13-93DA-B14305B89D93}"/>
              </a:ext>
            </a:extLst>
          </p:cNvPr>
          <p:cNvSpPr/>
          <p:nvPr/>
        </p:nvSpPr>
        <p:spPr>
          <a:xfrm>
            <a:off x="5423248" y="6488668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J Am </a:t>
            </a:r>
            <a:r>
              <a:rPr lang="en-GB" dirty="0" err="1"/>
              <a:t>Acad</a:t>
            </a:r>
            <a:r>
              <a:rPr lang="en-GB" dirty="0"/>
              <a:t> </a:t>
            </a:r>
            <a:r>
              <a:rPr lang="en-GB" dirty="0" err="1"/>
              <a:t>Orthop</a:t>
            </a:r>
            <a:r>
              <a:rPr lang="en-GB" dirty="0"/>
              <a:t> </a:t>
            </a:r>
            <a:r>
              <a:rPr lang="en-GB" dirty="0" err="1"/>
              <a:t>Surg</a:t>
            </a:r>
            <a:r>
              <a:rPr lang="en-GB" dirty="0"/>
              <a:t> Glob Res Rev 2 (6), e017 2018 Jun 13</a:t>
            </a:r>
          </a:p>
        </p:txBody>
      </p:sp>
      <p:pic>
        <p:nvPicPr>
          <p:cNvPr id="14" name="Picture 13" descr="A picture containing indoor, food, table, filled&#10;&#10;Description automatically generated">
            <a:extLst>
              <a:ext uri="{FF2B5EF4-FFF2-40B4-BE49-F238E27FC236}">
                <a16:creationId xmlns:a16="http://schemas.microsoft.com/office/drawing/2014/main" id="{21C5E411-BF74-42FE-9599-D7B447618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174044"/>
            <a:ext cx="3339359" cy="4271512"/>
          </a:xfrm>
          <a:prstGeom prst="rect">
            <a:avLst/>
          </a:prstGeom>
        </p:spPr>
      </p:pic>
      <p:pic>
        <p:nvPicPr>
          <p:cNvPr id="16" name="Picture 15" descr="A picture containing indoor, person, sitting, table&#10;&#10;Description automatically generated">
            <a:extLst>
              <a:ext uri="{FF2B5EF4-FFF2-40B4-BE49-F238E27FC236}">
                <a16:creationId xmlns:a16="http://schemas.microsoft.com/office/drawing/2014/main" id="{2B5A9882-2A98-43FD-860D-A9E37D507D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16"/>
          <a:stretch/>
        </p:blipFill>
        <p:spPr>
          <a:xfrm rot="16200000">
            <a:off x="3459088" y="2444593"/>
            <a:ext cx="4598811" cy="3585096"/>
          </a:xfrm>
          <a:prstGeom prst="rect">
            <a:avLst/>
          </a:prstGeom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F0A4F0-A84C-4BE4-89D1-16A1B9D02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40" y="3491931"/>
            <a:ext cx="5067560" cy="3092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D54FF8-8E9C-4489-9B5D-ADB188876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34" y="5038235"/>
            <a:ext cx="3225520" cy="181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3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777F4-8885-42E5-9B29-C1B25659B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" name="Picture 14" descr="A brown horse&#10;&#10;Description automatically generated">
            <a:extLst>
              <a:ext uri="{FF2B5EF4-FFF2-40B4-BE49-F238E27FC236}">
                <a16:creationId xmlns:a16="http://schemas.microsoft.com/office/drawing/2014/main" id="{BF469F94-15E4-4A57-9FC9-8FFEFD525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039"/>
            <a:ext cx="6438520" cy="5971961"/>
          </a:xfrm>
          <a:prstGeom prst="rect">
            <a:avLst/>
          </a:prstGeom>
        </p:spPr>
      </p:pic>
      <p:pic>
        <p:nvPicPr>
          <p:cNvPr id="17" name="Picture 16" descr="A close up of a horse&#10;&#10;Description automatically generated">
            <a:extLst>
              <a:ext uri="{FF2B5EF4-FFF2-40B4-BE49-F238E27FC236}">
                <a16:creationId xmlns:a16="http://schemas.microsoft.com/office/drawing/2014/main" id="{60B808D7-B8A2-493A-AE0A-F50B1ACA80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3"/>
          <a:stretch/>
        </p:blipFill>
        <p:spPr>
          <a:xfrm>
            <a:off x="5735960" y="344506"/>
            <a:ext cx="6278488" cy="651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33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AED04-4BF6-47CC-9570-E3062CDD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20BE4-A3FE-4353-A273-48D5EBB57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57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927DA-7B36-4256-8744-3DECD6948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F9234-502F-451A-8DDE-399B2E03C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857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777F4-8885-42E5-9B29-C1B25659B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lose up of a horse&#10;&#10;Description automatically generated">
            <a:extLst>
              <a:ext uri="{FF2B5EF4-FFF2-40B4-BE49-F238E27FC236}">
                <a16:creationId xmlns:a16="http://schemas.microsoft.com/office/drawing/2014/main" id="{46B220AF-9354-489C-92AA-113707DD2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73" y="2449435"/>
            <a:ext cx="2984653" cy="3010055"/>
          </a:xfrm>
        </p:spPr>
      </p:pic>
      <p:pic>
        <p:nvPicPr>
          <p:cNvPr id="9" name="Picture 8" descr="A picture containing bird, brown, wooden, sitting&#10;&#10;Description automatically generated">
            <a:extLst>
              <a:ext uri="{FF2B5EF4-FFF2-40B4-BE49-F238E27FC236}">
                <a16:creationId xmlns:a16="http://schemas.microsoft.com/office/drawing/2014/main" id="{3EC21E18-1A00-473E-B414-0F164D78A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91" y="2336744"/>
            <a:ext cx="3937202" cy="3695890"/>
          </a:xfrm>
          <a:prstGeom prst="rect">
            <a:avLst/>
          </a:prstGeom>
        </p:spPr>
      </p:pic>
      <p:pic>
        <p:nvPicPr>
          <p:cNvPr id="11" name="Picture 10" descr="A picture containing table, sitting, brown, orange&#10;&#10;Description automatically generated">
            <a:extLst>
              <a:ext uri="{FF2B5EF4-FFF2-40B4-BE49-F238E27FC236}">
                <a16:creationId xmlns:a16="http://schemas.microsoft.com/office/drawing/2014/main" id="{A050BFE3-3C46-4926-91AF-52C3E10FD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153" y="3098366"/>
            <a:ext cx="4985006" cy="4089610"/>
          </a:xfrm>
          <a:prstGeom prst="rect">
            <a:avLst/>
          </a:prstGeom>
        </p:spPr>
      </p:pic>
      <p:pic>
        <p:nvPicPr>
          <p:cNvPr id="13" name="Picture 12" descr="A picture containing sitting, table, brown, bird&#10;&#10;Description automatically generated">
            <a:extLst>
              <a:ext uri="{FF2B5EF4-FFF2-40B4-BE49-F238E27FC236}">
                <a16:creationId xmlns:a16="http://schemas.microsoft.com/office/drawing/2014/main" id="{F4730452-672B-4D34-8A5B-E60C53F10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819" y="2202886"/>
            <a:ext cx="5016758" cy="4451579"/>
          </a:xfrm>
          <a:prstGeom prst="rect">
            <a:avLst/>
          </a:prstGeom>
        </p:spPr>
      </p:pic>
      <p:pic>
        <p:nvPicPr>
          <p:cNvPr id="15" name="Picture 14" descr="A brown horse&#10;&#10;Description automatically generated">
            <a:extLst>
              <a:ext uri="{FF2B5EF4-FFF2-40B4-BE49-F238E27FC236}">
                <a16:creationId xmlns:a16="http://schemas.microsoft.com/office/drawing/2014/main" id="{BF469F94-15E4-4A57-9FC9-8FFEFD525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938" y="2460116"/>
            <a:ext cx="4819898" cy="4470630"/>
          </a:xfrm>
          <a:prstGeom prst="rect">
            <a:avLst/>
          </a:prstGeom>
        </p:spPr>
      </p:pic>
      <p:pic>
        <p:nvPicPr>
          <p:cNvPr id="17" name="Picture 16" descr="A close up of a horse&#10;&#10;Description automatically generated">
            <a:extLst>
              <a:ext uri="{FF2B5EF4-FFF2-40B4-BE49-F238E27FC236}">
                <a16:creationId xmlns:a16="http://schemas.microsoft.com/office/drawing/2014/main" id="{60B808D7-B8A2-493A-AE0A-F50B1ACA8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694" y="2231504"/>
            <a:ext cx="4883401" cy="4699242"/>
          </a:xfrm>
          <a:prstGeom prst="rect">
            <a:avLst/>
          </a:prstGeom>
        </p:spPr>
      </p:pic>
      <p:pic>
        <p:nvPicPr>
          <p:cNvPr id="19" name="Picture 18" descr="A close up of a horse&#10;&#10;Description automatically generated">
            <a:extLst>
              <a:ext uri="{FF2B5EF4-FFF2-40B4-BE49-F238E27FC236}">
                <a16:creationId xmlns:a16="http://schemas.microsoft.com/office/drawing/2014/main" id="{8ECBED2B-AA09-4626-8838-225431AD81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078" y="4121648"/>
            <a:ext cx="4635738" cy="424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26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01EEF-2279-4C01-A8F1-000F4A20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lose up of a colorful background&#10;&#10;Description automatically generated">
            <a:extLst>
              <a:ext uri="{FF2B5EF4-FFF2-40B4-BE49-F238E27FC236}">
                <a16:creationId xmlns:a16="http://schemas.microsoft.com/office/drawing/2014/main" id="{FB34F17C-5DC7-4F6F-9F66-487BF3B29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49" y="1630243"/>
            <a:ext cx="3924502" cy="4648439"/>
          </a:xfrm>
        </p:spPr>
      </p:pic>
      <p:pic>
        <p:nvPicPr>
          <p:cNvPr id="7" name="Picture 6" descr="A picture containing small, standing, large, sitting&#10;&#10;Description automatically generated">
            <a:extLst>
              <a:ext uri="{FF2B5EF4-FFF2-40B4-BE49-F238E27FC236}">
                <a16:creationId xmlns:a16="http://schemas.microsoft.com/office/drawing/2014/main" id="{2424A27C-D6C2-4E3C-815F-AC1FAF867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379" y="1104780"/>
            <a:ext cx="4699242" cy="4648439"/>
          </a:xfrm>
          <a:prstGeom prst="rect">
            <a:avLst/>
          </a:prstGeom>
        </p:spPr>
      </p:pic>
      <p:pic>
        <p:nvPicPr>
          <p:cNvPr id="9" name="Picture 8" descr="A close up of a horse&#10;&#10;Description automatically generated">
            <a:extLst>
              <a:ext uri="{FF2B5EF4-FFF2-40B4-BE49-F238E27FC236}">
                <a16:creationId xmlns:a16="http://schemas.microsoft.com/office/drawing/2014/main" id="{1CBE00BC-7DCC-43D7-92DB-0178E42F5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417638"/>
            <a:ext cx="4883401" cy="4451579"/>
          </a:xfrm>
          <a:prstGeom prst="rect">
            <a:avLst/>
          </a:prstGeom>
        </p:spPr>
      </p:pic>
      <p:pic>
        <p:nvPicPr>
          <p:cNvPr id="13" name="Picture 12" descr="A picture containing person, indoor, man, teeth&#10;&#10;Description automatically generated">
            <a:extLst>
              <a:ext uri="{FF2B5EF4-FFF2-40B4-BE49-F238E27FC236}">
                <a16:creationId xmlns:a16="http://schemas.microsoft.com/office/drawing/2014/main" id="{89AB7B56-CD9A-4D54-88D6-4AABCDA8B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33" y="1193685"/>
            <a:ext cx="5467631" cy="455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28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7E71-81B1-401F-84DA-704DB2C44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chair, wooden, sitting, table&#10;&#10;Description automatically generated">
            <a:extLst>
              <a:ext uri="{FF2B5EF4-FFF2-40B4-BE49-F238E27FC236}">
                <a16:creationId xmlns:a16="http://schemas.microsoft.com/office/drawing/2014/main" id="{59A2ED21-7522-41DF-AE95-8C27E65D0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844" y="1893781"/>
            <a:ext cx="4102311" cy="4121362"/>
          </a:xfrm>
        </p:spPr>
      </p:pic>
      <p:pic>
        <p:nvPicPr>
          <p:cNvPr id="7" name="Picture 6" descr="A close up of a basket&#10;&#10;Description automatically generated">
            <a:extLst>
              <a:ext uri="{FF2B5EF4-FFF2-40B4-BE49-F238E27FC236}">
                <a16:creationId xmlns:a16="http://schemas.microsoft.com/office/drawing/2014/main" id="{A908B22A-F0BF-4E03-8E40-790F8086C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19" y="1628682"/>
            <a:ext cx="3149762" cy="3600635"/>
          </a:xfrm>
          <a:prstGeom prst="rect">
            <a:avLst/>
          </a:prstGeom>
        </p:spPr>
      </p:pic>
      <p:pic>
        <p:nvPicPr>
          <p:cNvPr id="9" name="Picture 8" descr="A picture containing chair, sitting, wooden, table&#10;&#10;Description automatically generated">
            <a:extLst>
              <a:ext uri="{FF2B5EF4-FFF2-40B4-BE49-F238E27FC236}">
                <a16:creationId xmlns:a16="http://schemas.microsoft.com/office/drawing/2014/main" id="{3CBCFEA1-5D39-4EEA-AAED-CAE4A1AA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634" y="1463574"/>
            <a:ext cx="4508732" cy="3930852"/>
          </a:xfrm>
          <a:prstGeom prst="rect">
            <a:avLst/>
          </a:prstGeom>
        </p:spPr>
      </p:pic>
      <p:pic>
        <p:nvPicPr>
          <p:cNvPr id="11" name="Picture 10" descr="A picture containing sitting, wooden, pair, small&#10;&#10;Description automatically generated">
            <a:extLst>
              <a:ext uri="{FF2B5EF4-FFF2-40B4-BE49-F238E27FC236}">
                <a16:creationId xmlns:a16="http://schemas.microsoft.com/office/drawing/2014/main" id="{40747130-F847-4F3B-BD92-8B614E9B0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55" y="1593755"/>
            <a:ext cx="3695890" cy="367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20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660A-1BA1-407C-A919-2D3CA47E7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rown, table, small, sitting&#10;&#10;Description automatically generated">
            <a:extLst>
              <a:ext uri="{FF2B5EF4-FFF2-40B4-BE49-F238E27FC236}">
                <a16:creationId xmlns:a16="http://schemas.microsoft.com/office/drawing/2014/main" id="{AD84DCC3-3C79-48C7-BA8F-AD65383CC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25" y="1989036"/>
            <a:ext cx="4864350" cy="3930852"/>
          </a:xfrm>
        </p:spPr>
      </p:pic>
      <p:pic>
        <p:nvPicPr>
          <p:cNvPr id="7" name="Picture 6" descr="A horse sticking its tongue out&#10;&#10;Description automatically generated">
            <a:extLst>
              <a:ext uri="{FF2B5EF4-FFF2-40B4-BE49-F238E27FC236}">
                <a16:creationId xmlns:a16="http://schemas.microsoft.com/office/drawing/2014/main" id="{482B9622-BF51-4169-967E-97FD5BF08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74" y="1457223"/>
            <a:ext cx="4877051" cy="3943553"/>
          </a:xfrm>
          <a:prstGeom prst="rect">
            <a:avLst/>
          </a:prstGeom>
        </p:spPr>
      </p:pic>
      <p:pic>
        <p:nvPicPr>
          <p:cNvPr id="9" name="Picture 8" descr="A close up of a horse&#10;&#10;Description automatically generated">
            <a:extLst>
              <a:ext uri="{FF2B5EF4-FFF2-40B4-BE49-F238E27FC236}">
                <a16:creationId xmlns:a16="http://schemas.microsoft.com/office/drawing/2014/main" id="{2116F491-1381-4E37-8263-0A89429D8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08" y="1894588"/>
            <a:ext cx="3803845" cy="3765744"/>
          </a:xfrm>
          <a:prstGeom prst="rect">
            <a:avLst/>
          </a:prstGeom>
        </p:spPr>
      </p:pic>
      <p:pic>
        <p:nvPicPr>
          <p:cNvPr id="11" name="Picture 10" descr="A close up of a horse&#10;&#10;Description automatically generated">
            <a:extLst>
              <a:ext uri="{FF2B5EF4-FFF2-40B4-BE49-F238E27FC236}">
                <a16:creationId xmlns:a16="http://schemas.microsoft.com/office/drawing/2014/main" id="{CD60AE00-F07C-4F3B-87A2-C402A48DE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414" y="1441348"/>
            <a:ext cx="4299171" cy="3975304"/>
          </a:xfrm>
          <a:prstGeom prst="rect">
            <a:avLst/>
          </a:prstGeom>
        </p:spPr>
      </p:pic>
      <p:pic>
        <p:nvPicPr>
          <p:cNvPr id="13" name="Picture 12" descr="A picture containing brown, wooden, sitting, small&#10;&#10;Description automatically generated">
            <a:extLst>
              <a:ext uri="{FF2B5EF4-FFF2-40B4-BE49-F238E27FC236}">
                <a16:creationId xmlns:a16="http://schemas.microsoft.com/office/drawing/2014/main" id="{FF779BDC-5D01-460D-A576-AE79514C2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15" y="1673135"/>
            <a:ext cx="4273770" cy="3511730"/>
          </a:xfrm>
          <a:prstGeom prst="rect">
            <a:avLst/>
          </a:prstGeom>
        </p:spPr>
      </p:pic>
      <p:pic>
        <p:nvPicPr>
          <p:cNvPr id="15" name="Picture 14" descr="A picture containing bed, small, table, standing&#10;&#10;Description automatically generated">
            <a:extLst>
              <a:ext uri="{FF2B5EF4-FFF2-40B4-BE49-F238E27FC236}">
                <a16:creationId xmlns:a16="http://schemas.microsoft.com/office/drawing/2014/main" id="{11A21537-673F-4CFE-8235-F0A30B6F96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73" y="2070030"/>
            <a:ext cx="2984653" cy="2717940"/>
          </a:xfrm>
          <a:prstGeom prst="rect">
            <a:avLst/>
          </a:prstGeom>
        </p:spPr>
      </p:pic>
      <p:pic>
        <p:nvPicPr>
          <p:cNvPr id="17" name="Picture 16" descr="A picture containing indoor, standing, sitting, bed&#10;&#10;Description automatically generated">
            <a:extLst>
              <a:ext uri="{FF2B5EF4-FFF2-40B4-BE49-F238E27FC236}">
                <a16:creationId xmlns:a16="http://schemas.microsoft.com/office/drawing/2014/main" id="{B3CE73B6-1BDE-4797-ABF4-6238CCCC72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54" y="1762039"/>
            <a:ext cx="3714941" cy="333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03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E8F42-EC4B-454F-AF14-2024E9F3A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E589C-E52D-4461-A0A0-EF0DE6AAF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2512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7C6E1-0E5A-42AE-A404-894AB7150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picture containing indoor, man, red, black&#10;&#10;Description automatically generated">
            <a:extLst>
              <a:ext uri="{FF2B5EF4-FFF2-40B4-BE49-F238E27FC236}">
                <a16:creationId xmlns:a16="http://schemas.microsoft.com/office/drawing/2014/main" id="{D2F312C2-7C82-4620-A5FF-2C8E2668BE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3"/>
          <a:stretch/>
        </p:blipFill>
        <p:spPr>
          <a:xfrm>
            <a:off x="1878707" y="7761"/>
            <a:ext cx="9074153" cy="6606011"/>
          </a:xfrm>
          <a:prstGeom prst="rect">
            <a:avLst/>
          </a:prstGeom>
        </p:spPr>
      </p:pic>
      <p:pic>
        <p:nvPicPr>
          <p:cNvPr id="10" name="Picture 9" descr="A picture containing indoor, red, cat, sitting&#10;&#10;Description automatically generated">
            <a:extLst>
              <a:ext uri="{FF2B5EF4-FFF2-40B4-BE49-F238E27FC236}">
                <a16:creationId xmlns:a16="http://schemas.microsoft.com/office/drawing/2014/main" id="{2F075478-2AA8-4BCF-B4DC-B711540D6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t="3475"/>
          <a:stretch/>
        </p:blipFill>
        <p:spPr>
          <a:xfrm>
            <a:off x="2063552" y="44623"/>
            <a:ext cx="9204078" cy="656914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34C84F4-1840-4850-AD84-723C0410E3AC}"/>
              </a:ext>
            </a:extLst>
          </p:cNvPr>
          <p:cNvSpPr/>
          <p:nvPr/>
        </p:nvSpPr>
        <p:spPr>
          <a:xfrm rot="352603">
            <a:off x="7218472" y="2879316"/>
            <a:ext cx="1608083" cy="315311"/>
          </a:xfrm>
          <a:custGeom>
            <a:avLst/>
            <a:gdLst>
              <a:gd name="connsiteX0" fmla="*/ 0 w 1608083"/>
              <a:gd name="connsiteY0" fmla="*/ 0 h 315311"/>
              <a:gd name="connsiteX1" fmla="*/ 588579 w 1608083"/>
              <a:gd name="connsiteY1" fmla="*/ 94593 h 315311"/>
              <a:gd name="connsiteX2" fmla="*/ 1145628 w 1608083"/>
              <a:gd name="connsiteY2" fmla="*/ 199697 h 315311"/>
              <a:gd name="connsiteX3" fmla="*/ 1608083 w 1608083"/>
              <a:gd name="connsiteY3" fmla="*/ 315311 h 315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8083" h="315311">
                <a:moveTo>
                  <a:pt x="0" y="0"/>
                </a:moveTo>
                <a:lnTo>
                  <a:pt x="588579" y="94593"/>
                </a:lnTo>
                <a:cubicBezTo>
                  <a:pt x="779517" y="127876"/>
                  <a:pt x="975711" y="162911"/>
                  <a:pt x="1145628" y="199697"/>
                </a:cubicBezTo>
                <a:cubicBezTo>
                  <a:pt x="1315545" y="236483"/>
                  <a:pt x="1461814" y="275897"/>
                  <a:pt x="1608083" y="315311"/>
                </a:cubicBezTo>
              </a:path>
            </a:pathLst>
          </a:custGeom>
          <a:noFill/>
          <a:ln w="76200">
            <a:solidFill>
              <a:srgbClr val="00B0F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C0F07CB-90F2-4EB4-8C13-640FA05F4101}"/>
              </a:ext>
            </a:extLst>
          </p:cNvPr>
          <p:cNvSpPr/>
          <p:nvPr/>
        </p:nvSpPr>
        <p:spPr>
          <a:xfrm rot="292271">
            <a:off x="7124132" y="2812150"/>
            <a:ext cx="1656184" cy="1440160"/>
          </a:xfrm>
          <a:custGeom>
            <a:avLst/>
            <a:gdLst>
              <a:gd name="connsiteX0" fmla="*/ 0 w 1056640"/>
              <a:gd name="connsiteY0" fmla="*/ 0 h 1107440"/>
              <a:gd name="connsiteX1" fmla="*/ 447040 w 1056640"/>
              <a:gd name="connsiteY1" fmla="*/ 508000 h 1107440"/>
              <a:gd name="connsiteX2" fmla="*/ 1056640 w 1056640"/>
              <a:gd name="connsiteY2" fmla="*/ 1107440 h 110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6640" h="1107440">
                <a:moveTo>
                  <a:pt x="0" y="0"/>
                </a:moveTo>
                <a:cubicBezTo>
                  <a:pt x="135466" y="161713"/>
                  <a:pt x="270933" y="323427"/>
                  <a:pt x="447040" y="508000"/>
                </a:cubicBezTo>
                <a:cubicBezTo>
                  <a:pt x="623147" y="692573"/>
                  <a:pt x="839893" y="900006"/>
                  <a:pt x="1056640" y="1107440"/>
                </a:cubicBezTo>
              </a:path>
            </a:pathLst>
          </a:custGeom>
          <a:noFill/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12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holding, room&#10;&#10;Description automatically generated">
            <a:extLst>
              <a:ext uri="{FF2B5EF4-FFF2-40B4-BE49-F238E27FC236}">
                <a16:creationId xmlns:a16="http://schemas.microsoft.com/office/drawing/2014/main" id="{3D7B016E-68FB-4CE6-9729-10F0C4D4C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" y="75437"/>
            <a:ext cx="8703823" cy="151771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20CD88-9B66-49EB-BDAE-74B5B226AB6D}"/>
              </a:ext>
            </a:extLst>
          </p:cNvPr>
          <p:cNvSpPr/>
          <p:nvPr/>
        </p:nvSpPr>
        <p:spPr>
          <a:xfrm>
            <a:off x="4247456" y="6488668"/>
            <a:ext cx="7944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Orthopaedics &amp; Traumatology: Surgery &amp; Research 105 (2019) 307–316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93DBFB-9A8B-496D-BEA8-A96394E63A59}"/>
              </a:ext>
            </a:extLst>
          </p:cNvPr>
          <p:cNvSpPr txBox="1"/>
          <p:nvPr/>
        </p:nvSpPr>
        <p:spPr>
          <a:xfrm>
            <a:off x="335360" y="1903992"/>
            <a:ext cx="4536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6 Studies </a:t>
            </a:r>
          </a:p>
          <a:p>
            <a:r>
              <a:rPr lang="en-GB" sz="2400" dirty="0"/>
              <a:t>	3 RCT’s</a:t>
            </a:r>
          </a:p>
          <a:p>
            <a:r>
              <a:rPr lang="en-GB" sz="2400" dirty="0"/>
              <a:t>	3 Comparative studies</a:t>
            </a:r>
          </a:p>
          <a:p>
            <a:endParaRPr lang="en-GB" sz="2400" dirty="0"/>
          </a:p>
          <a:p>
            <a:r>
              <a:rPr lang="en-GB" sz="2400" dirty="0"/>
              <a:t>198 Deltoid split (DS)</a:t>
            </a:r>
          </a:p>
          <a:p>
            <a:r>
              <a:rPr lang="en-GB" sz="2400" dirty="0"/>
              <a:t>228 Deltopectoral (DP)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1385A1-76E6-4C1A-B9AB-0518E60235FC}"/>
              </a:ext>
            </a:extLst>
          </p:cNvPr>
          <p:cNvSpPr/>
          <p:nvPr/>
        </p:nvSpPr>
        <p:spPr>
          <a:xfrm>
            <a:off x="6838034" y="1802884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Implant failure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7576F8-6A0E-4E41-AB54-5E87E26CE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546" y="570964"/>
            <a:ext cx="3481118" cy="59502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C855F4-238A-4227-B07C-60AEF7D86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353" y="546578"/>
            <a:ext cx="3505504" cy="599898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412381F-EE8B-4AC3-96B4-D44FA9881174}"/>
              </a:ext>
            </a:extLst>
          </p:cNvPr>
          <p:cNvSpPr/>
          <p:nvPr/>
        </p:nvSpPr>
        <p:spPr>
          <a:xfrm>
            <a:off x="4385084" y="180295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dirty="0"/>
              <a:t>Humeral head necrosis</a:t>
            </a:r>
          </a:p>
          <a:p>
            <a:r>
              <a:rPr lang="en-GB" sz="2800" dirty="0"/>
              <a:t>Significant difference </a:t>
            </a:r>
          </a:p>
          <a:p>
            <a:r>
              <a:rPr lang="en-GB" sz="2800" dirty="0"/>
              <a:t>4 studies</a:t>
            </a:r>
          </a:p>
          <a:p>
            <a:r>
              <a:rPr lang="en-GB" sz="2800" dirty="0"/>
              <a:t>	DS 2 of 198 (1%) </a:t>
            </a:r>
          </a:p>
          <a:p>
            <a:r>
              <a:rPr lang="en-GB" sz="2800" dirty="0"/>
              <a:t>	DP 11 of 228 (4.8%)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5C86DE5-98F4-4EB4-BBA8-B2D934D6A1F7}"/>
              </a:ext>
            </a:extLst>
          </p:cNvPr>
          <p:cNvSpPr/>
          <p:nvPr/>
        </p:nvSpPr>
        <p:spPr>
          <a:xfrm>
            <a:off x="8471815" y="1700808"/>
            <a:ext cx="2376713" cy="471408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31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C66CB97-5551-4730-8BA8-22C366883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5F54C0-5BB2-48D2-BD3C-3B7E7FC2D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Largest contributor to cases of </a:t>
            </a:r>
            <a:r>
              <a:rPr lang="en-GB" dirty="0" err="1"/>
              <a:t>avn</a:t>
            </a:r>
            <a:endParaRPr lang="en-GB" dirty="0"/>
          </a:p>
          <a:p>
            <a:r>
              <a:rPr lang="en-GB" dirty="0"/>
              <a:t>Comparative series</a:t>
            </a:r>
          </a:p>
          <a:p>
            <a:pPr lvl="1"/>
            <a:r>
              <a:rPr lang="en-GB" dirty="0"/>
              <a:t>DP n=33</a:t>
            </a:r>
          </a:p>
          <a:p>
            <a:pPr lvl="1"/>
            <a:r>
              <a:rPr lang="en-GB" dirty="0"/>
              <a:t>DS n=37</a:t>
            </a:r>
          </a:p>
          <a:p>
            <a:r>
              <a:rPr lang="en-GB" dirty="0"/>
              <a:t>AVN</a:t>
            </a:r>
          </a:p>
          <a:p>
            <a:pPr lvl="1"/>
            <a:r>
              <a:rPr lang="en-GB" dirty="0"/>
              <a:t>DP n=6 (18%)</a:t>
            </a:r>
          </a:p>
          <a:p>
            <a:pPr lvl="1"/>
            <a:r>
              <a:rPr lang="en-GB" dirty="0"/>
              <a:t>DS n= 1 (2.7%)</a:t>
            </a:r>
          </a:p>
          <a:p>
            <a:r>
              <a:rPr lang="en-GB" dirty="0"/>
              <a:t>Average time to follow-up</a:t>
            </a:r>
          </a:p>
          <a:p>
            <a:pPr lvl="1"/>
            <a:r>
              <a:rPr lang="en-GB" dirty="0"/>
              <a:t>Deltoid split 20 months</a:t>
            </a:r>
          </a:p>
          <a:p>
            <a:pPr lvl="1"/>
            <a:r>
              <a:rPr lang="en-GB" dirty="0"/>
              <a:t>Deltopectoral 48 months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B8B781-37AB-48CD-B689-1990FE7B4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10993"/>
            <a:ext cx="8205927" cy="15180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0B52D1-53C6-4927-9709-390F45E94B1E}"/>
              </a:ext>
            </a:extLst>
          </p:cNvPr>
          <p:cNvSpPr/>
          <p:nvPr/>
        </p:nvSpPr>
        <p:spPr>
          <a:xfrm>
            <a:off x="7032104" y="508933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i="1" dirty="0"/>
              <a:t>Greiner et al incidence of avascular necrosis</a:t>
            </a:r>
          </a:p>
          <a:p>
            <a:r>
              <a:rPr lang="en-GB" i="1" dirty="0"/>
              <a:t>doubled after 45 months compared</a:t>
            </a:r>
          </a:p>
          <a:p>
            <a:r>
              <a:rPr lang="en-GB" i="1" dirty="0"/>
              <a:t>with the incidence observed after</a:t>
            </a:r>
          </a:p>
          <a:p>
            <a:r>
              <a:rPr lang="en-GB" i="1" dirty="0"/>
              <a:t>12 months.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019988E-3C07-4724-86BE-B193175228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5"/>
          <a:stretch/>
        </p:blipFill>
        <p:spPr>
          <a:xfrm>
            <a:off x="4835071" y="2736004"/>
            <a:ext cx="7356929" cy="15180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B06FA6-AAAA-4ACF-9A82-AB4887F73599}"/>
              </a:ext>
            </a:extLst>
          </p:cNvPr>
          <p:cNvSpPr/>
          <p:nvPr/>
        </p:nvSpPr>
        <p:spPr>
          <a:xfrm>
            <a:off x="5879976" y="64612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err="1"/>
              <a:t>Orthopedics</a:t>
            </a:r>
            <a:r>
              <a:rPr lang="en-GB" dirty="0"/>
              <a:t> 2012;35 [e1606–e1612].[19] </a:t>
            </a:r>
          </a:p>
        </p:txBody>
      </p:sp>
    </p:spTree>
    <p:extLst>
      <p:ext uri="{BB962C8B-B14F-4D97-AF65-F5344CB8AC3E}">
        <p14:creationId xmlns:p14="http://schemas.microsoft.com/office/powerpoint/2010/main" val="395648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holding, room&#10;&#10;Description automatically generated">
            <a:extLst>
              <a:ext uri="{FF2B5EF4-FFF2-40B4-BE49-F238E27FC236}">
                <a16:creationId xmlns:a16="http://schemas.microsoft.com/office/drawing/2014/main" id="{3D7B016E-68FB-4CE6-9729-10F0C4D4C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" y="75437"/>
            <a:ext cx="8703823" cy="151771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20CD88-9B66-49EB-BDAE-74B5B226AB6D}"/>
              </a:ext>
            </a:extLst>
          </p:cNvPr>
          <p:cNvSpPr/>
          <p:nvPr/>
        </p:nvSpPr>
        <p:spPr>
          <a:xfrm>
            <a:off x="4247456" y="6488668"/>
            <a:ext cx="7944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Orthopaedics &amp; Traumatology: Surgery &amp; Research 105 (2019) 307–316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93DBFB-9A8B-496D-BEA8-A96394E63A59}"/>
              </a:ext>
            </a:extLst>
          </p:cNvPr>
          <p:cNvSpPr txBox="1"/>
          <p:nvPr/>
        </p:nvSpPr>
        <p:spPr>
          <a:xfrm>
            <a:off x="335360" y="1903992"/>
            <a:ext cx="4536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6 Studies </a:t>
            </a:r>
          </a:p>
          <a:p>
            <a:r>
              <a:rPr lang="en-GB" sz="2400" dirty="0"/>
              <a:t>	3 RCT’s</a:t>
            </a:r>
          </a:p>
          <a:p>
            <a:r>
              <a:rPr lang="en-GB" sz="2400" dirty="0"/>
              <a:t>	3 Comparative studies</a:t>
            </a:r>
          </a:p>
          <a:p>
            <a:endParaRPr lang="en-GB" sz="2400" dirty="0"/>
          </a:p>
          <a:p>
            <a:r>
              <a:rPr lang="en-GB" sz="2400" dirty="0"/>
              <a:t>198 Deltoid split (DS)</a:t>
            </a:r>
          </a:p>
          <a:p>
            <a:r>
              <a:rPr lang="en-GB" sz="2400" dirty="0"/>
              <a:t>228 Deltopectoral (DP)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1385A1-76E6-4C1A-B9AB-0518E60235FC}"/>
              </a:ext>
            </a:extLst>
          </p:cNvPr>
          <p:cNvSpPr/>
          <p:nvPr/>
        </p:nvSpPr>
        <p:spPr>
          <a:xfrm>
            <a:off x="6838034" y="1802884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Implant failure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7576F8-6A0E-4E41-AB54-5E87E26CE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546" y="570964"/>
            <a:ext cx="3481118" cy="59502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C855F4-238A-4227-B07C-60AEF7D86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353" y="546578"/>
            <a:ext cx="3505504" cy="59989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7E3AA3-DFE9-4FD7-B0B5-642E364AF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8498" y="522192"/>
            <a:ext cx="3487214" cy="60477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5D87D5-4499-4693-83DA-6FDCD0BEE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9353" y="546578"/>
            <a:ext cx="3505504" cy="59989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73259B-355B-4D34-BC18-79C01DF6D0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9353" y="546578"/>
            <a:ext cx="3505504" cy="59989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03E690-54DE-4356-9004-0C4C1D8F3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9353" y="546578"/>
            <a:ext cx="3505504" cy="59989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097E67-A7A2-49CB-87CB-92F60DAD8D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9353" y="564868"/>
            <a:ext cx="3505504" cy="5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2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7CF21-311F-4A1C-B24F-A30F35A7C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2775514"/>
            <a:ext cx="10972800" cy="1143000"/>
          </a:xfrm>
        </p:spPr>
        <p:txBody>
          <a:bodyPr/>
          <a:lstStyle/>
          <a:p>
            <a:r>
              <a:rPr lang="en-GB" dirty="0"/>
              <a:t>What is the Deltoid split?</a:t>
            </a:r>
          </a:p>
        </p:txBody>
      </p:sp>
    </p:spTree>
    <p:extLst>
      <p:ext uri="{BB962C8B-B14F-4D97-AF65-F5344CB8AC3E}">
        <p14:creationId xmlns:p14="http://schemas.microsoft.com/office/powerpoint/2010/main" val="3568000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7C6E1-0E5A-42AE-A404-894AB7150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picture containing indoor, man, red, black&#10;&#10;Description automatically generated">
            <a:extLst>
              <a:ext uri="{FF2B5EF4-FFF2-40B4-BE49-F238E27FC236}">
                <a16:creationId xmlns:a16="http://schemas.microsoft.com/office/drawing/2014/main" id="{D2F312C2-7C82-4620-A5FF-2C8E2668BE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3"/>
          <a:stretch/>
        </p:blipFill>
        <p:spPr>
          <a:xfrm>
            <a:off x="1878707" y="7761"/>
            <a:ext cx="9074153" cy="6606011"/>
          </a:xfrm>
          <a:prstGeom prst="rect">
            <a:avLst/>
          </a:prstGeom>
        </p:spPr>
      </p:pic>
      <p:pic>
        <p:nvPicPr>
          <p:cNvPr id="10" name="Picture 9" descr="A picture containing indoor, red, cat, sitting&#10;&#10;Description automatically generated">
            <a:extLst>
              <a:ext uri="{FF2B5EF4-FFF2-40B4-BE49-F238E27FC236}">
                <a16:creationId xmlns:a16="http://schemas.microsoft.com/office/drawing/2014/main" id="{2F075478-2AA8-4BCF-B4DC-B711540D6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t="3475"/>
          <a:stretch/>
        </p:blipFill>
        <p:spPr>
          <a:xfrm>
            <a:off x="2063552" y="144425"/>
            <a:ext cx="9204078" cy="656914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34C84F4-1840-4850-AD84-723C0410E3AC}"/>
              </a:ext>
            </a:extLst>
          </p:cNvPr>
          <p:cNvSpPr/>
          <p:nvPr/>
        </p:nvSpPr>
        <p:spPr>
          <a:xfrm rot="262403">
            <a:off x="7220708" y="2834448"/>
            <a:ext cx="1608083" cy="315311"/>
          </a:xfrm>
          <a:custGeom>
            <a:avLst/>
            <a:gdLst>
              <a:gd name="connsiteX0" fmla="*/ 0 w 1608083"/>
              <a:gd name="connsiteY0" fmla="*/ 0 h 315311"/>
              <a:gd name="connsiteX1" fmla="*/ 588579 w 1608083"/>
              <a:gd name="connsiteY1" fmla="*/ 94593 h 315311"/>
              <a:gd name="connsiteX2" fmla="*/ 1145628 w 1608083"/>
              <a:gd name="connsiteY2" fmla="*/ 199697 h 315311"/>
              <a:gd name="connsiteX3" fmla="*/ 1608083 w 1608083"/>
              <a:gd name="connsiteY3" fmla="*/ 315311 h 315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8083" h="315311">
                <a:moveTo>
                  <a:pt x="0" y="0"/>
                </a:moveTo>
                <a:lnTo>
                  <a:pt x="588579" y="94593"/>
                </a:lnTo>
                <a:cubicBezTo>
                  <a:pt x="779517" y="127876"/>
                  <a:pt x="975711" y="162911"/>
                  <a:pt x="1145628" y="199697"/>
                </a:cubicBezTo>
                <a:cubicBezTo>
                  <a:pt x="1315545" y="236483"/>
                  <a:pt x="1461814" y="275897"/>
                  <a:pt x="1608083" y="315311"/>
                </a:cubicBezTo>
              </a:path>
            </a:pathLst>
          </a:custGeom>
          <a:noFill/>
          <a:ln w="76200">
            <a:solidFill>
              <a:srgbClr val="00B0F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C0F07CB-90F2-4EB4-8C13-640FA05F4101}"/>
              </a:ext>
            </a:extLst>
          </p:cNvPr>
          <p:cNvSpPr/>
          <p:nvPr/>
        </p:nvSpPr>
        <p:spPr>
          <a:xfrm rot="292271">
            <a:off x="7124132" y="2812150"/>
            <a:ext cx="1656184" cy="1440160"/>
          </a:xfrm>
          <a:custGeom>
            <a:avLst/>
            <a:gdLst>
              <a:gd name="connsiteX0" fmla="*/ 0 w 1056640"/>
              <a:gd name="connsiteY0" fmla="*/ 0 h 1107440"/>
              <a:gd name="connsiteX1" fmla="*/ 447040 w 1056640"/>
              <a:gd name="connsiteY1" fmla="*/ 508000 h 1107440"/>
              <a:gd name="connsiteX2" fmla="*/ 1056640 w 1056640"/>
              <a:gd name="connsiteY2" fmla="*/ 1107440 h 110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6640" h="1107440">
                <a:moveTo>
                  <a:pt x="0" y="0"/>
                </a:moveTo>
                <a:cubicBezTo>
                  <a:pt x="135466" y="161713"/>
                  <a:pt x="270933" y="323427"/>
                  <a:pt x="447040" y="508000"/>
                </a:cubicBezTo>
                <a:cubicBezTo>
                  <a:pt x="623147" y="692573"/>
                  <a:pt x="839893" y="900006"/>
                  <a:pt x="1056640" y="1107440"/>
                </a:cubicBezTo>
              </a:path>
            </a:pathLst>
          </a:custGeom>
          <a:noFill/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F49FBB-C98D-44B7-8F50-BA9B72C35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05709" flipH="1">
            <a:off x="8904692" y="3632040"/>
            <a:ext cx="2354172" cy="29806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A0A81D-8FC1-4068-8640-43F38EF6D7C6}"/>
              </a:ext>
            </a:extLst>
          </p:cNvPr>
          <p:cNvSpPr txBox="1"/>
          <p:nvPr/>
        </p:nvSpPr>
        <p:spPr>
          <a:xfrm>
            <a:off x="4007768" y="5828231"/>
            <a:ext cx="6801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</a:rPr>
              <a:t>ANTEROLATERAL APPROACH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96B4B7-DA2B-4C5E-965D-5FD43C19E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3" y="143487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7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88615-E80F-4B7B-AFBA-2F75C6908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ird&#10;&#10;Description automatically generated">
            <a:extLst>
              <a:ext uri="{FF2B5EF4-FFF2-40B4-BE49-F238E27FC236}">
                <a16:creationId xmlns:a16="http://schemas.microsoft.com/office/drawing/2014/main" id="{8F4187D5-45D2-4403-921B-6F089B698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31079"/>
            <a:ext cx="8217863" cy="246181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7C3D79-DEB4-4F77-A827-77C6C4003E7F}"/>
              </a:ext>
            </a:extLst>
          </p:cNvPr>
          <p:cNvSpPr/>
          <p:nvPr/>
        </p:nvSpPr>
        <p:spPr>
          <a:xfrm>
            <a:off x="7032104" y="6398696"/>
            <a:ext cx="4762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(2010) 19, 1105-1114</a:t>
            </a:r>
          </a:p>
        </p:txBody>
      </p:sp>
      <p:pic>
        <p:nvPicPr>
          <p:cNvPr id="8" name="Picture 7" descr="A picture containing photo, black, man, white&#10;&#10;Description automatically generated">
            <a:extLst>
              <a:ext uri="{FF2B5EF4-FFF2-40B4-BE49-F238E27FC236}">
                <a16:creationId xmlns:a16="http://schemas.microsoft.com/office/drawing/2014/main" id="{4AB543CA-0732-4DA5-AB09-C18647C0F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03" y="2562321"/>
            <a:ext cx="2724290" cy="3695890"/>
          </a:xfrm>
          <a:prstGeom prst="rect">
            <a:avLst/>
          </a:prstGeom>
        </p:spPr>
      </p:pic>
      <p:pic>
        <p:nvPicPr>
          <p:cNvPr id="10" name="Picture 9" descr="A picture containing small, sitting, black, table&#10;&#10;Description automatically generated">
            <a:extLst>
              <a:ext uri="{FF2B5EF4-FFF2-40B4-BE49-F238E27FC236}">
                <a16:creationId xmlns:a16="http://schemas.microsoft.com/office/drawing/2014/main" id="{7748167A-7E0E-4AE6-8D3D-1ED08D138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373" y="2562321"/>
            <a:ext cx="2851297" cy="2336920"/>
          </a:xfrm>
          <a:prstGeom prst="rect">
            <a:avLst/>
          </a:prstGeom>
        </p:spPr>
      </p:pic>
      <p:pic>
        <p:nvPicPr>
          <p:cNvPr id="12" name="Picture 11" descr="A close up of an animal&#10;&#10;Description automatically generated">
            <a:extLst>
              <a:ext uri="{FF2B5EF4-FFF2-40B4-BE49-F238E27FC236}">
                <a16:creationId xmlns:a16="http://schemas.microsoft.com/office/drawing/2014/main" id="{1C50D78C-7D0F-494A-A6E0-2C628FD45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95" y="3925120"/>
            <a:ext cx="2889398" cy="2368672"/>
          </a:xfrm>
          <a:prstGeom prst="rect">
            <a:avLst/>
          </a:prstGeom>
        </p:spPr>
      </p:pic>
      <p:pic>
        <p:nvPicPr>
          <p:cNvPr id="14" name="Picture 13" descr="A picture containing sitting, pair, white, clock&#10;&#10;Description automatically generated">
            <a:extLst>
              <a:ext uri="{FF2B5EF4-FFF2-40B4-BE49-F238E27FC236}">
                <a16:creationId xmlns:a16="http://schemas.microsoft.com/office/drawing/2014/main" id="{5E129404-060A-41FB-83AA-D28D6ECFA9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403" y="846138"/>
            <a:ext cx="2355971" cy="2883048"/>
          </a:xfrm>
          <a:prstGeom prst="rect">
            <a:avLst/>
          </a:prstGeom>
        </p:spPr>
      </p:pic>
      <p:pic>
        <p:nvPicPr>
          <p:cNvPr id="16" name="Picture 15" descr="A close up of a white wall&#10;&#10;Description automatically generated">
            <a:extLst>
              <a:ext uri="{FF2B5EF4-FFF2-40B4-BE49-F238E27FC236}">
                <a16:creationId xmlns:a16="http://schemas.microsoft.com/office/drawing/2014/main" id="{8F547C56-C41F-49F6-B2AD-1C89965B0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58" y="3698158"/>
            <a:ext cx="2406774" cy="264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885DCF8-9BA7-4E3B-B462-7308294BF586}" vid="{9A315223-B6C8-455A-B58C-0B8363E589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surgeon background 2</Template>
  <TotalTime>442</TotalTime>
  <Words>460</Words>
  <Application>Microsoft Office PowerPoint</Application>
  <PresentationFormat>Widescreen</PresentationFormat>
  <Paragraphs>84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Verdana</vt:lpstr>
      <vt:lpstr>Wingdings</vt:lpstr>
      <vt:lpstr>Wingdings 2</vt:lpstr>
      <vt:lpstr>Wingdings 3</vt:lpstr>
      <vt:lpstr>surgeon blue</vt:lpstr>
      <vt:lpstr>Anatomic basis of proximal humeral surgery: Deltopectoral or deltoid split?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Deltoid split?</vt:lpstr>
      <vt:lpstr>PowerPoint Presentation</vt:lpstr>
      <vt:lpstr>PowerPoint Presentation</vt:lpstr>
      <vt:lpstr>Anterior and middle heads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Preferred</vt:lpstr>
      <vt:lpstr>PowerPoint Presentation</vt:lpstr>
      <vt:lpstr>5 cm not Enough</vt:lpstr>
      <vt:lpstr>PowerPoint Presentation</vt:lpstr>
      <vt:lpstr>PowerPoint Presentation</vt:lpstr>
      <vt:lpstr>PowerPoint Presentation</vt:lpstr>
      <vt:lpstr>PowerPoint Presentation</vt:lpstr>
      <vt:lpstr>Deltopectoral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Shoulder update</dc:title>
  <dc:creator>Lee Van Rensburg</dc:creator>
  <cp:lastModifiedBy>Lee Van Rensburg</cp:lastModifiedBy>
  <cp:revision>46</cp:revision>
  <dcterms:created xsi:type="dcterms:W3CDTF">2020-02-15T19:50:19Z</dcterms:created>
  <dcterms:modified xsi:type="dcterms:W3CDTF">2020-02-26T16:41:59Z</dcterms:modified>
</cp:coreProperties>
</file>