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4" r:id="rId2"/>
    <p:sldMasterId id="2147483756" r:id="rId3"/>
  </p:sldMasterIdLst>
  <p:notesMasterIdLst>
    <p:notesMasterId r:id="rId68"/>
  </p:notesMasterIdLst>
  <p:sldIdLst>
    <p:sldId id="529" r:id="rId4"/>
    <p:sldId id="436" r:id="rId5"/>
    <p:sldId id="333" r:id="rId6"/>
    <p:sldId id="530" r:id="rId7"/>
    <p:sldId id="524" r:id="rId8"/>
    <p:sldId id="487" r:id="rId9"/>
    <p:sldId id="435" r:id="rId10"/>
    <p:sldId id="526" r:id="rId11"/>
    <p:sldId id="527" r:id="rId12"/>
    <p:sldId id="525" r:id="rId13"/>
    <p:sldId id="428" r:id="rId14"/>
    <p:sldId id="531" r:id="rId15"/>
    <p:sldId id="490" r:id="rId16"/>
    <p:sldId id="489" r:id="rId17"/>
    <p:sldId id="491" r:id="rId18"/>
    <p:sldId id="404" r:id="rId19"/>
    <p:sldId id="497" r:id="rId20"/>
    <p:sldId id="514" r:id="rId21"/>
    <p:sldId id="510" r:id="rId22"/>
    <p:sldId id="511" r:id="rId23"/>
    <p:sldId id="512" r:id="rId24"/>
    <p:sldId id="462" r:id="rId25"/>
    <p:sldId id="463" r:id="rId26"/>
    <p:sldId id="464" r:id="rId27"/>
    <p:sldId id="505" r:id="rId28"/>
    <p:sldId id="506" r:id="rId29"/>
    <p:sldId id="507" r:id="rId30"/>
    <p:sldId id="508" r:id="rId31"/>
    <p:sldId id="509" r:id="rId32"/>
    <p:sldId id="466" r:id="rId33"/>
    <p:sldId id="513" r:id="rId34"/>
    <p:sldId id="516" r:id="rId35"/>
    <p:sldId id="437" r:id="rId36"/>
    <p:sldId id="432" r:id="rId37"/>
    <p:sldId id="433" r:id="rId38"/>
    <p:sldId id="440" r:id="rId39"/>
    <p:sldId id="441" r:id="rId40"/>
    <p:sldId id="431" r:id="rId41"/>
    <p:sldId id="427" r:id="rId42"/>
    <p:sldId id="438" r:id="rId43"/>
    <p:sldId id="439" r:id="rId44"/>
    <p:sldId id="442" r:id="rId45"/>
    <p:sldId id="453" r:id="rId46"/>
    <p:sldId id="455" r:id="rId47"/>
    <p:sldId id="454" r:id="rId48"/>
    <p:sldId id="457" r:id="rId49"/>
    <p:sldId id="458" r:id="rId50"/>
    <p:sldId id="443" r:id="rId51"/>
    <p:sldId id="445" r:id="rId52"/>
    <p:sldId id="444" r:id="rId53"/>
    <p:sldId id="447" r:id="rId54"/>
    <p:sldId id="446" r:id="rId55"/>
    <p:sldId id="456" r:id="rId56"/>
    <p:sldId id="517" r:id="rId57"/>
    <p:sldId id="520" r:id="rId58"/>
    <p:sldId id="522" r:id="rId59"/>
    <p:sldId id="523" r:id="rId60"/>
    <p:sldId id="521" r:id="rId61"/>
    <p:sldId id="474" r:id="rId62"/>
    <p:sldId id="475" r:id="rId63"/>
    <p:sldId id="518" r:id="rId64"/>
    <p:sldId id="519" r:id="rId65"/>
    <p:sldId id="426" r:id="rId66"/>
    <p:sldId id="459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 Van Rensburg" initials="LVR" lastIdx="1" clrIdx="0">
    <p:extLst>
      <p:ext uri="{19B8F6BF-5375-455C-9EA6-DF929625EA0E}">
        <p15:presenceInfo xmlns:p15="http://schemas.microsoft.com/office/powerpoint/2012/main" userId="0d27d6d77a8f0d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71" autoAdjust="0"/>
  </p:normalViewPr>
  <p:slideViewPr>
    <p:cSldViewPr>
      <p:cViewPr>
        <p:scale>
          <a:sx n="60" d="100"/>
          <a:sy n="60" d="100"/>
        </p:scale>
        <p:origin x="352" y="1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commentAuthors" Target="commentAuthor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Undisplaced</c:v>
                </c:pt>
                <c:pt idx="1">
                  <c:v>Neer 2</c:v>
                </c:pt>
                <c:pt idx="2">
                  <c:v>Neer 3</c:v>
                </c:pt>
                <c:pt idx="3">
                  <c:v>Neer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</c:v>
                </c:pt>
                <c:pt idx="1">
                  <c:v>128</c:v>
                </c:pt>
                <c:pt idx="2">
                  <c:v>93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1-4DDE-BA3F-805794D6473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Surgical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Undisplaced</c:v>
                </c:pt>
                <c:pt idx="1">
                  <c:v>Neer 2</c:v>
                </c:pt>
                <c:pt idx="2">
                  <c:v>Neer 3</c:v>
                </c:pt>
                <c:pt idx="3">
                  <c:v>Neer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9</c:v>
                </c:pt>
                <c:pt idx="1">
                  <c:v>65</c:v>
                </c:pt>
                <c:pt idx="2">
                  <c:v>46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41-4DDE-BA3F-805794D6473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 surgical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Undisplaced</c:v>
                </c:pt>
                <c:pt idx="1">
                  <c:v>Neer 2</c:v>
                </c:pt>
                <c:pt idx="2">
                  <c:v>Neer 3</c:v>
                </c:pt>
                <c:pt idx="3">
                  <c:v>Neer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9</c:v>
                </c:pt>
                <c:pt idx="1">
                  <c:v>63</c:v>
                </c:pt>
                <c:pt idx="2">
                  <c:v>47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41-4DDE-BA3F-805794D6473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438583736"/>
        <c:axId val="438584064"/>
      </c:barChart>
      <c:catAx>
        <c:axId val="438583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84064"/>
        <c:crosses val="autoZero"/>
        <c:auto val="1"/>
        <c:lblAlgn val="ctr"/>
        <c:lblOffset val="100"/>
        <c:noMultiLvlLbl val="0"/>
      </c:catAx>
      <c:valAx>
        <c:axId val="4385840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8583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7T22:38:52.142" idx="1">
    <p:pos x="3776" y="1008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31E68CA-6C70-4530-948B-FDC0B27C35DB}" type="slidenum">
              <a:rPr lang="en-GB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7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8E10BDB0-0E1A-4AAA-ABA7-55D9660AF4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4C58CE8B-0D3F-4D86-8F44-500F49BCF9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4446965A-3F49-4C59-BA11-226889594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A0E272-B3CC-4986-9396-CC2E25DDCBB9}" type="slidenum">
              <a:rPr lang="en-GB" altLang="en-US">
                <a:latin typeface="Calibri" panose="020F0502020204030204" pitchFamily="34" charset="0"/>
              </a:rPr>
              <a:pPr eaLnBrk="1" hangingPunct="1"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13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>
            <a:extLst>
              <a:ext uri="{FF2B5EF4-FFF2-40B4-BE49-F238E27FC236}">
                <a16:creationId xmlns:a16="http://schemas.microsoft.com/office/drawing/2014/main" id="{A1CF14AF-A3F3-49CF-8CE7-D235D94169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>
            <a:extLst>
              <a:ext uri="{FF2B5EF4-FFF2-40B4-BE49-F238E27FC236}">
                <a16:creationId xmlns:a16="http://schemas.microsoft.com/office/drawing/2014/main" id="{40D8702B-A452-4EA5-B666-C02217E1B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7460" name="Slide Number Placeholder 3">
            <a:extLst>
              <a:ext uri="{FF2B5EF4-FFF2-40B4-BE49-F238E27FC236}">
                <a16:creationId xmlns:a16="http://schemas.microsoft.com/office/drawing/2014/main" id="{C9219041-A812-4EEF-903D-2E7F68EDF4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99959AB-A2E7-46CA-97F9-500D07B92CC2}" type="slidenum">
              <a:rPr lang="en-GB" altLang="en-US" sz="1200"/>
              <a:pPr eaLnBrk="1" hangingPunct="1"/>
              <a:t>33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298866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250031" y="178594"/>
            <a:ext cx="8643938" cy="6491883"/>
          </a:xfrm>
          <a:prstGeom prst="rect">
            <a:avLst/>
          </a:prstGeom>
        </p:spPr>
        <p:txBody>
          <a:bodyPr lIns="50800" tIns="50800" rIns="50800" bIns="50800" anchor="ctr"/>
          <a:lstStyle>
            <a:lvl1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1pPr>
            <a:lvl2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2pPr>
            <a:lvl3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3pPr>
            <a:lvl4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4pPr>
            <a:lvl5pPr>
              <a:lnSpc>
                <a:spcPct val="120000"/>
              </a:lnSpc>
              <a:defRPr sz="3234">
                <a:solidFill>
                  <a:srgbClr val="515251"/>
                </a:solidFill>
                <a:uFill>
                  <a:solidFill>
                    <a:srgbClr val="515251"/>
                  </a:solidFill>
                </a:uFill>
              </a:defRPr>
            </a:lvl5pPr>
          </a:lstStyle>
          <a:p>
            <a:pPr lvl="0"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7323220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mw-ppt-cover.jpg">
            <a:extLst>
              <a:ext uri="{FF2B5EF4-FFF2-40B4-BE49-F238E27FC236}">
                <a16:creationId xmlns:a16="http://schemas.microsoft.com/office/drawing/2014/main" id="{C68AE868-60B9-41D9-B680-943261804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533400" y="4114800"/>
            <a:ext cx="3581400" cy="1066800"/>
          </a:xfrm>
        </p:spPr>
        <p:txBody>
          <a:bodyPr wrap="square">
            <a:noAutofit/>
          </a:bodyPr>
          <a:lstStyle>
            <a:lvl1pPr algn="l">
              <a:defRPr sz="3000" b="0" i="0" cap="none">
                <a:ln w="500">
                  <a:noFill/>
                </a:ln>
                <a:solidFill>
                  <a:srgbClr val="FFFFFF"/>
                </a:solidFill>
                <a:effectLst>
                  <a:outerShdw blurRad="50800" dist="38100" dir="10800000" algn="l">
                    <a:srgbClr val="000000">
                      <a:alpha val="43000"/>
                    </a:srgbClr>
                  </a:outerShdw>
                </a:effectLst>
                <a:latin typeface="Calibri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533400" y="5715000"/>
            <a:ext cx="3581400" cy="838200"/>
          </a:xfrm>
        </p:spPr>
        <p:txBody>
          <a:bodyPr lIns="45720" tIns="0" rIns="45720" bIns="0"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effectLst/>
                <a:latin typeface=""/>
                <a:cs typeface="Arial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15457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4F24874-374A-49D0-BF98-2E08E2735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381B7B-988B-4286-AE59-709A6E18101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shade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3/18/2020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FF02DAA-4B57-453B-BD9F-56CE8031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shade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E28B06C-9DAF-4763-8C6D-FF38AF71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9DAFA1-8481-4773-B765-1911D79C0A5B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BCBCB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0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slide" Target="../slides/slide10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3/18/2020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mw-ppt-sub.jpg">
            <a:extLst>
              <a:ext uri="{FF2B5EF4-FFF2-40B4-BE49-F238E27FC236}">
                <a16:creationId xmlns:a16="http://schemas.microsoft.com/office/drawing/2014/main" id="{411218DB-20C3-48C5-8F7D-14790D844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2">
            <a:extLst>
              <a:ext uri="{FF2B5EF4-FFF2-40B4-BE49-F238E27FC236}">
                <a16:creationId xmlns:a16="http://schemas.microsoft.com/office/drawing/2014/main" id="{4E98229D-4B48-46C8-8C28-FEF89F56950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4572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30">
            <a:extLst>
              <a:ext uri="{FF2B5EF4-FFF2-40B4-BE49-F238E27FC236}">
                <a16:creationId xmlns:a16="http://schemas.microsoft.com/office/drawing/2014/main" id="{997948D3-4F9F-4381-AEDB-575041516D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609725"/>
            <a:ext cx="85344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2783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kern="1200">
          <a:ln w="500">
            <a:noFill/>
          </a:ln>
          <a:solidFill>
            <a:srgbClr val="23495C"/>
          </a:solidFill>
          <a:latin typeface="Calibri"/>
          <a:ea typeface="+mj-ea"/>
          <a:cs typeface="Calibri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>
          <a:solidFill>
            <a:srgbClr val="23495C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100000"/>
        <a:buBlip>
          <a:blip r:embed="rId4"/>
        </a:buBlip>
        <a:defRPr sz="2400" kern="1200">
          <a:solidFill>
            <a:schemeClr val="tx1"/>
          </a:solidFill>
          <a:latin typeface="Calibri"/>
          <a:ea typeface="+mn-ea"/>
          <a:cs typeface="Calibri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FB400"/>
        </a:buClr>
        <a:buSzPct val="100000"/>
        <a:buBlip>
          <a:blip r:embed="rId4"/>
        </a:buBlip>
        <a:defRPr sz="2200" kern="1200">
          <a:solidFill>
            <a:schemeClr val="tx1"/>
          </a:solidFill>
          <a:latin typeface="Calibri"/>
          <a:ea typeface="+mn-ea"/>
          <a:cs typeface="Calibri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FB400"/>
        </a:buClr>
        <a:buSzPct val="100000"/>
        <a:buBlip>
          <a:blip r:embed="rId4"/>
        </a:buBlip>
        <a:defRPr kern="1200">
          <a:solidFill>
            <a:schemeClr val="tx1"/>
          </a:solidFill>
          <a:latin typeface="Calibri"/>
          <a:ea typeface="+mn-ea"/>
          <a:cs typeface="Calibri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FB400"/>
        </a:buClr>
        <a:buSzPct val="100000"/>
        <a:buBlip>
          <a:blip r:embed="rId4"/>
        </a:buBlip>
        <a:defRPr sz="1400" kern="1200">
          <a:solidFill>
            <a:schemeClr val="tx1"/>
          </a:solidFill>
          <a:latin typeface="Calibri"/>
          <a:ea typeface="+mn-ea"/>
          <a:cs typeface="Calibri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FB400"/>
        </a:buClr>
        <a:buSzPct val="100000"/>
        <a:buBlip>
          <a:blip r:embed="rId4"/>
        </a:buBlip>
        <a:defRPr sz="1200" kern="1200">
          <a:solidFill>
            <a:schemeClr val="tx1"/>
          </a:solidFill>
          <a:latin typeface="Calibri"/>
          <a:ea typeface="+mn-ea"/>
          <a:cs typeface="Calibri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>
            <a:extLst>
              <a:ext uri="{FF2B5EF4-FFF2-40B4-BE49-F238E27FC236}">
                <a16:creationId xmlns:a16="http://schemas.microsoft.com/office/drawing/2014/main" id="{974D7C20-4BF9-4AFE-AEA8-25B243809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099" name="Text Placeholder 12">
            <a:extLst>
              <a:ext uri="{FF2B5EF4-FFF2-40B4-BE49-F238E27FC236}">
                <a16:creationId xmlns:a16="http://schemas.microsoft.com/office/drawing/2014/main" id="{91426F54-A088-4529-92C9-340879912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50082E8-359A-4439-B1C5-5C3B61692A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64A1CA-846E-4B56-ACA5-2D052966D6E7}" type="datetimeFigureOut">
              <a:rPr lang="en-US"/>
              <a:pPr>
                <a:defRPr/>
              </a:pPr>
              <a:t>3/18/2020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F08CF-D000-4E26-8761-508BEF712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>
                    <a:shade val="5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8FA22134-F1A8-4A78-BD8D-CFCB3CE5C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</a:defRPr>
            </a:lvl1pPr>
          </a:lstStyle>
          <a:p>
            <a:pPr>
              <a:defRPr/>
            </a:pPr>
            <a:fld id="{18F5480D-3DD3-408B-9106-7D26E94242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7" name="Picture 10" descr="http://www.spirehealthcare.com/ImageFiles/Cambridge%20Lea/Cambridge%20Fracture%20Clinic/Cambridge%20fracture%20clinic%20re-sized.jpg">
            <a:extLst>
              <a:ext uri="{FF2B5EF4-FFF2-40B4-BE49-F238E27FC236}">
                <a16:creationId xmlns:a16="http://schemas.microsoft.com/office/drawing/2014/main" id="{68189109-F8B1-4E68-80FF-6F5800C7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0" y="5521807"/>
            <a:ext cx="936104" cy="10652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C1EEB1-B251-4E7B-895B-9F9FD4F77455}"/>
              </a:ext>
            </a:extLst>
          </p:cNvPr>
          <p:cNvSpPr txBox="1"/>
          <p:nvPr/>
        </p:nvSpPr>
        <p:spPr>
          <a:xfrm>
            <a:off x="2483359" y="6457890"/>
            <a:ext cx="4132863" cy="400110"/>
          </a:xfrm>
          <a:prstGeom prst="rect">
            <a:avLst/>
          </a:prstGeom>
          <a:gradFill>
            <a:gsLst>
              <a:gs pos="0">
                <a:schemeClr val="bg2">
                  <a:alpha val="49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2000" dirty="0"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www.cambridgefractureclinic.co.uk</a:t>
            </a:r>
          </a:p>
        </p:txBody>
      </p:sp>
      <p:pic>
        <p:nvPicPr>
          <p:cNvPr id="4107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1ED66476-8416-4FB8-939B-AAF20849CF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512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293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eevanrensburg.com/" TargetMode="Externa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tmp"/><Relationship Id="rId4" Type="http://schemas.openxmlformats.org/officeDocument/2006/relationships/image" Target="../media/image31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2.png"/><Relationship Id="rId7" Type="http://schemas.openxmlformats.org/officeDocument/2006/relationships/image" Target="../media/image6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mp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mp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mp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6F1F5D-56D3-4CF6-941D-F2DF6A06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5072063"/>
            <a:ext cx="3347864" cy="1692771"/>
          </a:xfrm>
          <a:prstGeom prst="rect">
            <a:avLst/>
          </a:prstGeom>
          <a:solidFill>
            <a:srgbClr val="8EC63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Mr Lee Van Rensburg</a:t>
            </a:r>
          </a:p>
          <a:p>
            <a:pPr marL="4572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)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01223 </a:t>
            </a:r>
            <a:r>
              <a:rPr lang="en-GB" sz="2400" dirty="0">
                <a:solidFill>
                  <a:prstClr val="white"/>
                </a:solidFill>
              </a:rPr>
              <a:t>789721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www.leevanrensburg.com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white"/>
                </a:solidFill>
              </a:rPr>
              <a:t>lorna@cambridgeelbow.co.uk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973366-AE3E-4F2D-B57F-9D7AAB3EE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3284538"/>
            <a:ext cx="5808662" cy="17875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800" dirty="0"/>
              <a:t>Some Shoulders need to see a surgeon.</a:t>
            </a:r>
            <a:br>
              <a:rPr lang="en-GB" sz="4800" dirty="0"/>
            </a:br>
            <a:br>
              <a:rPr lang="en-GB" sz="4800" dirty="0"/>
            </a:br>
            <a:r>
              <a:rPr lang="en-GB" sz="4800" dirty="0"/>
              <a:t>Most don’t need </a:t>
            </a:r>
            <a:r>
              <a:rPr lang="en-GB" sz="4800"/>
              <a:t>an operation….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21348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21BC-9C16-4EF1-9812-5BE398C5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indoor, bird&#10;&#10;Description automatically generated">
            <a:extLst>
              <a:ext uri="{FF2B5EF4-FFF2-40B4-BE49-F238E27FC236}">
                <a16:creationId xmlns:a16="http://schemas.microsoft.com/office/drawing/2014/main" id="{7A47E8D6-657B-4939-A74B-5935D81F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8054324" cy="20608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65AC6-C08F-4347-B3BA-FE15C8517091}"/>
              </a:ext>
            </a:extLst>
          </p:cNvPr>
          <p:cNvSpPr/>
          <p:nvPr/>
        </p:nvSpPr>
        <p:spPr>
          <a:xfrm>
            <a:off x="6968554" y="639869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BMJ 2019;364:l298</a:t>
            </a:r>
          </a:p>
        </p:txBody>
      </p:sp>
      <p:pic>
        <p:nvPicPr>
          <p:cNvPr id="8" name="Picture 7" descr="A picture containing bottle&#10;&#10;Description automatically generated">
            <a:extLst>
              <a:ext uri="{FF2B5EF4-FFF2-40B4-BE49-F238E27FC236}">
                <a16:creationId xmlns:a16="http://schemas.microsoft.com/office/drawing/2014/main" id="{4E0622D7-A7C5-41E6-B4E9-913833F42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90688"/>
            <a:ext cx="5277770" cy="44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6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E363-4DA5-4AA4-96C0-E23E28FBD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B40FB-661C-4B3B-8F8F-7FB9D7A4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08525"/>
          </a:xfrm>
        </p:spPr>
        <p:txBody>
          <a:bodyPr/>
          <a:lstStyle/>
          <a:p>
            <a:r>
              <a:rPr lang="en-GB" dirty="0"/>
              <a:t>Treat the Whole not the Hole………..</a:t>
            </a:r>
          </a:p>
          <a:p>
            <a:endParaRPr lang="en-GB" dirty="0"/>
          </a:p>
          <a:p>
            <a:r>
              <a:rPr lang="en-GB" dirty="0"/>
              <a:t>The goal of RCR is to:</a:t>
            </a:r>
          </a:p>
          <a:p>
            <a:endParaRPr lang="en-GB" i="1" dirty="0"/>
          </a:p>
          <a:p>
            <a:pPr marL="136525" indent="0" algn="ctr">
              <a:buNone/>
            </a:pPr>
            <a:r>
              <a:rPr lang="en-GB" i="1" dirty="0"/>
              <a:t>“Restore the normal anatomy of the rotator cuff in order to reduce pain and restore function.”</a:t>
            </a:r>
          </a:p>
        </p:txBody>
      </p:sp>
    </p:spTree>
    <p:extLst>
      <p:ext uri="{BB962C8B-B14F-4D97-AF65-F5344CB8AC3E}">
        <p14:creationId xmlns:p14="http://schemas.microsoft.com/office/powerpoint/2010/main" val="388305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1CAAFC-17D7-4FD2-B160-9A7150FD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A1464-D959-4C15-B656-33BC7AA843C9}"/>
              </a:ext>
            </a:extLst>
          </p:cNvPr>
          <p:cNvSpPr/>
          <p:nvPr/>
        </p:nvSpPr>
        <p:spPr>
          <a:xfrm>
            <a:off x="5389030" y="5656272"/>
            <a:ext cx="500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JAMA March 10, 2015 Volume 313, Number 10</a:t>
            </a:r>
          </a:p>
        </p:txBody>
      </p:sp>
      <p:pic>
        <p:nvPicPr>
          <p:cNvPr id="15" name="Content Placeholder 11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4C3904A6-753B-43A9-9379-895E4392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104" y="950655"/>
            <a:ext cx="7413793" cy="16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07C32-65CA-49B5-8923-A5B02AD63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" y="2728081"/>
            <a:ext cx="8954994" cy="1782198"/>
          </a:xfrm>
        </p:spPr>
      </p:pic>
    </p:spTree>
    <p:extLst>
      <p:ext uri="{BB962C8B-B14F-4D97-AF65-F5344CB8AC3E}">
        <p14:creationId xmlns:p14="http://schemas.microsoft.com/office/powerpoint/2010/main" val="2129688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594142E-C674-4863-98A7-BB6A8A9A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A1464-D959-4C15-B656-33BC7AA843C9}"/>
              </a:ext>
            </a:extLst>
          </p:cNvPr>
          <p:cNvSpPr/>
          <p:nvPr/>
        </p:nvSpPr>
        <p:spPr>
          <a:xfrm>
            <a:off x="5389030" y="5656272"/>
            <a:ext cx="500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JAMA March 10, 2015 Volume 313, Number 10</a:t>
            </a:r>
          </a:p>
        </p:txBody>
      </p:sp>
      <p:pic>
        <p:nvPicPr>
          <p:cNvPr id="15" name="Content Placeholder 11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4C3904A6-753B-43A9-9379-895E4392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634" y="924729"/>
            <a:ext cx="6227065" cy="142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screenshot of a map&#10;&#10;Description automatically generated">
            <a:extLst>
              <a:ext uri="{FF2B5EF4-FFF2-40B4-BE49-F238E27FC236}">
                <a16:creationId xmlns:a16="http://schemas.microsoft.com/office/drawing/2014/main" id="{77A6219A-AC51-42A3-A380-38986699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4" y="2486221"/>
            <a:ext cx="4423987" cy="3114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731534-29E5-441B-A15E-F783D9610163}"/>
              </a:ext>
            </a:extLst>
          </p:cNvPr>
          <p:cNvSpPr txBox="1"/>
          <p:nvPr/>
        </p:nvSpPr>
        <p:spPr>
          <a:xfrm>
            <a:off x="148014" y="525429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2"/>
                </a:solidFill>
              </a:rPr>
              <a:t>Overall</a:t>
            </a:r>
            <a:r>
              <a:rPr lang="en-GB" dirty="0" err="1"/>
              <a:t>l</a:t>
            </a:r>
            <a:endParaRPr lang="en-GB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75A2127-92C6-47BC-A3FA-C31CB159C2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"/>
          <a:stretch/>
        </p:blipFill>
        <p:spPr>
          <a:xfrm>
            <a:off x="4572000" y="1841424"/>
            <a:ext cx="2932699" cy="2050819"/>
          </a:xfrm>
          <a:prstGeom prst="rect">
            <a:avLst/>
          </a:prstGeom>
        </p:spPr>
      </p:pic>
      <p:pic>
        <p:nvPicPr>
          <p:cNvPr id="13" name="Picture 12" descr="A screenshot of a map&#10;&#10;Description automatically generated">
            <a:extLst>
              <a:ext uri="{FF2B5EF4-FFF2-40B4-BE49-F238E27FC236}">
                <a16:creationId xmlns:a16="http://schemas.microsoft.com/office/drawing/2014/main" id="{5EA6CE8B-9DC8-41A4-8AE4-EB93C74D9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14" y="3666303"/>
            <a:ext cx="3143114" cy="23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594142E-C674-4863-98A7-BB6A8A9A6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A1464-D959-4C15-B656-33BC7AA843C9}"/>
              </a:ext>
            </a:extLst>
          </p:cNvPr>
          <p:cNvSpPr/>
          <p:nvPr/>
        </p:nvSpPr>
        <p:spPr>
          <a:xfrm>
            <a:off x="5389030" y="5656272"/>
            <a:ext cx="500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JAMA March 10, 2015 Volume 313, Number 10</a:t>
            </a:r>
          </a:p>
        </p:txBody>
      </p:sp>
      <p:pic>
        <p:nvPicPr>
          <p:cNvPr id="15" name="Content Placeholder 11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4C3904A6-753B-43A9-9379-895E4392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7634" y="924729"/>
            <a:ext cx="6227065" cy="142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C997A58-6D62-4E2A-9760-4D92D2B53DD8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007604" y="2347723"/>
          <a:ext cx="4320480" cy="3589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8325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9DA3-50E7-47E5-9239-4A03A2B5B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CD7CF-7D03-4F74-8544-D717F569D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6036" y="2413164"/>
            <a:ext cx="3790764" cy="3038710"/>
          </a:xfrm>
        </p:spPr>
        <p:txBody>
          <a:bodyPr/>
          <a:lstStyle/>
          <a:p>
            <a:r>
              <a:rPr lang="en-GB" sz="2700" dirty="0"/>
              <a:t>Further surgery</a:t>
            </a:r>
          </a:p>
          <a:p>
            <a:pPr lvl="1"/>
            <a:r>
              <a:rPr lang="en-GB" sz="2700" dirty="0"/>
              <a:t>2 years</a:t>
            </a:r>
          </a:p>
          <a:p>
            <a:pPr lvl="2"/>
            <a:r>
              <a:rPr lang="en-GB" sz="2400" dirty="0"/>
              <a:t>11 Operative</a:t>
            </a:r>
          </a:p>
          <a:p>
            <a:pPr lvl="2"/>
            <a:r>
              <a:rPr lang="en-GB" sz="2400" dirty="0"/>
              <a:t>10 Non operative</a:t>
            </a:r>
          </a:p>
          <a:p>
            <a:pPr lvl="1"/>
            <a:r>
              <a:rPr lang="en-GB" sz="2700" dirty="0"/>
              <a:t>5 years </a:t>
            </a:r>
          </a:p>
          <a:p>
            <a:pPr lvl="2"/>
            <a:r>
              <a:rPr lang="en-GB" sz="2400" dirty="0"/>
              <a:t>11 both groups</a:t>
            </a:r>
          </a:p>
        </p:txBody>
      </p:sp>
      <p:pic>
        <p:nvPicPr>
          <p:cNvPr id="15" name="Content Placeholder 1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A13313-8F3F-416A-873C-8126A93E56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661"/>
            <a:ext cx="3016260" cy="241667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041F04-7CE1-40CF-A169-DF5092AE7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32" b="1"/>
          <a:stretch/>
        </p:blipFill>
        <p:spPr>
          <a:xfrm>
            <a:off x="961338" y="870726"/>
            <a:ext cx="7068925" cy="13499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331054-E513-443C-A816-999602F1E9F3}"/>
              </a:ext>
            </a:extLst>
          </p:cNvPr>
          <p:cNvSpPr/>
          <p:nvPr/>
        </p:nvSpPr>
        <p:spPr>
          <a:xfrm>
            <a:off x="6533670" y="5716855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Bone Joint J 2017;99-B:383–92.</a:t>
            </a:r>
            <a:endParaRPr lang="en-GB" dirty="0"/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A94159-999B-4D0C-8EC1-4C32D87B6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19" y="3915055"/>
            <a:ext cx="2726614" cy="208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6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98D2-1AB6-401E-8C39-CC8BE2F9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6C042-3972-42A5-B311-E4E1606D1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30" y="861882"/>
            <a:ext cx="2597672" cy="3053173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1487CC-2079-4966-9E46-1D513A521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87" r="1"/>
          <a:stretch/>
        </p:blipFill>
        <p:spPr>
          <a:xfrm>
            <a:off x="4139952" y="859565"/>
            <a:ext cx="2898654" cy="3057805"/>
          </a:xfrm>
          <a:prstGeom prst="round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84F011-E97B-43CA-A2B4-9241BC382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203"/>
          <a:stretch/>
        </p:blipFill>
        <p:spPr>
          <a:xfrm>
            <a:off x="1925706" y="3226333"/>
            <a:ext cx="2898654" cy="2769786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8B28D2-85EA-4FEE-B6D4-B83FAC65C7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511" r="-1"/>
          <a:stretch/>
        </p:blipFill>
        <p:spPr>
          <a:xfrm>
            <a:off x="6892877" y="2938314"/>
            <a:ext cx="2058994" cy="30578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42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6E135DA4-C853-4ADC-B798-BA8EF5A1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57250"/>
            <a:ext cx="8229600" cy="857250"/>
          </a:xfrm>
        </p:spPr>
        <p:txBody>
          <a:bodyPr/>
          <a:lstStyle/>
          <a:p>
            <a:r>
              <a:rPr lang="en-GB" altLang="en-US" dirty="0"/>
              <a:t>60 YO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A6D56AF2-1C5E-434C-BEE6-4ED8D7F9D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98" y="1592796"/>
            <a:ext cx="4920853" cy="440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>
            <a:extLst>
              <a:ext uri="{FF2B5EF4-FFF2-40B4-BE49-F238E27FC236}">
                <a16:creationId xmlns:a16="http://schemas.microsoft.com/office/drawing/2014/main" id="{8955E456-9E2E-4374-9C73-19D6AF8C7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1151" y="1406489"/>
            <a:ext cx="4202849" cy="4608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B3E87B-371A-4C02-B29D-7B7FD49BF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556"/>
          <a:stretch/>
        </p:blipFill>
        <p:spPr>
          <a:xfrm rot="5400000">
            <a:off x="7367072" y="915010"/>
            <a:ext cx="1805416" cy="1748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9B607-3077-4155-B694-2FCEF520D7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770"/>
          <a:stretch/>
        </p:blipFill>
        <p:spPr>
          <a:xfrm rot="5400000">
            <a:off x="3423173" y="1602530"/>
            <a:ext cx="1805416" cy="1687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AE1FC-3435-4F26-8B06-19B05678E8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13"/>
          <a:stretch/>
        </p:blipFill>
        <p:spPr>
          <a:xfrm rot="5400000">
            <a:off x="3273855" y="4212985"/>
            <a:ext cx="1857991" cy="17465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430560-D8A3-4E72-87B0-2D5BA197D2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71188" y="1052384"/>
            <a:ext cx="1910339" cy="152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2577486"/>
          </a:xfrm>
        </p:spPr>
      </p:pic>
      <p:sp>
        <p:nvSpPr>
          <p:cNvPr id="5" name="Rectangle 4"/>
          <p:cNvSpPr/>
          <p:nvPr/>
        </p:nvSpPr>
        <p:spPr>
          <a:xfrm>
            <a:off x="4600841" y="6488668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Am. 2014;96:265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3717032"/>
            <a:ext cx="9144000" cy="8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B7B6A-D71E-48E2-942F-EDB1B5A4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Traumatic </a:t>
            </a:r>
            <a:br>
              <a:rPr lang="en-US" dirty="0"/>
            </a:br>
            <a:r>
              <a:rPr lang="en-US" dirty="0"/>
              <a:t>Vs </a:t>
            </a:r>
            <a:br>
              <a:rPr lang="en-US" dirty="0"/>
            </a:br>
            <a:r>
              <a:rPr lang="en-US" dirty="0" err="1"/>
              <a:t>Atraumatic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6F8C54-D157-48BB-8945-193E49EAF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2"/>
            <a:ext cx="4685814" cy="374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1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48689-5BD1-4F2C-B0BF-71EAFA25D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251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Disclaimer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0E517535-F041-4241-B89A-0B1EEC6D4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183187"/>
          </a:xfrm>
        </p:spPr>
        <p:txBody>
          <a:bodyPr/>
          <a:lstStyle/>
          <a:p>
            <a:pPr marL="136525" indent="0" eaLnBrk="1" hangingPunct="1">
              <a:buFont typeface="Wingdings 2" panose="05020102010507070707" pitchFamily="18" charset="2"/>
              <a:buNone/>
            </a:pPr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64F71-E998-48AC-9D06-CF5C03CDE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1"/>
          <a:stretch>
            <a:fillRect/>
          </a:stretch>
        </p:blipFill>
        <p:spPr bwMode="auto">
          <a:xfrm>
            <a:off x="485775" y="1125538"/>
            <a:ext cx="317817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11818-F319-4BC3-82D0-69B7F1856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5"/>
          <a:stretch>
            <a:fillRect/>
          </a:stretch>
        </p:blipFill>
        <p:spPr bwMode="auto">
          <a:xfrm>
            <a:off x="4454525" y="3544888"/>
            <a:ext cx="46609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F50B9-F814-4156-B022-3B96E259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3990CF03-7246-4810-B5E9-FFF215AD9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75" y="6488113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Clin Orthop 1983;175:18-24.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FFA5A-C02F-46C5-A06E-5AA30E610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3638"/>
            <a:ext cx="8229600" cy="5145087"/>
          </a:xfrm>
        </p:spPr>
        <p:txBody>
          <a:bodyPr/>
          <a:lstStyle/>
          <a:p>
            <a:pPr eaLnBrk="1" hangingPunct="1"/>
            <a:r>
              <a:rPr lang="en-US" altLang="en-US"/>
              <a:t>N = 37</a:t>
            </a:r>
          </a:p>
          <a:p>
            <a:pPr lvl="1" eaLnBrk="1" hangingPunct="1"/>
            <a:r>
              <a:rPr lang="en-US" altLang="en-US"/>
              <a:t>Group 1 – Operated within 3 weeks (n=12)</a:t>
            </a:r>
          </a:p>
          <a:p>
            <a:pPr lvl="1" eaLnBrk="1" hangingPunct="1"/>
            <a:r>
              <a:rPr lang="en-US" altLang="en-US"/>
              <a:t>Group 2 – Operated within 3 to 6 weeks (n=6)</a:t>
            </a:r>
          </a:p>
          <a:p>
            <a:pPr lvl="1" eaLnBrk="1" hangingPunct="1"/>
            <a:r>
              <a:rPr lang="en-US" altLang="en-US"/>
              <a:t>Group 3 – Operated within 6-12 weeks (n=19)</a:t>
            </a:r>
          </a:p>
          <a:p>
            <a:pPr eaLnBrk="1" hangingPunct="1"/>
            <a:r>
              <a:rPr lang="en-US" altLang="en-US"/>
              <a:t>F/U ave. 7.0 years (range, 1 - 21 years)</a:t>
            </a:r>
          </a:p>
          <a:p>
            <a:pPr eaLnBrk="1" hangingPunct="1"/>
            <a:r>
              <a:rPr lang="en-US" altLang="en-US"/>
              <a:t>Abduction </a:t>
            </a:r>
          </a:p>
          <a:p>
            <a:pPr lvl="1" eaLnBrk="1" hangingPunct="1"/>
            <a:r>
              <a:rPr lang="en-US" altLang="en-US"/>
              <a:t>Group 1 = 168°</a:t>
            </a:r>
          </a:p>
          <a:p>
            <a:pPr lvl="1" eaLnBrk="1" hangingPunct="1"/>
            <a:r>
              <a:rPr lang="en-US" altLang="en-US"/>
              <a:t>Group 2 = 126°</a:t>
            </a:r>
          </a:p>
          <a:p>
            <a:pPr lvl="1" eaLnBrk="1" hangingPunct="1"/>
            <a:r>
              <a:rPr lang="en-US" altLang="en-US"/>
              <a:t>Group 3 = 129° </a:t>
            </a:r>
          </a:p>
          <a:p>
            <a:pPr eaLnBrk="1" hangingPunct="1"/>
            <a:r>
              <a:rPr lang="en-US" altLang="en-US"/>
              <a:t>Pain relief good for all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Repair best within 3 weeks</a:t>
            </a:r>
          </a:p>
          <a:p>
            <a:pPr eaLnBrk="1" hangingPunct="1"/>
            <a:endParaRPr lang="en-US" altLang="en-US"/>
          </a:p>
        </p:txBody>
      </p:sp>
      <p:pic>
        <p:nvPicPr>
          <p:cNvPr id="78853" name="Picture 6">
            <a:extLst>
              <a:ext uri="{FF2B5EF4-FFF2-40B4-BE49-F238E27FC236}">
                <a16:creationId xmlns:a16="http://schemas.microsoft.com/office/drawing/2014/main" id="{E60AB18F-91B8-48B2-8E56-6A03EC078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76213"/>
            <a:ext cx="87915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9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C78CC13-35B7-4CC3-BC4F-B2C473E7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9875" name="Rectangle 4">
            <a:extLst>
              <a:ext uri="{FF2B5EF4-FFF2-40B4-BE49-F238E27FC236}">
                <a16:creationId xmlns:a16="http://schemas.microsoft.com/office/drawing/2014/main" id="{60930665-C02B-4955-8E5C-1932459BF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6488113"/>
            <a:ext cx="4284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Shoulder Elbow Surg (2011) 20, 62-68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A5604-9598-48EE-B89D-FABA3E1A6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2275"/>
            <a:ext cx="8229600" cy="4594225"/>
          </a:xfrm>
        </p:spPr>
        <p:txBody>
          <a:bodyPr/>
          <a:lstStyle/>
          <a:p>
            <a:pPr eaLnBrk="1" hangingPunct="1"/>
            <a:r>
              <a:rPr lang="en-US" altLang="en-US"/>
              <a:t>N= 36</a:t>
            </a:r>
          </a:p>
          <a:p>
            <a:pPr eaLnBrk="1" hangingPunct="1"/>
            <a:r>
              <a:rPr lang="en-US" altLang="en-US"/>
              <a:t>3 groups</a:t>
            </a:r>
          </a:p>
          <a:p>
            <a:pPr lvl="1" eaLnBrk="1" hangingPunct="1"/>
            <a:r>
              <a:rPr lang="en-US" altLang="en-US"/>
              <a:t>Group 1 - 0-8 weeks</a:t>
            </a:r>
          </a:p>
          <a:p>
            <a:pPr lvl="1" eaLnBrk="1" hangingPunct="1"/>
            <a:r>
              <a:rPr lang="en-US" altLang="en-US"/>
              <a:t>Group 2 - 8-16 weeks</a:t>
            </a:r>
          </a:p>
          <a:p>
            <a:pPr lvl="1" eaLnBrk="1" hangingPunct="1"/>
            <a:r>
              <a:rPr lang="en-US" altLang="en-US"/>
              <a:t>Group 3 - &gt; 16 weeks</a:t>
            </a:r>
          </a:p>
          <a:p>
            <a:pPr lvl="1" eaLnBrk="1" hangingPunct="1"/>
            <a:endParaRPr lang="en-US" altLang="en-US"/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9AD36E62-6767-438F-B2BC-7DFA2A79B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0"/>
            <a:ext cx="8231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71D6B2-DE41-4A2F-BE68-A719130290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5756275"/>
            <a:ext cx="847407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19E2EE3A-C32A-43FA-AA84-816B9D882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/>
          <a:stretch>
            <a:fillRect/>
          </a:stretch>
        </p:blipFill>
        <p:spPr bwMode="auto">
          <a:xfrm>
            <a:off x="0" y="4057650"/>
            <a:ext cx="9144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68B926-4DEA-402B-BB04-EF2366C24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133600"/>
            <a:ext cx="28797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All improved </a:t>
            </a:r>
          </a:p>
          <a:p>
            <a:pPr eaLnBrk="1" hangingPunct="1"/>
            <a:r>
              <a:rPr lang="en-US" altLang="en-US"/>
              <a:t>Pain  7 down to 1</a:t>
            </a:r>
          </a:p>
          <a:p>
            <a:pPr eaLnBrk="1" hangingPunct="1"/>
            <a:r>
              <a:rPr lang="en-US" altLang="en-US"/>
              <a:t>Elevation  55 to 133</a:t>
            </a:r>
          </a:p>
        </p:txBody>
      </p:sp>
    </p:spTree>
    <p:extLst>
      <p:ext uri="{BB962C8B-B14F-4D97-AF65-F5344CB8AC3E}">
        <p14:creationId xmlns:p14="http://schemas.microsoft.com/office/powerpoint/2010/main" val="135030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F000-3811-4CE3-9C96-B545A8B9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RCR</a:t>
            </a:r>
          </a:p>
        </p:txBody>
      </p:sp>
      <p:sp>
        <p:nvSpPr>
          <p:cNvPr id="68611" name="TextBox 3">
            <a:extLst>
              <a:ext uri="{FF2B5EF4-FFF2-40B4-BE49-F238E27FC236}">
                <a16:creationId xmlns:a16="http://schemas.microsoft.com/office/drawing/2014/main" id="{8303693D-7642-4073-8C43-89F8B7CDA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16113"/>
            <a:ext cx="216058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Surgery</a:t>
            </a:r>
          </a:p>
        </p:txBody>
      </p:sp>
      <p:sp>
        <p:nvSpPr>
          <p:cNvPr id="68612" name="TextBox 4">
            <a:extLst>
              <a:ext uri="{FF2B5EF4-FFF2-40B4-BE49-F238E27FC236}">
                <a16:creationId xmlns:a16="http://schemas.microsoft.com/office/drawing/2014/main" id="{0E249CB7-5127-4CD0-8D36-4BB5562C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987550"/>
            <a:ext cx="329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Rehabilitation</a:t>
            </a:r>
          </a:p>
        </p:txBody>
      </p:sp>
      <p:pic>
        <p:nvPicPr>
          <p:cNvPr id="68613" name="Picture 6">
            <a:extLst>
              <a:ext uri="{FF2B5EF4-FFF2-40B4-BE49-F238E27FC236}">
                <a16:creationId xmlns:a16="http://schemas.microsoft.com/office/drawing/2014/main" id="{3A447A8B-5357-4BAF-91AE-48C95FBEE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17097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7">
            <a:extLst>
              <a:ext uri="{FF2B5EF4-FFF2-40B4-BE49-F238E27FC236}">
                <a16:creationId xmlns:a16="http://schemas.microsoft.com/office/drawing/2014/main" id="{417ABB76-3728-4C45-847B-6AD9E86E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814638"/>
            <a:ext cx="17621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1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16C2-F0C8-40D2-B0E2-E4FD364A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Operative vs Non Operative</a:t>
            </a:r>
          </a:p>
        </p:txBody>
      </p:sp>
      <p:pic>
        <p:nvPicPr>
          <p:cNvPr id="69635" name="Picture 5">
            <a:extLst>
              <a:ext uri="{FF2B5EF4-FFF2-40B4-BE49-F238E27FC236}">
                <a16:creationId xmlns:a16="http://schemas.microsoft.com/office/drawing/2014/main" id="{3D301E8A-52EA-4077-A956-D597022F0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381125"/>
            <a:ext cx="65278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6">
            <a:extLst>
              <a:ext uri="{FF2B5EF4-FFF2-40B4-BE49-F238E27FC236}">
                <a16:creationId xmlns:a16="http://schemas.microsoft.com/office/drawing/2014/main" id="{981D81C1-06FB-4B3E-AFA0-3C605AF09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0" y="6092825"/>
            <a:ext cx="3100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/>
              <a:t>Agency for healthcare research and quality</a:t>
            </a:r>
          </a:p>
          <a:p>
            <a:pPr eaLnBrk="1" hangingPunct="1"/>
            <a:r>
              <a:rPr lang="en-US" altLang="en-US" sz="1200"/>
              <a:t>USA July 2010 </a:t>
            </a:r>
          </a:p>
        </p:txBody>
      </p:sp>
    </p:spTree>
    <p:extLst>
      <p:ext uri="{BB962C8B-B14F-4D97-AF65-F5344CB8AC3E}">
        <p14:creationId xmlns:p14="http://schemas.microsoft.com/office/powerpoint/2010/main" val="2547590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BC213-04CD-41CA-8707-DB9F1B7E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Early Surgery</a:t>
            </a:r>
            <a:br>
              <a:rPr lang="en-US" dirty="0"/>
            </a:br>
            <a:r>
              <a:rPr lang="en-US" dirty="0"/>
              <a:t>Vs</a:t>
            </a:r>
            <a:br>
              <a:rPr lang="en-US" dirty="0"/>
            </a:br>
            <a:r>
              <a:rPr lang="en-US" dirty="0"/>
              <a:t>Physiotherapy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5D7ECF-4F31-4348-B04F-2B724E546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60800"/>
            <a:ext cx="8229600" cy="2447925"/>
          </a:xfrm>
        </p:spPr>
        <p:txBody>
          <a:bodyPr/>
          <a:lstStyle/>
          <a:p>
            <a:pPr eaLnBrk="1" hangingPunct="1"/>
            <a:r>
              <a:rPr lang="en-US" altLang="en-US"/>
              <a:t>1 study</a:t>
            </a:r>
          </a:p>
        </p:txBody>
      </p:sp>
      <p:pic>
        <p:nvPicPr>
          <p:cNvPr id="70660" name="Picture 5">
            <a:extLst>
              <a:ext uri="{FF2B5EF4-FFF2-40B4-BE49-F238E27FC236}">
                <a16:creationId xmlns:a16="http://schemas.microsoft.com/office/drawing/2014/main" id="{31532E1E-FE7A-478A-82B2-9FABE4BA7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019300"/>
            <a:ext cx="90043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72BF1A53-167A-4CF7-9A5D-89CC1117F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389438"/>
            <a:ext cx="59340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85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6B0F4-97C4-4F54-A6B5-0887CFEC3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2707" name="Picture 6">
            <a:extLst>
              <a:ext uri="{FF2B5EF4-FFF2-40B4-BE49-F238E27FC236}">
                <a16:creationId xmlns:a16="http://schemas.microsoft.com/office/drawing/2014/main" id="{14C74ABB-C234-49A7-82CE-3F9252B7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Rectangle 7">
            <a:extLst>
              <a:ext uri="{FF2B5EF4-FFF2-40B4-BE49-F238E27FC236}">
                <a16:creationId xmlns:a16="http://schemas.microsoft.com/office/drawing/2014/main" id="{56F6A81A-71C3-42FD-8916-F06B46E79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38B66CE1-57CE-4D7D-87DB-5BB0D178E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551113"/>
            <a:ext cx="40878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88C921-46BD-48C2-9962-04DEB79D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421313"/>
            <a:ext cx="1722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Age 59 (44-75)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3172A-1722-4F7D-AE7A-FD189F3CE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13" y="5397500"/>
            <a:ext cx="172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Age 61 (46-75)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BDC53-0363-4CA9-AE8F-3A9A216C6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863" y="5807075"/>
            <a:ext cx="2878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Symptoms 10 - 12 months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E1015D-F12B-4960-8827-3156CD3F5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113" y="6142038"/>
            <a:ext cx="370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+- 50:50 traumatic and atraumatic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88AC80-8ABF-4D46-A427-88446DBE1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540000"/>
            <a:ext cx="663416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204E1E5-4E9B-4FE0-ABC4-483D944071D2}"/>
              </a:ext>
            </a:extLst>
          </p:cNvPr>
          <p:cNvSpPr/>
          <p:nvPr/>
        </p:nvSpPr>
        <p:spPr>
          <a:xfrm>
            <a:off x="5724128" y="4509120"/>
            <a:ext cx="2113052" cy="911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F419BA-8F65-4EDC-ACAD-092EB851E792}"/>
              </a:ext>
            </a:extLst>
          </p:cNvPr>
          <p:cNvSpPr/>
          <p:nvPr/>
        </p:nvSpPr>
        <p:spPr>
          <a:xfrm>
            <a:off x="1771955" y="1554156"/>
            <a:ext cx="2944061" cy="792088"/>
          </a:xfrm>
          <a:prstGeom prst="ellipse">
            <a:avLst/>
          </a:prstGeom>
          <a:noFill/>
          <a:ln w="5715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0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A763335-BDF3-4CF3-A8EE-49468B12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3731" name="Content Placeholder 9" descr="Screen Clipping">
            <a:extLst>
              <a:ext uri="{FF2B5EF4-FFF2-40B4-BE49-F238E27FC236}">
                <a16:creationId xmlns:a16="http://schemas.microsoft.com/office/drawing/2014/main" id="{EB2B51C3-3033-47A5-BCFD-FC2A4F4C9C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1138" y="2192338"/>
            <a:ext cx="3981450" cy="4327525"/>
          </a:xfrm>
        </p:spPr>
      </p:pic>
      <p:pic>
        <p:nvPicPr>
          <p:cNvPr id="73732" name="Picture 6">
            <a:extLst>
              <a:ext uri="{FF2B5EF4-FFF2-40B4-BE49-F238E27FC236}">
                <a16:creationId xmlns:a16="http://schemas.microsoft.com/office/drawing/2014/main" id="{3B725D34-844B-4188-8EF8-B5A89962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Rectangle 7">
            <a:extLst>
              <a:ext uri="{FF2B5EF4-FFF2-40B4-BE49-F238E27FC236}">
                <a16:creationId xmlns:a16="http://schemas.microsoft.com/office/drawing/2014/main" id="{55DD2DA8-9728-4B93-84A8-B4956331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</p:spTree>
    <p:extLst>
      <p:ext uri="{BB962C8B-B14F-4D97-AF65-F5344CB8AC3E}">
        <p14:creationId xmlns:p14="http://schemas.microsoft.com/office/powerpoint/2010/main" val="2334306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60AEF7-5ED2-4136-A90F-75E706A5F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4755" name="Picture 6">
            <a:extLst>
              <a:ext uri="{FF2B5EF4-FFF2-40B4-BE49-F238E27FC236}">
                <a16:creationId xmlns:a16="http://schemas.microsoft.com/office/drawing/2014/main" id="{4DAB1C49-03D4-4598-8622-8787FFE46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Rectangle 7">
            <a:extLst>
              <a:ext uri="{FF2B5EF4-FFF2-40B4-BE49-F238E27FC236}">
                <a16:creationId xmlns:a16="http://schemas.microsoft.com/office/drawing/2014/main" id="{499885D9-6BC7-4874-B593-8A3902F0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74757" name="Picture 1" descr="Screen Clipping">
            <a:extLst>
              <a:ext uri="{FF2B5EF4-FFF2-40B4-BE49-F238E27FC236}">
                <a16:creationId xmlns:a16="http://schemas.microsoft.com/office/drawing/2014/main" id="{2877FCFE-9A6C-4A9E-98A1-2CD095D25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76525"/>
            <a:ext cx="424815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Box 2">
            <a:extLst>
              <a:ext uri="{FF2B5EF4-FFF2-40B4-BE49-F238E27FC236}">
                <a16:creationId xmlns:a16="http://schemas.microsoft.com/office/drawing/2014/main" id="{0FC3B9AB-727D-4434-81C8-541291F1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2143125"/>
            <a:ext cx="2603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Constant score</a:t>
            </a:r>
          </a:p>
        </p:txBody>
      </p:sp>
      <p:sp>
        <p:nvSpPr>
          <p:cNvPr id="74759" name="TextBox 3">
            <a:extLst>
              <a:ext uri="{FF2B5EF4-FFF2-40B4-BE49-F238E27FC236}">
                <a16:creationId xmlns:a16="http://schemas.microsoft.com/office/drawing/2014/main" id="{0789C949-70AC-48F6-AA56-E245BA972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2997200"/>
            <a:ext cx="35274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Satisfaction</a:t>
            </a:r>
          </a:p>
          <a:p>
            <a:pPr eaLnBrk="1" hangingPunct="1"/>
            <a:r>
              <a:rPr lang="en-US" altLang="en-US"/>
              <a:t>Physiotherapy 7.2 (1-10)</a:t>
            </a:r>
          </a:p>
          <a:p>
            <a:pPr eaLnBrk="1" hangingPunct="1"/>
            <a:r>
              <a:rPr lang="en-US" altLang="en-US"/>
              <a:t>Surgery 9 (1-10)</a:t>
            </a:r>
          </a:p>
        </p:txBody>
      </p:sp>
    </p:spTree>
    <p:extLst>
      <p:ext uri="{BB962C8B-B14F-4D97-AF65-F5344CB8AC3E}">
        <p14:creationId xmlns:p14="http://schemas.microsoft.com/office/powerpoint/2010/main" val="234015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B1FE99-D505-43FB-9BEF-DB30121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5779" name="Picture 6">
            <a:extLst>
              <a:ext uri="{FF2B5EF4-FFF2-40B4-BE49-F238E27FC236}">
                <a16:creationId xmlns:a16="http://schemas.microsoft.com/office/drawing/2014/main" id="{01BEB982-2D8E-466A-833A-C9C025F82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7">
            <a:extLst>
              <a:ext uri="{FF2B5EF4-FFF2-40B4-BE49-F238E27FC236}">
                <a16:creationId xmlns:a16="http://schemas.microsoft.com/office/drawing/2014/main" id="{F07C017F-1D34-45C5-B7CB-687E35236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sp>
        <p:nvSpPr>
          <p:cNvPr id="75781" name="TextBox 5">
            <a:extLst>
              <a:ext uri="{FF2B5EF4-FFF2-40B4-BE49-F238E27FC236}">
                <a16:creationId xmlns:a16="http://schemas.microsoft.com/office/drawing/2014/main" id="{5E5FA389-5D01-4BBF-9A75-CC4436F9C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75" y="2192338"/>
            <a:ext cx="4225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/>
              <a:t>Secondary surgery group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D6FD27F9-25F9-4085-A85D-90F8ED77A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905125"/>
            <a:ext cx="58134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759EA2-848E-4BC1-9C5A-5620A17B2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675" y="3068638"/>
            <a:ext cx="32242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Delay in surgery 5 months</a:t>
            </a:r>
          </a:p>
          <a:p>
            <a:pPr eaLnBrk="1" hangingPunct="1"/>
            <a:r>
              <a:rPr lang="en-US" altLang="en-US"/>
              <a:t>Final outcome </a:t>
            </a:r>
          </a:p>
          <a:p>
            <a:pPr eaLnBrk="1" hangingPunct="1"/>
            <a:r>
              <a:rPr lang="en-US" altLang="en-US"/>
              <a:t>7.5 points less constant score</a:t>
            </a:r>
          </a:p>
        </p:txBody>
      </p:sp>
    </p:spTree>
    <p:extLst>
      <p:ext uri="{BB962C8B-B14F-4D97-AF65-F5344CB8AC3E}">
        <p14:creationId xmlns:p14="http://schemas.microsoft.com/office/powerpoint/2010/main" val="33553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EE9755-02C8-41CE-8DBC-9DCF4BDC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76803" name="Picture 6">
            <a:extLst>
              <a:ext uri="{FF2B5EF4-FFF2-40B4-BE49-F238E27FC236}">
                <a16:creationId xmlns:a16="http://schemas.microsoft.com/office/drawing/2014/main" id="{3E1318C4-7DE3-4961-AC68-8830A0640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026525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Rectangle 7">
            <a:extLst>
              <a:ext uri="{FF2B5EF4-FFF2-40B4-BE49-F238E27FC236}">
                <a16:creationId xmlns:a16="http://schemas.microsoft.com/office/drawing/2014/main" id="{00C43964-2F9A-4835-9E6F-7478CCD3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313" y="6477000"/>
            <a:ext cx="5087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BJS - Br January 2010 vol. 92-B no. 1 83-91</a:t>
            </a:r>
          </a:p>
        </p:txBody>
      </p: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id="{230EEF73-118C-42E8-B3EC-84BAF32E0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551113"/>
            <a:ext cx="408781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430DA5-28F8-449D-899D-A6A36121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6763" y="6038850"/>
            <a:ext cx="239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42 Happy not surgery</a:t>
            </a:r>
          </a:p>
          <a:p>
            <a:pPr eaLnBrk="1" hangingPunct="1"/>
            <a:endParaRPr lang="en-US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8055DB-2AF7-4E99-A300-63C48EC61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2540000"/>
            <a:ext cx="663416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99A0896-D493-4480-9731-5C9A676BA48A}"/>
              </a:ext>
            </a:extLst>
          </p:cNvPr>
          <p:cNvSpPr/>
          <p:nvPr/>
        </p:nvSpPr>
        <p:spPr>
          <a:xfrm>
            <a:off x="5724128" y="4509120"/>
            <a:ext cx="2113052" cy="91144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9F54DF-132D-4DD5-8F9C-76A4BBF6B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5440363"/>
            <a:ext cx="2609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9 no surgery </a:t>
            </a:r>
          </a:p>
          <a:p>
            <a:pPr eaLnBrk="1" hangingPunct="1"/>
            <a:r>
              <a:rPr lang="en-US" altLang="en-US"/>
              <a:t>constant score 7.5 less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C7506-7B6C-4F39-AF4A-2541C903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405438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Surgery did better </a:t>
            </a:r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A882A-1929-40D4-BD7C-E698D2E51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13" y="5768975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BUT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0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996" y="704850"/>
            <a:ext cx="7150100" cy="615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588224" y="2100518"/>
            <a:ext cx="1983729" cy="5726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1391996" y="5013176"/>
            <a:ext cx="2387916" cy="1080120"/>
          </a:xfrm>
          <a:prstGeom prst="ellipse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7950" y="73025"/>
            <a:ext cx="9036050" cy="906463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rmAutofit fontScale="97500"/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defRPr/>
            </a:pPr>
            <a:r>
              <a:rPr lang="en-GB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3458280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creen Clipping">
            <a:extLst>
              <a:ext uri="{FF2B5EF4-FFF2-40B4-BE49-F238E27FC236}">
                <a16:creationId xmlns:a16="http://schemas.microsoft.com/office/drawing/2014/main" id="{76806AD2-921E-4B7F-91B4-CEB3FECFB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36"/>
          <a:stretch>
            <a:fillRect/>
          </a:stretch>
        </p:blipFill>
        <p:spPr bwMode="auto">
          <a:xfrm>
            <a:off x="44450" y="2538413"/>
            <a:ext cx="6283325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C971B3-5523-49D8-8A8F-D2E92B4F6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386013"/>
            <a:ext cx="8907463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D7338C-5D8E-4A7F-8531-85793A2F4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4856163"/>
            <a:ext cx="240030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C7DA28E3-72AF-4381-9C5C-FFC4DE04E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4856163"/>
            <a:ext cx="5357813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D86E8DC-E449-4061-A2D4-334CF0DCF616}"/>
              </a:ext>
            </a:extLst>
          </p:cNvPr>
          <p:cNvSpPr/>
          <p:nvPr/>
        </p:nvSpPr>
        <p:spPr>
          <a:xfrm>
            <a:off x="6660232" y="3512042"/>
            <a:ext cx="1764669" cy="982169"/>
          </a:xfrm>
          <a:prstGeom prst="ellipse">
            <a:avLst/>
          </a:prstGeom>
          <a:noFill/>
          <a:ln w="76200" cap="flat">
            <a:solidFill>
              <a:schemeClr val="accent2">
                <a:lumMod val="40000"/>
                <a:lumOff val="60000"/>
              </a:schemeClr>
            </a:solidFill>
            <a:rou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35719" tIns="35719" rIns="35719" bIns="35719" anchor="ctr">
            <a:spAutoFit/>
          </a:bodyPr>
          <a:lstStyle>
            <a:lvl1pPr marL="26988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413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41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latinLnBrk="1">
              <a:defRPr/>
            </a:pPr>
            <a:endParaRPr lang="en-US" altLang="en-US" sz="800">
              <a:solidFill>
                <a:srgbClr val="525252"/>
              </a:solidFill>
              <a:sym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2815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7C58-3018-461C-8F13-5A914B08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27" y="4629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RCR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73B15081-86D5-43F0-8454-D3D9652DE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34988"/>
            <a:ext cx="2160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/>
              <a:t>Surgery</a:t>
            </a:r>
          </a:p>
        </p:txBody>
      </p:sp>
      <p:sp>
        <p:nvSpPr>
          <p:cNvPr id="80900" name="TextBox 4">
            <a:extLst>
              <a:ext uri="{FF2B5EF4-FFF2-40B4-BE49-F238E27FC236}">
                <a16:creationId xmlns:a16="http://schemas.microsoft.com/office/drawing/2014/main" id="{B324718F-EA8C-453C-8746-5FA6C92C6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8150" y="617538"/>
            <a:ext cx="329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Rehabilitation</a:t>
            </a:r>
          </a:p>
        </p:txBody>
      </p:sp>
      <p:pic>
        <p:nvPicPr>
          <p:cNvPr id="80901" name="Picture 6">
            <a:extLst>
              <a:ext uri="{FF2B5EF4-FFF2-40B4-BE49-F238E27FC236}">
                <a16:creationId xmlns:a16="http://schemas.microsoft.com/office/drawing/2014/main" id="{88AA29B0-C786-4741-AE48-F8A8566A3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246188"/>
            <a:ext cx="1709738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7">
            <a:extLst>
              <a:ext uri="{FF2B5EF4-FFF2-40B4-BE49-F238E27FC236}">
                <a16:creationId xmlns:a16="http://schemas.microsoft.com/office/drawing/2014/main" id="{3CDC2052-F446-4174-9E5B-03BF497D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25" y="1316038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C66F9-DB8D-4587-84D8-204249223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214438"/>
            <a:ext cx="3284538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A7A0E9-7652-47B5-A5DC-D26EC12DB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59163"/>
            <a:ext cx="1617663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96735D-B694-46C7-B634-F7A80CA12B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5494338"/>
            <a:ext cx="1817687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7DAA3C-04E7-4100-8EC9-ED1D0758A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4202113"/>
            <a:ext cx="3306763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id="{5CE286D7-DE02-467F-B0BB-2DEC32B7F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078163"/>
            <a:ext cx="29416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ABDB7-5FBF-4509-BF8F-207751EC9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4984750"/>
            <a:ext cx="2430463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932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6B80-1024-4A80-9D2A-6CBD04FB5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Rehabilitation following rotator cuff repair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4446F-5667-440B-835E-01450A05FE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861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CF03ED-BB77-45E1-9BDA-F85E077F3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endParaRPr lang="en-GB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6D2B8FFF-92D2-433E-8279-BE496088F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14313"/>
            <a:ext cx="65817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4">
            <a:extLst>
              <a:ext uri="{FF2B5EF4-FFF2-40B4-BE49-F238E27FC236}">
                <a16:creationId xmlns:a16="http://schemas.microsoft.com/office/drawing/2014/main" id="{1D7EFC41-A831-4265-8BE8-0A7247DF7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6678613"/>
            <a:ext cx="428625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000000"/>
              </a:buClr>
              <a:buSzPct val="45000"/>
              <a:buFont typeface="StarSymbol"/>
              <a:buNone/>
            </a:pPr>
            <a:r>
              <a:rPr lang="en-GB" altLang="en-US" sz="1200" b="1">
                <a:latin typeface="Arial" panose="020B0604020202020204" pitchFamily="34" charset="0"/>
              </a:rPr>
              <a:t>Sharma P., Maffulli N. J Bone Joint Surg 2005:87:187-202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849A1-4CB6-4AA2-8EE7-EF9F79B5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15"/>
          <a:stretch>
            <a:fillRect/>
          </a:stretch>
        </p:blipFill>
        <p:spPr bwMode="auto">
          <a:xfrm>
            <a:off x="0" y="6357958"/>
            <a:ext cx="1066757" cy="500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29A74-3937-455F-9103-B862F64EE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663701"/>
          </a:xfrm>
        </p:spPr>
        <p:txBody>
          <a:bodyPr/>
          <a:lstStyle/>
          <a:p>
            <a:r>
              <a:rPr lang="en-GB" dirty="0"/>
              <a:t>Tendons gently stressed while healing </a:t>
            </a:r>
          </a:p>
          <a:p>
            <a:pPr lvl="1"/>
            <a:r>
              <a:rPr lang="en-GB" dirty="0"/>
              <a:t>Heal stronger</a:t>
            </a:r>
          </a:p>
          <a:p>
            <a:pPr lvl="1"/>
            <a:endParaRPr lang="en-GB" dirty="0"/>
          </a:p>
          <a:p>
            <a:r>
              <a:rPr lang="en-GB" dirty="0"/>
              <a:t>No Gapping</a:t>
            </a:r>
          </a:p>
        </p:txBody>
      </p:sp>
    </p:spTree>
    <p:extLst>
      <p:ext uri="{BB962C8B-B14F-4D97-AF65-F5344CB8AC3E}">
        <p14:creationId xmlns:p14="http://schemas.microsoft.com/office/powerpoint/2010/main" val="14073352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23CC11-9563-40F8-BCD7-81063E856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E6E7F0E8-3245-4743-BF92-54C7F2884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399213"/>
            <a:ext cx="3732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Arthroscopy. 2012 Jan;28(1):34-42</a:t>
            </a:r>
          </a:p>
        </p:txBody>
      </p:sp>
      <p:sp>
        <p:nvSpPr>
          <p:cNvPr id="86022" name="TextBox 10">
            <a:extLst>
              <a:ext uri="{FF2B5EF4-FFF2-40B4-BE49-F238E27FC236}">
                <a16:creationId xmlns:a16="http://schemas.microsoft.com/office/drawing/2014/main" id="{25F09574-6C4B-4249-B89F-BEA18321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095236"/>
            <a:ext cx="8985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dirty="0"/>
              <a:t>Pain, range of motion and function all significantly improved after arthroscopic rotator cuff repair</a:t>
            </a:r>
          </a:p>
          <a:p>
            <a:endParaRPr lang="en-GB" altLang="en-US" sz="2800" dirty="0"/>
          </a:p>
          <a:p>
            <a:r>
              <a:rPr lang="en-GB" altLang="en-US" sz="2800" dirty="0"/>
              <a:t>Regardless of early post operative rehabilitation protocols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8D02D-C8E2-4586-A69E-26EC77C3D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 protocols</a:t>
            </a:r>
          </a:p>
          <a:p>
            <a:pPr lvl="2"/>
            <a:r>
              <a:rPr lang="en-GB" dirty="0"/>
              <a:t>Aggressive</a:t>
            </a:r>
          </a:p>
          <a:p>
            <a:pPr lvl="2"/>
            <a:r>
              <a:rPr lang="en-GB" dirty="0"/>
              <a:t>Limited early passive ROM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2A875-182F-4D86-95E0-E1E3B42F7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4" y="58149"/>
            <a:ext cx="8844531" cy="106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7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EB693-D128-4E70-925A-68040ADC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GB"/>
          </a:p>
        </p:txBody>
      </p:sp>
      <p:pic>
        <p:nvPicPr>
          <p:cNvPr id="87043" name="Content Placeholder 4" descr="Screen Clipping">
            <a:extLst>
              <a:ext uri="{FF2B5EF4-FFF2-40B4-BE49-F238E27FC236}">
                <a16:creationId xmlns:a16="http://schemas.microsoft.com/office/drawing/2014/main" id="{7F728AD7-B2DC-4418-BB85-AF9CD03557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1"/>
          <a:stretch>
            <a:fillRect/>
          </a:stretch>
        </p:blipFill>
        <p:spPr>
          <a:xfrm>
            <a:off x="296863" y="414338"/>
            <a:ext cx="8550275" cy="863600"/>
          </a:xfrm>
        </p:spPr>
      </p:pic>
      <p:sp>
        <p:nvSpPr>
          <p:cNvPr id="87044" name="Rectangle 5">
            <a:extLst>
              <a:ext uri="{FF2B5EF4-FFF2-40B4-BE49-F238E27FC236}">
                <a16:creationId xmlns:a16="http://schemas.microsoft.com/office/drawing/2014/main" id="{D9EB0C2C-A413-486A-A8AA-6D7F39A2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6399213"/>
            <a:ext cx="3732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Arthroscopy. 2012 Jan;28(1):34-42</a:t>
            </a:r>
          </a:p>
        </p:txBody>
      </p:sp>
      <p:sp>
        <p:nvSpPr>
          <p:cNvPr id="87046" name="TextBox 10">
            <a:extLst>
              <a:ext uri="{FF2B5EF4-FFF2-40B4-BE49-F238E27FC236}">
                <a16:creationId xmlns:a16="http://schemas.microsoft.com/office/drawing/2014/main" id="{E042F446-4DFD-46F6-AB79-210693F1E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992213"/>
            <a:ext cx="8985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800" dirty="0"/>
              <a:t>However, aggressive early motion </a:t>
            </a:r>
            <a:r>
              <a:rPr lang="en-GB" altLang="en-US" sz="3600" b="1" u="sng" dirty="0"/>
              <a:t>may</a:t>
            </a:r>
            <a:r>
              <a:rPr lang="en-GB" altLang="en-US" sz="3600" dirty="0"/>
              <a:t> </a:t>
            </a:r>
            <a:r>
              <a:rPr lang="en-GB" altLang="en-US" sz="2800" dirty="0"/>
              <a:t>increase the possibility of anatomic failure at the repaired cuff</a:t>
            </a:r>
          </a:p>
        </p:txBody>
      </p:sp>
      <p:sp>
        <p:nvSpPr>
          <p:cNvPr id="87047" name="Rectangle 11">
            <a:extLst>
              <a:ext uri="{FF2B5EF4-FFF2-40B4-BE49-F238E27FC236}">
                <a16:creationId xmlns:a16="http://schemas.microsoft.com/office/drawing/2014/main" id="{C676C7DF-7C6C-4774-B2D4-0CC0FE1A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53" y="3822701"/>
            <a:ext cx="838993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dirty="0"/>
              <a:t>Postoperative MRI scans – re tears</a:t>
            </a:r>
          </a:p>
          <a:p>
            <a:r>
              <a:rPr lang="en-GB" altLang="en-US" sz="2400" dirty="0"/>
              <a:t>7 of 30 cases (23.3%) in limited group</a:t>
            </a:r>
          </a:p>
          <a:p>
            <a:r>
              <a:rPr lang="en-GB" altLang="en-US" sz="2400" dirty="0"/>
              <a:t>3 of 34 cases (8.8%) in aggressive</a:t>
            </a:r>
          </a:p>
          <a:p>
            <a:r>
              <a:rPr lang="en-GB" altLang="en-US" sz="2400" dirty="0"/>
              <a:t>But the difference was </a:t>
            </a:r>
            <a:r>
              <a:rPr lang="en-GB" altLang="en-US" sz="3200" b="1" u="sng" dirty="0"/>
              <a:t>not statistically significant </a:t>
            </a:r>
            <a:r>
              <a:rPr lang="en-GB" altLang="en-US" sz="2400" dirty="0"/>
              <a:t>(P = 0.106)</a:t>
            </a:r>
          </a:p>
        </p:txBody>
      </p:sp>
    </p:spTree>
    <p:extLst>
      <p:ext uri="{BB962C8B-B14F-4D97-AF65-F5344CB8AC3E}">
        <p14:creationId xmlns:p14="http://schemas.microsoft.com/office/powerpoint/2010/main" val="195881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0AA83E-992C-4ABA-B7D9-7946275B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411FE-81B7-438B-8000-28CEF51606B9}"/>
              </a:ext>
            </a:extLst>
          </p:cNvPr>
          <p:cNvSpPr/>
          <p:nvPr/>
        </p:nvSpPr>
        <p:spPr>
          <a:xfrm>
            <a:off x="4906943" y="6398696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 J Sports Med 2015; 43(5): 1265-73.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765D17-4903-42B7-85A6-0559B2B3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19885"/>
          </a:xfrm>
        </p:spPr>
        <p:txBody>
          <a:bodyPr/>
          <a:lstStyle/>
          <a:p>
            <a:r>
              <a:rPr lang="en-GB" dirty="0"/>
              <a:t>6 RCT’s</a:t>
            </a:r>
          </a:p>
          <a:p>
            <a:r>
              <a:rPr lang="en-GB" dirty="0"/>
              <a:t>n=462</a:t>
            </a:r>
          </a:p>
          <a:p>
            <a:r>
              <a:rPr lang="en-GB" dirty="0"/>
              <a:t>No Significant difference in function between protocols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51CAD-EC98-4418-ADE6-0BD214AE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551974"/>
            <a:ext cx="9157298" cy="8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65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60AA83E-992C-4ABA-B7D9-7946275B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411FE-81B7-438B-8000-28CEF51606B9}"/>
              </a:ext>
            </a:extLst>
          </p:cNvPr>
          <p:cNvSpPr/>
          <p:nvPr/>
        </p:nvSpPr>
        <p:spPr>
          <a:xfrm>
            <a:off x="4906943" y="6398696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Am J Sports Med 2015; 43(5): 1265-73.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765D17-4903-42B7-85A6-0559B2B36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951" y="1600200"/>
            <a:ext cx="8936049" cy="4708525"/>
          </a:xfrm>
        </p:spPr>
        <p:txBody>
          <a:bodyPr/>
          <a:lstStyle/>
          <a:p>
            <a:r>
              <a:rPr lang="en-GB" dirty="0"/>
              <a:t>Early ROM group</a:t>
            </a:r>
          </a:p>
          <a:p>
            <a:pPr lvl="1"/>
            <a:r>
              <a:rPr lang="en-GB" dirty="0"/>
              <a:t>Greater forward flexion</a:t>
            </a:r>
          </a:p>
          <a:p>
            <a:pPr lvl="3"/>
            <a:r>
              <a:rPr lang="en-GB" dirty="0"/>
              <a:t>7.45° (95% CI, 3.20°-11.70°) at 6 months</a:t>
            </a:r>
          </a:p>
          <a:p>
            <a:pPr lvl="3"/>
            <a:r>
              <a:rPr lang="en-GB" dirty="0"/>
              <a:t>3.51° (95% CI, 0.31°-6.71°) at 12 months</a:t>
            </a:r>
          </a:p>
          <a:p>
            <a:pPr marL="1169987" lvl="3" indent="0">
              <a:buNone/>
            </a:pPr>
            <a:endParaRPr lang="en-GB" dirty="0"/>
          </a:p>
          <a:p>
            <a:pPr lvl="1"/>
            <a:r>
              <a:rPr lang="en-GB" dirty="0"/>
              <a:t>Higher re tear rate</a:t>
            </a:r>
          </a:p>
          <a:p>
            <a:pPr lvl="2"/>
            <a:r>
              <a:rPr lang="en-GB" dirty="0"/>
              <a:t>Statistically significant (OR, 1.93; 95% CI, 1.04-3.60) </a:t>
            </a:r>
          </a:p>
          <a:p>
            <a:pPr marL="904875" lvl="2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after excluding 2 RCTs small to medium-sized tears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051CAD-EC98-4418-ADE6-0BD214AE0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9" y="551974"/>
            <a:ext cx="9157298" cy="8907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78FBA7-53D3-4CC9-91A3-3189D44A04C7}"/>
              </a:ext>
            </a:extLst>
          </p:cNvPr>
          <p:cNvSpPr txBox="1"/>
          <p:nvPr/>
        </p:nvSpPr>
        <p:spPr>
          <a:xfrm>
            <a:off x="2555776" y="3212976"/>
            <a:ext cx="6380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Is 3-8 degrees clinically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24847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6B0-8C05-44F5-B009-9308F8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84995" name="Content Placeholder 3" descr="Screen Clipping">
            <a:extLst>
              <a:ext uri="{FF2B5EF4-FFF2-40B4-BE49-F238E27FC236}">
                <a16:creationId xmlns:a16="http://schemas.microsoft.com/office/drawing/2014/main" id="{8AD10E03-A614-447B-B620-F36EB98E29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475" y="1700808"/>
            <a:ext cx="8909050" cy="2790825"/>
          </a:xfrm>
        </p:spPr>
      </p:pic>
      <p:sp>
        <p:nvSpPr>
          <p:cNvPr id="84996" name="Rectangle 4">
            <a:extLst>
              <a:ext uri="{FF2B5EF4-FFF2-40B4-BE49-F238E27FC236}">
                <a16:creationId xmlns:a16="http://schemas.microsoft.com/office/drawing/2014/main" id="{08E8F651-28D0-4F9A-B359-17F327861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6488113"/>
            <a:ext cx="389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2014;96:265</a:t>
            </a:r>
          </a:p>
        </p:txBody>
      </p:sp>
    </p:spTree>
    <p:extLst>
      <p:ext uri="{BB962C8B-B14F-4D97-AF65-F5344CB8AC3E}">
        <p14:creationId xmlns:p14="http://schemas.microsoft.com/office/powerpoint/2010/main" val="3748771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76B0-8C05-44F5-B009-9308F8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3971" name="Content Placeholder 3" descr="Screen Clipping">
            <a:extLst>
              <a:ext uri="{FF2B5EF4-FFF2-40B4-BE49-F238E27FC236}">
                <a16:creationId xmlns:a16="http://schemas.microsoft.com/office/drawing/2014/main" id="{2276E176-9774-4638-B01D-74E02D2352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74638"/>
            <a:ext cx="8229600" cy="2578100"/>
          </a:xfrm>
        </p:spPr>
      </p:pic>
      <p:sp>
        <p:nvSpPr>
          <p:cNvPr id="83972" name="Rectangle 4">
            <a:extLst>
              <a:ext uri="{FF2B5EF4-FFF2-40B4-BE49-F238E27FC236}">
                <a16:creationId xmlns:a16="http://schemas.microsoft.com/office/drawing/2014/main" id="{BA694A71-C8E7-43FD-8891-77FCE45C8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575" y="6488113"/>
            <a:ext cx="389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2014;96:265</a:t>
            </a:r>
          </a:p>
        </p:txBody>
      </p:sp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D7EF3757-573F-4F12-BF9E-B08F7857D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0" y="3582681"/>
            <a:ext cx="8932380" cy="8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642174-ACEC-4B1C-8A25-BF18841CB2AF}"/>
              </a:ext>
            </a:extLst>
          </p:cNvPr>
          <p:cNvCxnSpPr/>
          <p:nvPr/>
        </p:nvCxnSpPr>
        <p:spPr>
          <a:xfrm>
            <a:off x="683568" y="4365104"/>
            <a:ext cx="6624736" cy="0"/>
          </a:xfrm>
          <a:prstGeom prst="line">
            <a:avLst/>
          </a:prstGeom>
          <a:ln w="762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51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90F2-FCD8-4B1C-8350-96EB82829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Prevalence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87F5-36E6-44A2-9DD8-07163BA824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700" y="2347913"/>
            <a:ext cx="7785100" cy="3960812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en-US" sz="2250" dirty="0"/>
              <a:t>Prevalence of shoulder pain - adults</a:t>
            </a:r>
          </a:p>
          <a:p>
            <a:pPr lvl="2" eaLnBrk="1" hangingPunct="1">
              <a:defRPr/>
            </a:pPr>
            <a:r>
              <a:rPr lang="en-GB" altLang="en-US" sz="2250" dirty="0"/>
              <a:t>7% overall</a:t>
            </a:r>
          </a:p>
          <a:p>
            <a:pPr lvl="2" eaLnBrk="1" hangingPunct="1">
              <a:defRPr/>
            </a:pPr>
            <a:r>
              <a:rPr lang="en-GB" altLang="en-US" sz="2250" dirty="0"/>
              <a:t>26% in elderly</a:t>
            </a:r>
          </a:p>
          <a:p>
            <a:pPr lvl="2" eaLnBrk="1" hangingPunct="1">
              <a:defRPr/>
            </a:pPr>
            <a:r>
              <a:rPr lang="en-GB" altLang="en-US" sz="2250" dirty="0"/>
              <a:t>Only 20-50% present to primary care</a:t>
            </a:r>
          </a:p>
          <a:p>
            <a:pPr eaLnBrk="1" hangingPunct="1">
              <a:defRPr/>
            </a:pPr>
            <a:r>
              <a:rPr lang="en-GB" altLang="en-US" sz="2250" dirty="0"/>
              <a:t>1% of primary care consultations</a:t>
            </a:r>
          </a:p>
          <a:p>
            <a:pPr lvl="1" eaLnBrk="1" hangingPunct="1">
              <a:defRPr/>
            </a:pPr>
            <a:r>
              <a:rPr lang="en-GB" altLang="en-US" sz="2250" dirty="0"/>
              <a:t>20% referred to secondary care</a:t>
            </a:r>
          </a:p>
          <a:p>
            <a:pPr lvl="1" eaLnBrk="1" hangingPunct="1">
              <a:defRPr/>
            </a:pPr>
            <a:r>
              <a:rPr lang="en-GB" altLang="en-US" sz="2250" dirty="0"/>
              <a:t>Over 50% only 1 consultation </a:t>
            </a:r>
          </a:p>
          <a:p>
            <a:pPr eaLnBrk="1" hangingPunct="1">
              <a:defRPr/>
            </a:pPr>
            <a:endParaRPr lang="en-GB" altLang="en-US" sz="2250" dirty="0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3088F902-FFCA-413A-8C32-F59B36EFC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63500"/>
            <a:ext cx="79438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Rectangle 3">
            <a:extLst>
              <a:ext uri="{FF2B5EF4-FFF2-40B4-BE49-F238E27FC236}">
                <a16:creationId xmlns:a16="http://schemas.microsoft.com/office/drawing/2014/main" id="{87E9E559-1F47-494B-B36A-BEEB6A69C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6457950"/>
            <a:ext cx="2406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Rheumatology 2006;45:215–221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BA39AF5-0728-4134-B9C8-44048D5FD68C}"/>
              </a:ext>
            </a:extLst>
          </p:cNvPr>
          <p:cNvSpPr/>
          <p:nvPr/>
        </p:nvSpPr>
        <p:spPr>
          <a:xfrm>
            <a:off x="611561" y="476672"/>
            <a:ext cx="3096343" cy="4320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5AF976-602F-40C4-A2C9-5FCE8D7B66E1}"/>
              </a:ext>
            </a:extLst>
          </p:cNvPr>
          <p:cNvSpPr/>
          <p:nvPr/>
        </p:nvSpPr>
        <p:spPr>
          <a:xfrm>
            <a:off x="5086970" y="86969"/>
            <a:ext cx="1008112" cy="413810"/>
          </a:xfrm>
          <a:prstGeom prst="roundRect">
            <a:avLst/>
          </a:prstGeom>
          <a:noFill/>
          <a:ln w="5715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63606A-2CD4-4A15-873E-5578AB3C35C0}"/>
              </a:ext>
            </a:extLst>
          </p:cNvPr>
          <p:cNvSpPr/>
          <p:nvPr/>
        </p:nvSpPr>
        <p:spPr>
          <a:xfrm>
            <a:off x="4139953" y="476672"/>
            <a:ext cx="2880320" cy="432048"/>
          </a:xfrm>
          <a:prstGeom prst="roundRect">
            <a:avLst/>
          </a:prstGeom>
          <a:noFill/>
          <a:ln w="76200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EBB50-D461-4F83-A6CA-078AC8A7D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108450"/>
            <a:ext cx="23495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4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7E9E-606D-4100-B4C6-D305E408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7C526-C8B1-4D66-A3A1-B506DF200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Pain relief</a:t>
            </a:r>
          </a:p>
          <a:p>
            <a:r>
              <a:rPr lang="en-GB" dirty="0"/>
              <a:t>Function </a:t>
            </a:r>
          </a:p>
          <a:p>
            <a:endParaRPr lang="en-GB" dirty="0"/>
          </a:p>
          <a:p>
            <a:pPr lvl="1"/>
            <a:r>
              <a:rPr lang="en-GB" dirty="0"/>
              <a:t>Independent of rehab protocol</a:t>
            </a:r>
          </a:p>
          <a:p>
            <a:pPr lvl="1"/>
            <a:r>
              <a:rPr lang="en-GB" dirty="0"/>
              <a:t>Independent on tendon healing</a:t>
            </a:r>
          </a:p>
          <a:p>
            <a:endParaRPr lang="en-GB" dirty="0"/>
          </a:p>
          <a:p>
            <a:r>
              <a:rPr lang="en-GB" dirty="0"/>
              <a:t>Strength</a:t>
            </a:r>
          </a:p>
          <a:p>
            <a:pPr lvl="1"/>
            <a:r>
              <a:rPr lang="en-GB" dirty="0"/>
              <a:t>“Better if tendon heals”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537947-351A-47B3-8BF3-967916ADA300}"/>
              </a:ext>
            </a:extLst>
          </p:cNvPr>
          <p:cNvSpPr txBox="1"/>
          <p:nvPr/>
        </p:nvSpPr>
        <p:spPr>
          <a:xfrm>
            <a:off x="2782555" y="5805264"/>
            <a:ext cx="590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Tendon healing only statistically significant in large tears</a:t>
            </a:r>
          </a:p>
        </p:txBody>
      </p:sp>
    </p:spTree>
    <p:extLst>
      <p:ext uri="{BB962C8B-B14F-4D97-AF65-F5344CB8AC3E}">
        <p14:creationId xmlns:p14="http://schemas.microsoft.com/office/powerpoint/2010/main" val="210796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Functional success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Structural success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903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Age</a:t>
            </a:r>
          </a:p>
          <a:p>
            <a:pPr lvl="1"/>
            <a:r>
              <a:rPr lang="en-GB" dirty="0"/>
              <a:t>Bone mineral density</a:t>
            </a:r>
          </a:p>
          <a:p>
            <a:pPr lvl="1"/>
            <a:r>
              <a:rPr lang="en-GB" dirty="0"/>
              <a:t>Fatty infiltration/ atrophy</a:t>
            </a:r>
          </a:p>
          <a:p>
            <a:pPr lvl="1"/>
            <a:r>
              <a:rPr lang="en-GB" dirty="0"/>
              <a:t>BMI</a:t>
            </a:r>
          </a:p>
          <a:p>
            <a:pPr lvl="1"/>
            <a:r>
              <a:rPr lang="en-GB" dirty="0"/>
              <a:t>Smoker</a:t>
            </a:r>
          </a:p>
          <a:p>
            <a:pPr lvl="1"/>
            <a:r>
              <a:rPr lang="en-GB" dirty="0"/>
              <a:t>Tear size</a:t>
            </a:r>
          </a:p>
          <a:p>
            <a:pPr lvl="1"/>
            <a:r>
              <a:rPr lang="en-GB" dirty="0"/>
              <a:t>Retraction</a:t>
            </a:r>
          </a:p>
          <a:p>
            <a:pPr lvl="1"/>
            <a:r>
              <a:rPr lang="en-GB" dirty="0"/>
              <a:t>Tissue quality</a:t>
            </a:r>
          </a:p>
          <a:p>
            <a:pPr lvl="1"/>
            <a:r>
              <a:rPr lang="en-GB" dirty="0"/>
              <a:t>Pre op strength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294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AE0D918F-1C7C-40DC-AB0E-4EBC96A41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4" y="2420888"/>
            <a:ext cx="9032778" cy="3096343"/>
          </a:xfrm>
        </p:spPr>
      </p:pic>
    </p:spTree>
    <p:extLst>
      <p:ext uri="{BB962C8B-B14F-4D97-AF65-F5344CB8AC3E}">
        <p14:creationId xmlns:p14="http://schemas.microsoft.com/office/powerpoint/2010/main" val="6237856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EC05-7BAF-4CD9-B52B-85D93FB8F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5F86B4-8103-47BF-BA2C-F500DCF04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4" y="2559096"/>
            <a:ext cx="8821612" cy="231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813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B0F5-D943-43E8-BB15-7C8AE5228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30EE6-2E5D-495D-A263-B88B06258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46468-DCC2-4826-A476-D65B93BC3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04"/>
          <a:stretch/>
        </p:blipFill>
        <p:spPr>
          <a:xfrm>
            <a:off x="323528" y="549275"/>
            <a:ext cx="812873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7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4097-0C26-4964-B713-11A9E2F4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C099D-4A6C-4E35-8709-9CB5375C5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A2C18-6E7D-4688-BD1B-5C89A3DCC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8" r="36811"/>
          <a:stretch/>
        </p:blipFill>
        <p:spPr>
          <a:xfrm>
            <a:off x="2699792" y="130027"/>
            <a:ext cx="5987008" cy="6305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D3812C-366C-4987-9419-1E3D48E2C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052"/>
          <a:stretch/>
        </p:blipFill>
        <p:spPr>
          <a:xfrm>
            <a:off x="24335" y="165244"/>
            <a:ext cx="3299422" cy="627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721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D2DC-585D-4AEA-B151-578F76D4B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673C4-B87D-4179-A3AF-CDC82F14D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7432AE-F6EC-4C14-B85D-37232C0413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45"/>
          <a:stretch/>
        </p:blipFill>
        <p:spPr>
          <a:xfrm>
            <a:off x="1417876" y="322610"/>
            <a:ext cx="7726124" cy="6308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970CB-4EDF-47E5-9CF7-D0A9864D1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43"/>
          <a:stretch/>
        </p:blipFill>
        <p:spPr>
          <a:xfrm>
            <a:off x="21385" y="322610"/>
            <a:ext cx="2894431" cy="627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8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Age</a:t>
            </a:r>
          </a:p>
          <a:p>
            <a:pPr lvl="2"/>
            <a:r>
              <a:rPr lang="en-GB" dirty="0"/>
              <a:t>&lt;50 better &gt;60-65 poorer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2421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Bone mineral density</a:t>
            </a:r>
          </a:p>
          <a:p>
            <a:pPr lvl="2"/>
            <a:r>
              <a:rPr lang="en-GB" dirty="0" err="1"/>
              <a:t>Osteopoenia</a:t>
            </a:r>
            <a:r>
              <a:rPr lang="en-GB" dirty="0"/>
              <a:t> and osteoporosis</a:t>
            </a:r>
          </a:p>
          <a:p>
            <a:pPr lvl="3"/>
            <a:r>
              <a:rPr lang="en-GB" dirty="0"/>
              <a:t>Increased structural failure,  pull out strength of anchors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1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97007-36EA-4BC2-ADA8-EAE92314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7" y="0"/>
            <a:ext cx="4572396" cy="3429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15AF09-80FA-4C2A-AB55-786064060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986" y="146988"/>
            <a:ext cx="3765973" cy="282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2DFAA0-2FBB-4363-AA2F-EEFA31A1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290" y="2420888"/>
            <a:ext cx="3345419" cy="2509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FC3B1F-62E9-42B1-A202-26C538FD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3933056"/>
            <a:ext cx="3707904" cy="2780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0FD57-39FA-48A1-8632-6EDA8F825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10" y="3442386"/>
            <a:ext cx="4572396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074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Fatty infiltration/ atrophy</a:t>
            </a:r>
          </a:p>
          <a:p>
            <a:pPr lvl="2"/>
            <a:r>
              <a:rPr lang="en-GB" dirty="0" err="1"/>
              <a:t>Goutallier</a:t>
            </a:r>
            <a:r>
              <a:rPr lang="en-GB" dirty="0"/>
              <a:t> scale 0-4</a:t>
            </a:r>
          </a:p>
          <a:p>
            <a:pPr lvl="3"/>
            <a:r>
              <a:rPr lang="en-GB" dirty="0"/>
              <a:t>100% tear failure stage 2 FI and MA</a:t>
            </a:r>
          </a:p>
          <a:p>
            <a:pPr lvl="3"/>
            <a:r>
              <a:rPr lang="en-GB" dirty="0"/>
              <a:t>92%  healing stage 1 or less 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738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BMI</a:t>
            </a:r>
          </a:p>
          <a:p>
            <a:pPr lvl="2"/>
            <a:r>
              <a:rPr lang="en-GB" dirty="0"/>
              <a:t>&gt;30 associated with longer stay higher failure rates and more stiffness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568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Numerous factors affect outcome</a:t>
            </a:r>
          </a:p>
          <a:p>
            <a:pPr lvl="1"/>
            <a:r>
              <a:rPr lang="en-GB" dirty="0"/>
              <a:t>Tear size</a:t>
            </a:r>
          </a:p>
          <a:p>
            <a:pPr lvl="2"/>
            <a:r>
              <a:rPr lang="en-GB" dirty="0"/>
              <a:t>Re tear rates significantly higher for larger tears</a:t>
            </a:r>
          </a:p>
          <a:p>
            <a:pPr lvl="1"/>
            <a:endParaRPr lang="en-GB" dirty="0"/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2830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E106B-69E4-4208-97F8-2F1F06FB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E09BB-9E89-420C-A720-DCD7636D1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82AD2C-1826-4B11-B786-BEC432D38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" y="66106"/>
            <a:ext cx="4572396" cy="3429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E083D5-58B8-4FAD-947C-D4BD395CD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630646"/>
            <a:ext cx="3888432" cy="2916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7B4F14-9797-45E7-A0AE-FF3B2B667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24" y="1125190"/>
            <a:ext cx="3438327" cy="2578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9272D-2E81-4348-B7F0-B6CECFEE9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531290"/>
            <a:ext cx="3796083" cy="2847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E9F1C4-65E1-4AFA-8983-9FA99D7C0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1774" y="2308460"/>
            <a:ext cx="4572396" cy="3429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3CE64-6276-4F77-A228-B8D2B343B2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13" y="4180703"/>
            <a:ext cx="88277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6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2533-95C2-4735-A5C0-2BA3A153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Trends in shoulder joint replacement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9604F-0BCC-4E7F-8C25-240C41C5F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9863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21BC-9C16-4EF1-9812-5BE398C5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indoor, bird&#10;&#10;Description automatically generated">
            <a:extLst>
              <a:ext uri="{FF2B5EF4-FFF2-40B4-BE49-F238E27FC236}">
                <a16:creationId xmlns:a16="http://schemas.microsoft.com/office/drawing/2014/main" id="{7A47E8D6-657B-4939-A74B-5935D81F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8054324" cy="20608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65AC6-C08F-4347-B3BA-FE15C8517091}"/>
              </a:ext>
            </a:extLst>
          </p:cNvPr>
          <p:cNvSpPr/>
          <p:nvPr/>
        </p:nvSpPr>
        <p:spPr>
          <a:xfrm>
            <a:off x="6968554" y="639869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BMJ 2019;364:l298</a:t>
            </a:r>
          </a:p>
        </p:txBody>
      </p:sp>
      <p:pic>
        <p:nvPicPr>
          <p:cNvPr id="8" name="Picture 7" descr="A picture containing bottle&#10;&#10;Description automatically generated">
            <a:extLst>
              <a:ext uri="{FF2B5EF4-FFF2-40B4-BE49-F238E27FC236}">
                <a16:creationId xmlns:a16="http://schemas.microsoft.com/office/drawing/2014/main" id="{4E0622D7-A7C5-41E6-B4E9-913833F42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90688"/>
            <a:ext cx="5277770" cy="441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62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21BC-9C16-4EF1-9812-5BE398C5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indoor, bird&#10;&#10;Description automatically generated">
            <a:extLst>
              <a:ext uri="{FF2B5EF4-FFF2-40B4-BE49-F238E27FC236}">
                <a16:creationId xmlns:a16="http://schemas.microsoft.com/office/drawing/2014/main" id="{7A47E8D6-657B-4939-A74B-5935D81F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8054324" cy="20608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65AC6-C08F-4347-B3BA-FE15C8517091}"/>
              </a:ext>
            </a:extLst>
          </p:cNvPr>
          <p:cNvSpPr/>
          <p:nvPr/>
        </p:nvSpPr>
        <p:spPr>
          <a:xfrm>
            <a:off x="6968554" y="639869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BMJ 2019;364:l298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51ECD762-CAE4-4E01-800B-CA07B36B2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35486"/>
            <a:ext cx="2698889" cy="441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769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521BC-9C16-4EF1-9812-5BE398C5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indoor, bird&#10;&#10;Description automatically generated">
            <a:extLst>
              <a:ext uri="{FF2B5EF4-FFF2-40B4-BE49-F238E27FC236}">
                <a16:creationId xmlns:a16="http://schemas.microsoft.com/office/drawing/2014/main" id="{7A47E8D6-657B-4939-A74B-5935D81F1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8054324" cy="20608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965AC6-C08F-4347-B3BA-FE15C8517091}"/>
              </a:ext>
            </a:extLst>
          </p:cNvPr>
          <p:cNvSpPr/>
          <p:nvPr/>
        </p:nvSpPr>
        <p:spPr>
          <a:xfrm>
            <a:off x="6968554" y="6398696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BMJ 2019;364:l298</a:t>
            </a:r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9AC3FEE8-0AB7-4A35-AF9F-6F040FF4A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7" y="2335486"/>
            <a:ext cx="8386581" cy="37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76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A8DE8-7DCE-4479-8359-D25AC201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A4EE2-B080-4454-A647-B57C62266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9665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2013 to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245161" cy="3821532"/>
          </a:xfrm>
        </p:spPr>
      </p:pic>
      <p:sp>
        <p:nvSpPr>
          <p:cNvPr id="10" name="TextBox 9"/>
          <p:cNvSpPr txBox="1"/>
          <p:nvPr/>
        </p:nvSpPr>
        <p:spPr>
          <a:xfrm>
            <a:off x="3707905" y="4946275"/>
            <a:ext cx="3359642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 hemi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565 (13%)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F59A6-F21E-48C5-99D3-4C64B75AC252}"/>
              </a:ext>
            </a:extLst>
          </p:cNvPr>
          <p:cNvSpPr txBox="1"/>
          <p:nvPr/>
        </p:nvSpPr>
        <p:spPr>
          <a:xfrm>
            <a:off x="4150047" y="5900382"/>
            <a:ext cx="24753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337 (6%)</a:t>
            </a:r>
          </a:p>
        </p:txBody>
      </p:sp>
    </p:spTree>
    <p:extLst>
      <p:ext uri="{BB962C8B-B14F-4D97-AF65-F5344CB8AC3E}">
        <p14:creationId xmlns:p14="http://schemas.microsoft.com/office/powerpoint/2010/main" val="3052280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1CAAFC-17D7-4FD2-B160-9A7150FD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1A1464-D959-4C15-B656-33BC7AA843C9}"/>
              </a:ext>
            </a:extLst>
          </p:cNvPr>
          <p:cNvSpPr/>
          <p:nvPr/>
        </p:nvSpPr>
        <p:spPr>
          <a:xfrm>
            <a:off x="5389030" y="5656272"/>
            <a:ext cx="5006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JAMA March 10, 2015 Volume 313, Number 10</a:t>
            </a:r>
          </a:p>
        </p:txBody>
      </p:sp>
      <p:pic>
        <p:nvPicPr>
          <p:cNvPr id="15" name="Content Placeholder 11" descr="A screen shot of a social media post&#10;&#10;Description automatically generated">
            <a:extLst>
              <a:ext uri="{FF2B5EF4-FFF2-40B4-BE49-F238E27FC236}">
                <a16:creationId xmlns:a16="http://schemas.microsoft.com/office/drawing/2014/main" id="{4C3904A6-753B-43A9-9379-895E4392E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104" y="950655"/>
            <a:ext cx="7413793" cy="169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07C32-65CA-49B5-8923-A5B02AD63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3" y="2728081"/>
            <a:ext cx="8954994" cy="1782198"/>
          </a:xfrm>
        </p:spPr>
      </p:pic>
    </p:spTree>
    <p:extLst>
      <p:ext uri="{BB962C8B-B14F-4D97-AF65-F5344CB8AC3E}">
        <p14:creationId xmlns:p14="http://schemas.microsoft.com/office/powerpoint/2010/main" val="3908838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4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2013 to 2016</a:t>
            </a: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" y="1124744"/>
            <a:ext cx="6912768" cy="3646208"/>
          </a:xfrm>
        </p:spPr>
      </p:pic>
      <p:sp>
        <p:nvSpPr>
          <p:cNvPr id="12" name="TextBox 11"/>
          <p:cNvSpPr txBox="1"/>
          <p:nvPr/>
        </p:nvSpPr>
        <p:spPr>
          <a:xfrm>
            <a:off x="5652120" y="4946275"/>
            <a:ext cx="3497711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Resurfacing Total </a:t>
            </a:r>
          </a:p>
          <a:p>
            <a:pPr algn="ctr"/>
            <a:r>
              <a:rPr lang="en-GB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219 (5%)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9DAF0B-C19C-4DBD-A8A7-428BCEC7EF95}"/>
              </a:ext>
            </a:extLst>
          </p:cNvPr>
          <p:cNvSpPr txBox="1"/>
          <p:nvPr/>
        </p:nvSpPr>
        <p:spPr>
          <a:xfrm>
            <a:off x="6588224" y="6021288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127 (2%)</a:t>
            </a:r>
          </a:p>
        </p:txBody>
      </p:sp>
    </p:spTree>
    <p:extLst>
      <p:ext uri="{BB962C8B-B14F-4D97-AF65-F5344CB8AC3E}">
        <p14:creationId xmlns:p14="http://schemas.microsoft.com/office/powerpoint/2010/main" val="406720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4A4A-CCA9-4051-87A8-B295A950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Revision rate</a:t>
            </a:r>
            <a:br>
              <a:rPr lang="en-GB" dirty="0"/>
            </a:br>
            <a:r>
              <a:rPr lang="en-GB" dirty="0"/>
              <a:t>Total Vs Reverse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6FE5F61B-CEF3-401E-B2F2-3CECC02D3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1628801"/>
            <a:ext cx="8811538" cy="4608512"/>
          </a:xfrm>
        </p:spPr>
      </p:pic>
    </p:spTree>
    <p:extLst>
      <p:ext uri="{BB962C8B-B14F-4D97-AF65-F5344CB8AC3E}">
        <p14:creationId xmlns:p14="http://schemas.microsoft.com/office/powerpoint/2010/main" val="8379396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25FFB-6049-4909-84D7-8B8A752C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shoulder by age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4B85AC3E-AC8D-4600-8842-EE3AB1A1B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41226"/>
            <a:ext cx="5256584" cy="5181357"/>
          </a:xfrm>
        </p:spPr>
      </p:pic>
    </p:spTree>
    <p:extLst>
      <p:ext uri="{BB962C8B-B14F-4D97-AF65-F5344CB8AC3E}">
        <p14:creationId xmlns:p14="http://schemas.microsoft.com/office/powerpoint/2010/main" val="19977509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7CA8D-5348-4A23-B393-07499751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Australian Joint registry</a:t>
            </a:r>
          </a:p>
        </p:txBody>
      </p:sp>
      <p:pic>
        <p:nvPicPr>
          <p:cNvPr id="5" name="Content Placeholder 4" descr="Screen Clipping">
            <a:extLst>
              <a:ext uri="{FF2B5EF4-FFF2-40B4-BE49-F238E27FC236}">
                <a16:creationId xmlns:a16="http://schemas.microsoft.com/office/drawing/2014/main" id="{FCCA2099-5FEE-48FD-8CA3-CB3D67857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428452"/>
            <a:ext cx="5544616" cy="5256833"/>
          </a:xfr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E380C7-0D38-409E-BBEA-0D0C0074F9B0}"/>
              </a:ext>
            </a:extLst>
          </p:cNvPr>
          <p:cNvSpPr/>
          <p:nvPr/>
        </p:nvSpPr>
        <p:spPr>
          <a:xfrm>
            <a:off x="3129699" y="5703216"/>
            <a:ext cx="3817856" cy="245097"/>
          </a:xfrm>
          <a:custGeom>
            <a:avLst/>
            <a:gdLst>
              <a:gd name="connsiteX0" fmla="*/ 0 w 3817856"/>
              <a:gd name="connsiteY0" fmla="*/ 245097 h 245097"/>
              <a:gd name="connsiteX1" fmla="*/ 961534 w 3817856"/>
              <a:gd name="connsiteY1" fmla="*/ 207390 h 245097"/>
              <a:gd name="connsiteX2" fmla="*/ 1838227 w 3817856"/>
              <a:gd name="connsiteY2" fmla="*/ 113122 h 245097"/>
              <a:gd name="connsiteX3" fmla="*/ 3318235 w 3817856"/>
              <a:gd name="connsiteY3" fmla="*/ 65988 h 245097"/>
              <a:gd name="connsiteX4" fmla="*/ 3817856 w 3817856"/>
              <a:gd name="connsiteY4" fmla="*/ 0 h 24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7856" h="245097">
                <a:moveTo>
                  <a:pt x="0" y="245097"/>
                </a:moveTo>
                <a:cubicBezTo>
                  <a:pt x="327581" y="237241"/>
                  <a:pt x="655163" y="229386"/>
                  <a:pt x="961534" y="207390"/>
                </a:cubicBezTo>
                <a:cubicBezTo>
                  <a:pt x="1267905" y="185394"/>
                  <a:pt x="1445444" y="136689"/>
                  <a:pt x="1838227" y="113122"/>
                </a:cubicBezTo>
                <a:cubicBezTo>
                  <a:pt x="2231011" y="89555"/>
                  <a:pt x="2988297" y="84842"/>
                  <a:pt x="3318235" y="65988"/>
                </a:cubicBezTo>
                <a:cubicBezTo>
                  <a:pt x="3648173" y="47134"/>
                  <a:pt x="3733014" y="23567"/>
                  <a:pt x="381785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C9C44B-C890-4BA6-AE79-8D834E03B439}"/>
              </a:ext>
            </a:extLst>
          </p:cNvPr>
          <p:cNvSpPr txBox="1"/>
          <p:nvPr/>
        </p:nvSpPr>
        <p:spPr>
          <a:xfrm>
            <a:off x="4275025" y="5056885"/>
            <a:ext cx="1295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pPr algn="ctr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 head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E07FE23-EB2E-49D5-9D17-6F216937AA1D}"/>
              </a:ext>
            </a:extLst>
          </p:cNvPr>
          <p:cNvSpPr/>
          <p:nvPr/>
        </p:nvSpPr>
        <p:spPr>
          <a:xfrm>
            <a:off x="2582944" y="3861048"/>
            <a:ext cx="4364611" cy="1182292"/>
          </a:xfrm>
          <a:custGeom>
            <a:avLst/>
            <a:gdLst>
              <a:gd name="connsiteX0" fmla="*/ 0 w 4364611"/>
              <a:gd name="connsiteY0" fmla="*/ 92234 h 1214023"/>
              <a:gd name="connsiteX1" fmla="*/ 565609 w 4364611"/>
              <a:gd name="connsiteY1" fmla="*/ 7392 h 1214023"/>
              <a:gd name="connsiteX2" fmla="*/ 1121790 w 4364611"/>
              <a:gd name="connsiteY2" fmla="*/ 54526 h 1214023"/>
              <a:gd name="connsiteX3" fmla="*/ 2026763 w 4364611"/>
              <a:gd name="connsiteY3" fmla="*/ 450452 h 1214023"/>
              <a:gd name="connsiteX4" fmla="*/ 2771481 w 4364611"/>
              <a:gd name="connsiteY4" fmla="*/ 704976 h 1214023"/>
              <a:gd name="connsiteX5" fmla="*/ 3629320 w 4364611"/>
              <a:gd name="connsiteY5" fmla="*/ 884085 h 1214023"/>
              <a:gd name="connsiteX6" fmla="*/ 4364611 w 4364611"/>
              <a:gd name="connsiteY6" fmla="*/ 1214023 h 121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4611" h="1214023">
                <a:moveTo>
                  <a:pt x="0" y="92234"/>
                </a:moveTo>
                <a:cubicBezTo>
                  <a:pt x="189322" y="52955"/>
                  <a:pt x="378644" y="13677"/>
                  <a:pt x="565609" y="7392"/>
                </a:cubicBezTo>
                <a:cubicBezTo>
                  <a:pt x="752574" y="1107"/>
                  <a:pt x="878264" y="-19317"/>
                  <a:pt x="1121790" y="54526"/>
                </a:cubicBezTo>
                <a:cubicBezTo>
                  <a:pt x="1365316" y="128369"/>
                  <a:pt x="1751815" y="342044"/>
                  <a:pt x="2026763" y="450452"/>
                </a:cubicBezTo>
                <a:cubicBezTo>
                  <a:pt x="2301711" y="558860"/>
                  <a:pt x="2504388" y="632704"/>
                  <a:pt x="2771481" y="704976"/>
                </a:cubicBezTo>
                <a:cubicBezTo>
                  <a:pt x="3038574" y="777248"/>
                  <a:pt x="3363798" y="799244"/>
                  <a:pt x="3629320" y="884085"/>
                </a:cubicBezTo>
                <a:cubicBezTo>
                  <a:pt x="3894842" y="968926"/>
                  <a:pt x="4129726" y="1091474"/>
                  <a:pt x="4364611" y="1214023"/>
                </a:cubicBezTo>
              </a:path>
            </a:pathLst>
          </a:custGeom>
          <a:noFill/>
          <a:ln w="57150">
            <a:solidFill>
              <a:schemeClr val="accent6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3AA0960-14A2-4FA0-A757-EC300235A899}"/>
              </a:ext>
            </a:extLst>
          </p:cNvPr>
          <p:cNvSpPr/>
          <p:nvPr/>
        </p:nvSpPr>
        <p:spPr>
          <a:xfrm>
            <a:off x="2582944" y="3412503"/>
            <a:ext cx="4345757" cy="991397"/>
          </a:xfrm>
          <a:custGeom>
            <a:avLst/>
            <a:gdLst>
              <a:gd name="connsiteX0" fmla="*/ 0 w 4345757"/>
              <a:gd name="connsiteY0" fmla="*/ 952107 h 991397"/>
              <a:gd name="connsiteX1" fmla="*/ 584462 w 4345757"/>
              <a:gd name="connsiteY1" fmla="*/ 989815 h 991397"/>
              <a:gd name="connsiteX2" fmla="*/ 1197204 w 4345757"/>
              <a:gd name="connsiteY2" fmla="*/ 904973 h 991397"/>
              <a:gd name="connsiteX3" fmla="*/ 2121031 w 4345757"/>
              <a:gd name="connsiteY3" fmla="*/ 622169 h 991397"/>
              <a:gd name="connsiteX4" fmla="*/ 2912883 w 4345757"/>
              <a:gd name="connsiteY4" fmla="*/ 358219 h 991397"/>
              <a:gd name="connsiteX5" fmla="*/ 3431357 w 4345757"/>
              <a:gd name="connsiteY5" fmla="*/ 282804 h 991397"/>
              <a:gd name="connsiteX6" fmla="*/ 4345757 w 4345757"/>
              <a:gd name="connsiteY6" fmla="*/ 0 h 99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5757" h="991397">
                <a:moveTo>
                  <a:pt x="0" y="952107"/>
                </a:moveTo>
                <a:cubicBezTo>
                  <a:pt x="192464" y="974889"/>
                  <a:pt x="384928" y="997671"/>
                  <a:pt x="584462" y="989815"/>
                </a:cubicBezTo>
                <a:cubicBezTo>
                  <a:pt x="783996" y="981959"/>
                  <a:pt x="941109" y="966247"/>
                  <a:pt x="1197204" y="904973"/>
                </a:cubicBezTo>
                <a:cubicBezTo>
                  <a:pt x="1453299" y="843699"/>
                  <a:pt x="1835085" y="713295"/>
                  <a:pt x="2121031" y="622169"/>
                </a:cubicBezTo>
                <a:cubicBezTo>
                  <a:pt x="2406978" y="531043"/>
                  <a:pt x="2694495" y="414780"/>
                  <a:pt x="2912883" y="358219"/>
                </a:cubicBezTo>
                <a:cubicBezTo>
                  <a:pt x="3131271" y="301658"/>
                  <a:pt x="3192545" y="342507"/>
                  <a:pt x="3431357" y="282804"/>
                </a:cubicBezTo>
                <a:cubicBezTo>
                  <a:pt x="3670169" y="223101"/>
                  <a:pt x="4007963" y="111550"/>
                  <a:pt x="4345757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379511-BF5A-4C6B-A45E-4338437462A8}"/>
              </a:ext>
            </a:extLst>
          </p:cNvPr>
          <p:cNvSpPr txBox="1"/>
          <p:nvPr/>
        </p:nvSpPr>
        <p:spPr>
          <a:xfrm>
            <a:off x="5364088" y="3109026"/>
            <a:ext cx="118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75FE2-CAA7-474B-BC4A-7F426C0F8570}"/>
              </a:ext>
            </a:extLst>
          </p:cNvPr>
          <p:cNvSpPr txBox="1"/>
          <p:nvPr/>
        </p:nvSpPr>
        <p:spPr>
          <a:xfrm>
            <a:off x="5851683" y="3982757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</a:t>
            </a:r>
          </a:p>
          <a:p>
            <a:pPr algn="ctr"/>
            <a:r>
              <a:rPr lang="en-GB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Stemmed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B05814-C13D-4E31-B3F8-B05E38398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997" y="5233416"/>
            <a:ext cx="1503632" cy="1429793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coolSlant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69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 animBg="1"/>
      <p:bldP spid="9" grpId="0"/>
      <p:bldP spid="1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41059E-D525-498F-84FD-6314CCB6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20"/>
            <a:ext cx="9144000" cy="6839760"/>
          </a:xfrm>
          <a:prstGeom prst="rect">
            <a:avLst/>
          </a:prstGeom>
        </p:spPr>
      </p:pic>
      <p:sp>
        <p:nvSpPr>
          <p:cNvPr id="4099" name="Subtitle 4"/>
          <p:cNvSpPr>
            <a:spLocks noGrp="1"/>
          </p:cNvSpPr>
          <p:nvPr>
            <p:ph type="subTitle" idx="1"/>
          </p:nvPr>
        </p:nvSpPr>
        <p:spPr>
          <a:xfrm>
            <a:off x="1691680" y="450912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72E3F42-9079-4A6F-A427-D72AB7491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403251"/>
          </a:xfrm>
          <a:solidFill>
            <a:srgbClr val="000000">
              <a:alpha val="36078"/>
            </a:srgb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GB" dirty="0"/>
              <a:t>Questions ?</a:t>
            </a:r>
          </a:p>
        </p:txBody>
      </p:sp>
    </p:spTree>
    <p:extLst>
      <p:ext uri="{BB962C8B-B14F-4D97-AF65-F5344CB8AC3E}">
        <p14:creationId xmlns:p14="http://schemas.microsoft.com/office/powerpoint/2010/main" val="65453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FAA2E-BB09-41DC-A47A-9A3DBB9A7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64515" name="Content Placeholder 3" descr="Screen Clipping">
            <a:extLst>
              <a:ext uri="{FF2B5EF4-FFF2-40B4-BE49-F238E27FC236}">
                <a16:creationId xmlns:a16="http://schemas.microsoft.com/office/drawing/2014/main" id="{080851A0-A980-4055-A939-132ED68D9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1" b="6618"/>
          <a:stretch>
            <a:fillRect/>
          </a:stretch>
        </p:blipFill>
        <p:spPr>
          <a:xfrm>
            <a:off x="457200" y="90488"/>
            <a:ext cx="8229600" cy="1511300"/>
          </a:xfrm>
        </p:spPr>
      </p:pic>
      <p:sp>
        <p:nvSpPr>
          <p:cNvPr id="64516" name="Rectangle 4">
            <a:extLst>
              <a:ext uri="{FF2B5EF4-FFF2-40B4-BE49-F238E27FC236}">
                <a16:creationId xmlns:a16="http://schemas.microsoft.com/office/drawing/2014/main" id="{C1DEB646-52BE-4DD4-9B6A-981DD73B2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438" y="6488113"/>
            <a:ext cx="386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Bone Joint J 2013;95-B:1595–1602.</a:t>
            </a:r>
          </a:p>
        </p:txBody>
      </p:sp>
      <p:pic>
        <p:nvPicPr>
          <p:cNvPr id="64517" name="Picture 6">
            <a:extLst>
              <a:ext uri="{FF2B5EF4-FFF2-40B4-BE49-F238E27FC236}">
                <a16:creationId xmlns:a16="http://schemas.microsoft.com/office/drawing/2014/main" id="{D4CA7583-3C19-432D-AEB0-0A6A0700B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787525"/>
            <a:ext cx="83947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D4E4497-6839-48E3-BF35-345E685D7C54}"/>
              </a:ext>
            </a:extLst>
          </p:cNvPr>
          <p:cNvSpPr/>
          <p:nvPr/>
        </p:nvSpPr>
        <p:spPr>
          <a:xfrm>
            <a:off x="239713" y="1787525"/>
            <a:ext cx="8523287" cy="4370388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098658-C4E8-4D31-8871-DAE5C18E0903}"/>
              </a:ext>
            </a:extLst>
          </p:cNvPr>
          <p:cNvGrpSpPr>
            <a:grpSpLocks/>
          </p:cNvGrpSpPr>
          <p:nvPr/>
        </p:nvGrpSpPr>
        <p:grpSpPr bwMode="auto">
          <a:xfrm>
            <a:off x="103188" y="2063750"/>
            <a:ext cx="8937625" cy="806450"/>
            <a:chOff x="206188" y="1764373"/>
            <a:chExt cx="8937812" cy="806343"/>
          </a:xfrm>
        </p:grpSpPr>
        <p:grpSp>
          <p:nvGrpSpPr>
            <p:cNvPr id="64521" name="Group 17">
              <a:extLst>
                <a:ext uri="{FF2B5EF4-FFF2-40B4-BE49-F238E27FC236}">
                  <a16:creationId xmlns:a16="http://schemas.microsoft.com/office/drawing/2014/main" id="{F56B678E-DAA6-4200-B918-F6EC730A94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188" y="1764373"/>
              <a:ext cx="8937812" cy="798154"/>
              <a:chOff x="183642" y="1692093"/>
              <a:chExt cx="8937812" cy="798154"/>
            </a:xfrm>
          </p:grpSpPr>
          <p:pic>
            <p:nvPicPr>
              <p:cNvPr id="64523" name="Picture 5">
                <a:extLst>
                  <a:ext uri="{FF2B5EF4-FFF2-40B4-BE49-F238E27FC236}">
                    <a16:creationId xmlns:a16="http://schemas.microsoft.com/office/drawing/2014/main" id="{9ED538C4-148C-4BF9-A50F-09309DD7E0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744"/>
              <a:stretch>
                <a:fillRect/>
              </a:stretch>
            </p:blipFill>
            <p:spPr bwMode="auto">
              <a:xfrm>
                <a:off x="186409" y="1722716"/>
                <a:ext cx="8935045" cy="7675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9F4D589-EC5C-4F13-BAFE-8869BBF4027E}"/>
                  </a:ext>
                </a:extLst>
              </p:cNvPr>
              <p:cNvSpPr/>
              <p:nvPr/>
            </p:nvSpPr>
            <p:spPr>
              <a:xfrm>
                <a:off x="183642" y="1692093"/>
                <a:ext cx="2379712" cy="19206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178A4D-3C75-48A3-AA52-AD11493D0406}"/>
                </a:ext>
              </a:extLst>
            </p:cNvPr>
            <p:cNvSpPr/>
            <p:nvPr/>
          </p:nvSpPr>
          <p:spPr>
            <a:xfrm>
              <a:off x="6161025" y="2258020"/>
              <a:ext cx="2982975" cy="3126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6510497-345A-4C12-AE90-D35C96840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424238"/>
            <a:ext cx="7758112" cy="16303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/>
              <a:t>Grade 3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Operative - Better cosmetic and radiological outcomes</a:t>
            </a:r>
          </a:p>
          <a:p>
            <a:pPr eaLnBrk="1" hangingPunct="1"/>
            <a:endParaRPr lang="en-US" altLang="en-US" sz="2000"/>
          </a:p>
          <a:p>
            <a:pPr eaLnBrk="1" hangingPunct="1"/>
            <a:r>
              <a:rPr lang="en-US" altLang="en-US" sz="2000"/>
              <a:t>Non operative - No Functional difference and earlier return to work</a:t>
            </a:r>
          </a:p>
        </p:txBody>
      </p:sp>
    </p:spTree>
    <p:extLst>
      <p:ext uri="{BB962C8B-B14F-4D97-AF65-F5344CB8AC3E}">
        <p14:creationId xmlns:p14="http://schemas.microsoft.com/office/powerpoint/2010/main" val="108085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2577486"/>
          </a:xfrm>
        </p:spPr>
      </p:pic>
      <p:sp>
        <p:nvSpPr>
          <p:cNvPr id="5" name="Rectangle 4"/>
          <p:cNvSpPr/>
          <p:nvPr/>
        </p:nvSpPr>
        <p:spPr>
          <a:xfrm>
            <a:off x="4600841" y="6488668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 Bone Joint </a:t>
            </a:r>
            <a:r>
              <a:rPr lang="en-US" dirty="0" err="1"/>
              <a:t>Surg</a:t>
            </a:r>
            <a:r>
              <a:rPr lang="en-US" dirty="0"/>
              <a:t> Am. 2014;96:265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3717032"/>
            <a:ext cx="9144000" cy="86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4715068-BCD4-4283-9BD1-480DFFF7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3BB66A-86E1-4152-A832-B3D0058F8939}"/>
              </a:ext>
            </a:extLst>
          </p:cNvPr>
          <p:cNvSpPr/>
          <p:nvPr/>
        </p:nvSpPr>
        <p:spPr>
          <a:xfrm>
            <a:off x="2115047" y="638880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Open Orthopaedics Journal, 2016, 10, (</a:t>
            </a:r>
            <a:r>
              <a:rPr lang="en-GB" dirty="0" err="1"/>
              <a:t>Suppl</a:t>
            </a:r>
            <a:r>
              <a:rPr lang="en-GB" dirty="0"/>
              <a:t> 1: M10) 339-348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C08BFDF-8220-4B80-B653-D43D2753F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060848"/>
            <a:ext cx="8083921" cy="3312368"/>
          </a:xfrm>
        </p:spPr>
        <p:txBody>
          <a:bodyPr/>
          <a:lstStyle/>
          <a:p>
            <a:r>
              <a:rPr lang="en-GB" dirty="0"/>
              <a:t>Functional success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Structural success</a:t>
            </a:r>
          </a:p>
        </p:txBody>
      </p:sp>
      <p:pic>
        <p:nvPicPr>
          <p:cNvPr id="12" name="Content Placeholder 4" descr="Screen Clipping">
            <a:extLst>
              <a:ext uri="{FF2B5EF4-FFF2-40B4-BE49-F238E27FC236}">
                <a16:creationId xmlns:a16="http://schemas.microsoft.com/office/drawing/2014/main" id="{2D3C188E-21F1-4598-81B2-89A7D83DC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7728"/>
            <a:ext cx="9031690" cy="1971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840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pulent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Fracture Clinic power point template [Read-Only]" id="{D10D4EAD-EEF1-4CCC-AF21-7EFFE44CCF1E}" vid="{E4A038F2-A94C-4815-9720-C15D567B4812}"/>
    </a:ext>
  </a:extLst>
</a:theme>
</file>

<file path=ppt/theme/theme3.xml><?xml version="1.0" encoding="utf-8"?>
<a:theme xmlns:a="http://schemas.openxmlformats.org/drawingml/2006/main" name="1_cfc master 2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29</TotalTime>
  <Words>1120</Words>
  <Application>Microsoft Office PowerPoint</Application>
  <PresentationFormat>On-screen Show (4:3)</PresentationFormat>
  <Paragraphs>216</Paragraphs>
  <Slides>64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6" baseType="lpstr">
      <vt:lpstr>Arial Unicode MS</vt:lpstr>
      <vt:lpstr>Arial</vt:lpstr>
      <vt:lpstr>Calibri</vt:lpstr>
      <vt:lpstr>StarSymbol</vt:lpstr>
      <vt:lpstr>Times New Roman</vt:lpstr>
      <vt:lpstr>Verdana</vt:lpstr>
      <vt:lpstr>Wingdings</vt:lpstr>
      <vt:lpstr>Wingdings 2</vt:lpstr>
      <vt:lpstr>Wingdings 3</vt:lpstr>
      <vt:lpstr>surgeon blue</vt:lpstr>
      <vt:lpstr>Opulent</vt:lpstr>
      <vt:lpstr>1_cfc master 2</vt:lpstr>
      <vt:lpstr>Some Shoulders need to see a surgeon.  Most don’t need an operation….</vt:lpstr>
      <vt:lpstr>Disclaimer</vt:lpstr>
      <vt:lpstr>PowerPoint Presentation</vt:lpstr>
      <vt:lpstr>Prevalence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60 YO</vt:lpstr>
      <vt:lpstr>PowerPoint Presentation</vt:lpstr>
      <vt:lpstr>Traumatic  Vs  Atraumatic</vt:lpstr>
      <vt:lpstr>PowerPoint Presentation</vt:lpstr>
      <vt:lpstr>PowerPoint Presentation</vt:lpstr>
      <vt:lpstr>RCR</vt:lpstr>
      <vt:lpstr>Operative vs Non Operative</vt:lpstr>
      <vt:lpstr>Early Surgery Vs Physiotherapy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RCR</vt:lpstr>
      <vt:lpstr>Rehabilitation following rotator cuff repair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Trends in shoulder joint replacement</vt:lpstr>
      <vt:lpstr>PowerPoint Presentation</vt:lpstr>
      <vt:lpstr>PowerPoint Presentation</vt:lpstr>
      <vt:lpstr>PowerPoint Presentation</vt:lpstr>
      <vt:lpstr>PowerPoint Presentation</vt:lpstr>
      <vt:lpstr>2013 to 2016</vt:lpstr>
      <vt:lpstr>2013 to 2016</vt:lpstr>
      <vt:lpstr>Revision rate Total Vs Reverse</vt:lpstr>
      <vt:lpstr>Total shoulder by age</vt:lpstr>
      <vt:lpstr>Australian Joint registry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Shoulder update Progress physio</dc:title>
  <dc:creator>Lee Van Rensburg</dc:creator>
  <cp:lastModifiedBy>Lee Van Rensburg</cp:lastModifiedBy>
  <cp:revision>8</cp:revision>
  <dcterms:created xsi:type="dcterms:W3CDTF">2020-03-18T12:18:28Z</dcterms:created>
  <dcterms:modified xsi:type="dcterms:W3CDTF">2020-03-18T13:02:40Z</dcterms:modified>
</cp:coreProperties>
</file>