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sldIdLst>
    <p:sldId id="442" r:id="rId2"/>
    <p:sldId id="445" r:id="rId3"/>
    <p:sldId id="481" r:id="rId4"/>
    <p:sldId id="482" r:id="rId5"/>
    <p:sldId id="483" r:id="rId6"/>
    <p:sldId id="484" r:id="rId7"/>
    <p:sldId id="503" r:id="rId8"/>
    <p:sldId id="485" r:id="rId9"/>
    <p:sldId id="486" r:id="rId10"/>
    <p:sldId id="487" r:id="rId11"/>
    <p:sldId id="488" r:id="rId12"/>
    <p:sldId id="489" r:id="rId13"/>
    <p:sldId id="425" r:id="rId14"/>
    <p:sldId id="480" r:id="rId15"/>
    <p:sldId id="479" r:id="rId16"/>
    <p:sldId id="441" r:id="rId17"/>
    <p:sldId id="443" r:id="rId18"/>
    <p:sldId id="463" r:id="rId19"/>
    <p:sldId id="461" r:id="rId20"/>
    <p:sldId id="464" r:id="rId21"/>
    <p:sldId id="462" r:id="rId22"/>
    <p:sldId id="446" r:id="rId23"/>
    <p:sldId id="447" r:id="rId24"/>
    <p:sldId id="448" r:id="rId25"/>
    <p:sldId id="449" r:id="rId26"/>
    <p:sldId id="450" r:id="rId27"/>
    <p:sldId id="451" r:id="rId28"/>
    <p:sldId id="452" r:id="rId29"/>
    <p:sldId id="453" r:id="rId30"/>
    <p:sldId id="454" r:id="rId31"/>
    <p:sldId id="455" r:id="rId32"/>
    <p:sldId id="456" r:id="rId33"/>
    <p:sldId id="457" r:id="rId34"/>
    <p:sldId id="458" r:id="rId35"/>
    <p:sldId id="459" r:id="rId36"/>
    <p:sldId id="444" r:id="rId37"/>
    <p:sldId id="498" r:id="rId38"/>
    <p:sldId id="439" r:id="rId39"/>
    <p:sldId id="478" r:id="rId40"/>
    <p:sldId id="476" r:id="rId41"/>
    <p:sldId id="477" r:id="rId42"/>
    <p:sldId id="499" r:id="rId43"/>
    <p:sldId id="469" r:id="rId44"/>
    <p:sldId id="470" r:id="rId45"/>
    <p:sldId id="471" r:id="rId46"/>
    <p:sldId id="472" r:id="rId47"/>
    <p:sldId id="473" r:id="rId48"/>
    <p:sldId id="426" r:id="rId49"/>
    <p:sldId id="474" r:id="rId50"/>
    <p:sldId id="475" r:id="rId51"/>
    <p:sldId id="500" r:id="rId52"/>
    <p:sldId id="427" r:id="rId53"/>
    <p:sldId id="502" r:id="rId54"/>
    <p:sldId id="428" r:id="rId55"/>
    <p:sldId id="429" r:id="rId56"/>
    <p:sldId id="430" r:id="rId57"/>
    <p:sldId id="431" r:id="rId58"/>
    <p:sldId id="432" r:id="rId59"/>
    <p:sldId id="433" r:id="rId60"/>
    <p:sldId id="434" r:id="rId61"/>
    <p:sldId id="435" r:id="rId62"/>
    <p:sldId id="436" r:id="rId63"/>
    <p:sldId id="437" r:id="rId64"/>
    <p:sldId id="438" r:id="rId65"/>
    <p:sldId id="440" r:id="rId66"/>
    <p:sldId id="501" r:id="rId67"/>
    <p:sldId id="466" r:id="rId68"/>
    <p:sldId id="467" r:id="rId69"/>
    <p:sldId id="468" r:id="rId7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000000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71" autoAdjust="0"/>
  </p:normalViewPr>
  <p:slideViewPr>
    <p:cSldViewPr>
      <p:cViewPr varScale="1">
        <p:scale>
          <a:sx n="68" d="100"/>
          <a:sy n="68" d="100"/>
        </p:scale>
        <p:origin x="132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6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52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A645070-5883-459D-A5B4-96A5105015E6}" type="datetimeFigureOut">
              <a:rPr lang="en-US"/>
              <a:pPr>
                <a:defRPr/>
              </a:pPr>
              <a:t>10/6/2017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F9D5A36-AB7F-4807-B3EE-2C007AB4F52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009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A44FAF0B-4DEF-47F6-97F6-3DD0A1B8F45B}" type="slidenum">
              <a:rPr lang="en-GB" altLang="en-US" sz="1200"/>
              <a:pPr eaLnBrk="1" hangingPunct="1"/>
              <a:t>9</a:t>
            </a:fld>
            <a:endParaRPr lang="en-GB" altLang="en-US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9331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1E388698-5FC4-46A9-97EB-C7081DEA1D6F}" type="slidenum">
              <a:rPr lang="en-GB" altLang="en-US" sz="1200"/>
              <a:pPr eaLnBrk="1" hangingPunct="1"/>
              <a:t>10</a:t>
            </a:fld>
            <a:endParaRPr lang="en-GB" altLang="en-US" sz="120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9404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5F9FC5D8-A70C-4DF1-96BE-695534B976AB}" type="slidenum">
              <a:rPr lang="en-GB" altLang="en-US" sz="1200"/>
              <a:pPr eaLnBrk="1" hangingPunct="1"/>
              <a:t>11</a:t>
            </a:fld>
            <a:endParaRPr lang="en-GB" altLang="en-US" sz="120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4427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882FF5A9-F2EC-4F5D-A7F3-A21DC3C3B6D3}" type="slidenum">
              <a:rPr lang="en-GB" altLang="en-US" sz="1200"/>
              <a:pPr eaLnBrk="1" hangingPunct="1"/>
              <a:t>12</a:t>
            </a:fld>
            <a:endParaRPr lang="en-GB" altLang="en-US" sz="120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817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031">
            <a:extLst>
              <a:ext uri="{FF2B5EF4-FFF2-40B4-BE49-F238E27FC236}">
                <a16:creationId xmlns:a16="http://schemas.microsoft.com/office/drawing/2014/main" id="{47AC4E8A-CB9C-42FF-91B4-15E3238E61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7E04D9E1-965F-4EED-99EE-AC428E98923C}" type="slidenum">
              <a:rPr lang="en-GB" altLang="en-US" sz="1200"/>
              <a:pPr eaLnBrk="1" hangingPunct="1"/>
              <a:t>67</a:t>
            </a:fld>
            <a:endParaRPr lang="en-GB" altLang="en-US" sz="1200"/>
          </a:p>
        </p:txBody>
      </p:sp>
      <p:sp>
        <p:nvSpPr>
          <p:cNvPr id="110595" name="Rectangle 2">
            <a:extLst>
              <a:ext uri="{FF2B5EF4-FFF2-40B4-BE49-F238E27FC236}">
                <a16:creationId xmlns:a16="http://schemas.microsoft.com/office/drawing/2014/main" id="{8D2C3E33-0AF4-4E58-B394-90EC61139F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>
            <a:extLst>
              <a:ext uri="{FF2B5EF4-FFF2-40B4-BE49-F238E27FC236}">
                <a16:creationId xmlns:a16="http://schemas.microsoft.com/office/drawing/2014/main" id="{7E2ABFF9-9E6D-4F84-9604-8B395A7DD9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3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449D4-EB28-40E5-8F80-338EC8322DD1}" type="datetimeFigureOut">
              <a:rPr lang="en-US"/>
              <a:pPr>
                <a:defRPr/>
              </a:pPr>
              <a:t>10/6/2017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81D32-EF2D-4CCA-AB7F-156AFBC7EF8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771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71B5D-2E2B-4902-A089-048F8ABFA35E}" type="datetimeFigureOut">
              <a:rPr lang="en-US"/>
              <a:pPr>
                <a:defRPr/>
              </a:pPr>
              <a:t>10/6/2017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40D45-E94C-492B-9507-010573E0797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88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CD267-6F33-4111-9C73-42CE8CE20E61}" type="datetimeFigureOut">
              <a:rPr lang="en-US"/>
              <a:pPr>
                <a:defRPr/>
              </a:pPr>
              <a:t>10/6/2017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C0C79-1426-4F5F-8A6E-3C1070B30F7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627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Click icon to add online image</a:t>
            </a:r>
            <a:endParaRPr lang="en-GB" noProof="0" dirty="0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011E9-0B2B-4974-B1B2-3D0E9DCCB420}" type="datetimeFigureOut">
              <a:rPr lang="en-US"/>
              <a:pPr>
                <a:defRPr/>
              </a:pPr>
              <a:t>10/6/2017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D0C80-E122-4FC1-97FA-C89B225F927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901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E7836-AA7F-4906-B88A-FE61ABDE6EE6}" type="datetimeFigureOut">
              <a:rPr lang="en-US"/>
              <a:pPr>
                <a:defRPr/>
              </a:pPr>
              <a:t>10/6/2017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28BA9B-ED62-449A-8001-AF514250213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32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6E0F3-2657-4F84-8073-49429EF4176D}" type="datetimeFigureOut">
              <a:rPr lang="en-US"/>
              <a:pPr>
                <a:defRPr/>
              </a:pPr>
              <a:t>10/6/2017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88EFE-CBAC-46CE-99AF-EFED46E8DE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58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B859F-8F59-4EF7-BDDE-528884E14602}" type="datetimeFigureOut">
              <a:rPr lang="en-US"/>
              <a:pPr>
                <a:defRPr/>
              </a:pPr>
              <a:t>10/6/2017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FF725-06A1-4BD1-A5C4-5A14BE509B4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93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4E844-7716-41DD-B12B-8CA409C85B2C}" type="datetimeFigureOut">
              <a:rPr lang="en-US"/>
              <a:pPr>
                <a:defRPr/>
              </a:pPr>
              <a:t>10/6/2017</a:t>
            </a:fld>
            <a:endParaRPr lang="en-GB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1E875-0866-45A9-BCC0-3700DC0B9D7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308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C4081-7544-44F8-A691-2F8ABF39FC5D}" type="datetimeFigureOut">
              <a:rPr lang="en-US"/>
              <a:pPr>
                <a:defRPr/>
              </a:pPr>
              <a:t>10/6/2017</a:t>
            </a:fld>
            <a:endParaRPr lang="en-GB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457B4-85D0-4893-8AB0-330C4FDC523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202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81BD0-A36E-409C-B171-A9A3816B7D39}" type="datetimeFigureOut">
              <a:rPr lang="en-US"/>
              <a:pPr>
                <a:defRPr/>
              </a:pPr>
              <a:t>10/6/2017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B5C64-E5F8-41AE-BA57-F1067FB5C2D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741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4C575-F85B-43DD-A498-5625E93EA74B}" type="datetimeFigureOut">
              <a:rPr lang="en-US"/>
              <a:pPr>
                <a:defRPr/>
              </a:pPr>
              <a:t>10/6/2017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826A-F157-43E4-87FD-9D7116EF29B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79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69F01-2C0F-47F9-B20E-FB6940352620}" type="datetimeFigureOut">
              <a:rPr lang="en-US"/>
              <a:pPr>
                <a:defRPr/>
              </a:pPr>
              <a:t>10/6/2017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A1D8A-6ED2-483D-B1F4-196269FEBBC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48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44A60A-18FC-4D08-AA50-E06B3D16ED8A}" type="datetimeFigureOut">
              <a:rPr lang="en-US"/>
              <a:pPr>
                <a:defRPr/>
              </a:pPr>
              <a:t>10/6/2017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CBCBC"/>
                </a:solidFill>
              </a:defRPr>
            </a:lvl1pPr>
          </a:lstStyle>
          <a:p>
            <a:fld id="{DEAB5EDB-14AF-4E53-ABE1-ACFDA2132F31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31" name="Picture 2" descr="C:\Users\Lee\AppData\Local\Microsoft\Windows\Temporary Internet Files\Content.IE5\7Y040FUD\MC900442122[1].png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17463"/>
            <a:ext cx="3460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5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eaLnBrk="1" fontAlgn="base" hangingPunct="1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://www.jbjs.org.uk/index.dt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://www.jbjs.org.uk/index.dt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://www.jbjs.org.uk/index.dt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m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mp"/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mp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mp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mp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mp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m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tmp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mp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mp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mp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mp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gif"/><Relationship Id="rId4" Type="http://schemas.openxmlformats.org/officeDocument/2006/relationships/image" Target="../media/image8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m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://www.jbjs.org.uk/index.dtl" TargetMode="External"/><Relationship Id="rId4" Type="http://schemas.openxmlformats.org/officeDocument/2006/relationships/image" Target="../media/image1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083675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2863" y="0"/>
            <a:ext cx="9083675" cy="1556792"/>
          </a:xfrm>
          <a:solidFill>
            <a:srgbClr val="000000">
              <a:alpha val="30980"/>
            </a:srgb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GB" dirty="0"/>
            </a:br>
            <a:r>
              <a:rPr lang="en-GB" dirty="0"/>
              <a:t> A Peep into the future</a:t>
            </a:r>
            <a:br>
              <a:rPr lang="en-GB" dirty="0"/>
            </a:br>
            <a:r>
              <a:rPr lang="en-GB" dirty="0"/>
              <a:t>Pick your winners</a:t>
            </a:r>
          </a:p>
        </p:txBody>
      </p:sp>
      <p:sp>
        <p:nvSpPr>
          <p:cNvPr id="4099" name="Subtitle 4"/>
          <p:cNvSpPr>
            <a:spLocks noGrp="1"/>
          </p:cNvSpPr>
          <p:nvPr>
            <p:ph type="subTitle" idx="1"/>
          </p:nvPr>
        </p:nvSpPr>
        <p:spPr>
          <a:xfrm>
            <a:off x="1979613" y="4652963"/>
            <a:ext cx="6054725" cy="1250950"/>
          </a:xfrm>
        </p:spPr>
        <p:txBody>
          <a:bodyPr/>
          <a:lstStyle/>
          <a:p>
            <a:pPr eaLnBrk="1" hangingPunct="1">
              <a:defRPr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 Lee Van Rensburg</a:t>
            </a:r>
          </a:p>
          <a:p>
            <a:pPr eaLnBrk="1" hangingPunct="1">
              <a:defRPr/>
            </a:pPr>
            <a:r>
              <a:rPr lang="en-GB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Cambridge University Hospitals NHS trust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</a:p>
        </p:txBody>
      </p:sp>
      <p:pic>
        <p:nvPicPr>
          <p:cNvPr id="512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5730875"/>
            <a:ext cx="4595813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5735638"/>
            <a:ext cx="4573587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125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OA - Pain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18"/>
          <a:stretch>
            <a:fillRect/>
          </a:stretch>
        </p:blipFill>
        <p:spPr bwMode="auto">
          <a:xfrm>
            <a:off x="214313" y="2214563"/>
            <a:ext cx="8699500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1428750" y="6215063"/>
            <a:ext cx="7715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/>
              <a:t>Haines et al; J Bone Joint Surg Br. 2006 Apr;88(4):496-501.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14313" y="3143250"/>
            <a:ext cx="771525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4" descr="Logo of The Journal of Bone &amp; Joint Surgery (Br)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497513"/>
            <a:ext cx="1565275" cy="13604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3396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OA – Range of Motion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18"/>
          <a:stretch>
            <a:fillRect/>
          </a:stretch>
        </p:blipFill>
        <p:spPr bwMode="auto">
          <a:xfrm>
            <a:off x="214313" y="2214563"/>
            <a:ext cx="8699500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1500188" y="6215063"/>
            <a:ext cx="7643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/>
              <a:t>Haines et al; J Bone Joint Surg Br. 2006 Apr;88(4):496-501.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14313" y="3500438"/>
            <a:ext cx="7715250" cy="1587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14313" y="3857625"/>
            <a:ext cx="7715250" cy="158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4313" y="4214813"/>
            <a:ext cx="7715250" cy="1587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4" descr="Logo of The Journal of Bone &amp; Joint Surgery (Br)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497513"/>
            <a:ext cx="1565275" cy="13604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5284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OA - Function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18"/>
          <a:stretch>
            <a:fillRect/>
          </a:stretch>
        </p:blipFill>
        <p:spPr bwMode="auto">
          <a:xfrm>
            <a:off x="214313" y="2214563"/>
            <a:ext cx="8699500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1143000" y="6215063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/>
              <a:t>Haines et al; J Bone Joint Surg Br. 2006 Apr;88(4):496-501.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14313" y="4500563"/>
            <a:ext cx="7715250" cy="158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14313" y="4786313"/>
            <a:ext cx="7715250" cy="158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4" descr="Logo of The Journal of Bone &amp; Joint Surgery (Br)">
            <a:hlinkClick r:id="rId4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0" y="5724525"/>
            <a:ext cx="1304925" cy="1133475"/>
          </a:xfrm>
          <a:prstGeom prst="ellipse">
            <a:avLst/>
          </a:prstGeom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5838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8C2E6-4AA5-44CB-B562-892AA1B90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5A2B3A19-4BF1-45B3-980C-F058E06128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56992"/>
            <a:ext cx="4711942" cy="3213265"/>
          </a:xfrm>
        </p:spPr>
      </p:pic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5A37DE37-AA28-4891-AAFE-400C771E9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4638"/>
            <a:ext cx="4559534" cy="352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5656A-D0B0-4051-9DBB-AC87E8B48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4A95E-8ED4-4E55-ADF9-A21129B77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681630-3D35-46E7-8B6D-B11A37E1C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2891"/>
            <a:ext cx="6654285" cy="3659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5320E3-B64A-42A5-AB0F-F829E25CD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3712748"/>
            <a:ext cx="4680520" cy="311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93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456E3-D326-4D4A-A6DC-90DE4604D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03FEBE7D-4121-4EAE-8CC5-E7A83695B7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0"/>
            <a:ext cx="9085439" cy="170080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3CD672-49C0-49CB-8B3F-6B0E364835F8}"/>
              </a:ext>
            </a:extLst>
          </p:cNvPr>
          <p:cNvSpPr/>
          <p:nvPr/>
        </p:nvSpPr>
        <p:spPr>
          <a:xfrm>
            <a:off x="3059832" y="6165304"/>
            <a:ext cx="5958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Clin</a:t>
            </a:r>
            <a:r>
              <a:rPr lang="en-GB" dirty="0"/>
              <a:t> </a:t>
            </a:r>
            <a:r>
              <a:rPr lang="en-GB" dirty="0" err="1"/>
              <a:t>Orthop</a:t>
            </a:r>
            <a:r>
              <a:rPr lang="en-GB" dirty="0"/>
              <a:t> </a:t>
            </a:r>
            <a:r>
              <a:rPr lang="en-GB" dirty="0" err="1"/>
              <a:t>Relat</a:t>
            </a:r>
            <a:r>
              <a:rPr lang="en-GB" dirty="0"/>
              <a:t> Res. 2015 Dec; 473(12): 3928–3936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086A6E-6FF2-4452-BFC0-204575F0D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892" y="1975446"/>
            <a:ext cx="1944216" cy="416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1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209F9-1606-4E95-BEEE-3B1993750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18" y="34405"/>
            <a:ext cx="8229600" cy="1143000"/>
          </a:xfrm>
        </p:spPr>
        <p:txBody>
          <a:bodyPr/>
          <a:lstStyle/>
          <a:p>
            <a:r>
              <a:rPr lang="en-GB" dirty="0"/>
              <a:t>Glenoid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E143F2-862E-4F39-8345-D7FCDCD63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012152-9D7B-4E07-BAC6-2E2DAF62A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5" y="1097955"/>
            <a:ext cx="9009530" cy="576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9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ADF39-5DE9-4677-9950-753EE3F1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Stem cell therapy</a:t>
            </a:r>
          </a:p>
        </p:txBody>
      </p:sp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5AFC84EF-46A0-4419-B34D-147680D1B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10" y="1439043"/>
            <a:ext cx="8780379" cy="5399510"/>
          </a:xfrm>
        </p:spPr>
      </p:pic>
    </p:spTree>
    <p:extLst>
      <p:ext uri="{BB962C8B-B14F-4D97-AF65-F5344CB8AC3E}">
        <p14:creationId xmlns:p14="http://schemas.microsoft.com/office/powerpoint/2010/main" val="3856846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477BA8-AC96-452F-AF18-12ADB1D41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36D745B-007F-446D-8105-5258AC20F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95098"/>
            <a:ext cx="8229600" cy="3513627"/>
          </a:xfrm>
        </p:spPr>
        <p:txBody>
          <a:bodyPr/>
          <a:lstStyle/>
          <a:p>
            <a:r>
              <a:rPr lang="en-GB" dirty="0"/>
              <a:t>Cultured Shoulder arthroplasty</a:t>
            </a:r>
          </a:p>
          <a:p>
            <a:endParaRPr lang="en-GB" dirty="0"/>
          </a:p>
          <a:p>
            <a:r>
              <a:rPr lang="en-GB" dirty="0"/>
              <a:t>23 of 55 (42%) consecutive patients having TSR</a:t>
            </a:r>
          </a:p>
          <a:p>
            <a:pPr lvl="1"/>
            <a:r>
              <a:rPr lang="en-GB" dirty="0"/>
              <a:t>P acnes</a:t>
            </a:r>
          </a:p>
          <a:p>
            <a:endParaRPr lang="en-GB" dirty="0"/>
          </a:p>
          <a:p>
            <a:r>
              <a:rPr lang="en-GB" dirty="0"/>
              <a:t>High incidence suggests role in pathogenesis arthritis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BD5394-A6B6-490B-ABA2-4C8D8BF1D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6" y="44444"/>
            <a:ext cx="9008489" cy="25204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9D1677-DF08-4090-9AC9-44DEA9028B38}"/>
              </a:ext>
            </a:extLst>
          </p:cNvPr>
          <p:cNvSpPr/>
          <p:nvPr/>
        </p:nvSpPr>
        <p:spPr>
          <a:xfrm>
            <a:off x="4586666" y="6488668"/>
            <a:ext cx="4540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Shoulder Elbow </a:t>
            </a:r>
            <a:r>
              <a:rPr lang="en-GB" dirty="0" err="1"/>
              <a:t>Surg</a:t>
            </a:r>
            <a:r>
              <a:rPr lang="en-GB" dirty="0"/>
              <a:t> (2013) 22, 505-511</a:t>
            </a:r>
          </a:p>
        </p:txBody>
      </p:sp>
    </p:spTree>
    <p:extLst>
      <p:ext uri="{BB962C8B-B14F-4D97-AF65-F5344CB8AC3E}">
        <p14:creationId xmlns:p14="http://schemas.microsoft.com/office/powerpoint/2010/main" val="2528607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241D3-1359-4528-86B3-C56ED91A2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59D504C0-F7B9-4A65-99C3-3879D901E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24744"/>
            <a:ext cx="7928511" cy="308612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F84F29-0E8F-47F7-B543-23E820B698FF}"/>
              </a:ext>
            </a:extLst>
          </p:cNvPr>
          <p:cNvSpPr/>
          <p:nvPr/>
        </p:nvSpPr>
        <p:spPr>
          <a:xfrm>
            <a:off x="3813711" y="57332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/>
              <a:t>Shoulder &amp; Elbow 2014, Vol. 6(4) 257–261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D1187-1699-4EC7-BC36-E7F20CF8877B}"/>
              </a:ext>
            </a:extLst>
          </p:cNvPr>
          <p:cNvSpPr txBox="1"/>
          <p:nvPr/>
        </p:nvSpPr>
        <p:spPr>
          <a:xfrm>
            <a:off x="3059832" y="4869160"/>
            <a:ext cx="2745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6 out of 10 Positive P acnes</a:t>
            </a:r>
          </a:p>
        </p:txBody>
      </p:sp>
    </p:spTree>
    <p:extLst>
      <p:ext uri="{BB962C8B-B14F-4D97-AF65-F5344CB8AC3E}">
        <p14:creationId xmlns:p14="http://schemas.microsoft.com/office/powerpoint/2010/main" val="2242608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81CA05-7EB4-49CE-9CF3-E32B70763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Disclaimer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00678D-26AE-4F71-9A69-459CDFEA1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39965"/>
          </a:xfrm>
        </p:spPr>
        <p:txBody>
          <a:bodyPr/>
          <a:lstStyle/>
          <a:p>
            <a:r>
              <a:rPr lang="en-GB" dirty="0" err="1"/>
              <a:t>Acumed</a:t>
            </a:r>
            <a:r>
              <a:rPr lang="en-GB" dirty="0"/>
              <a:t> – Consultancy work</a:t>
            </a:r>
          </a:p>
          <a:p>
            <a:pPr lvl="1"/>
            <a:r>
              <a:rPr lang="en-GB" dirty="0"/>
              <a:t>Non shoulder arthroplasty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0E0EBD-EBC2-4A8C-B0E5-294DDF3357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70"/>
          <a:stretch/>
        </p:blipFill>
        <p:spPr>
          <a:xfrm>
            <a:off x="1403648" y="2224931"/>
            <a:ext cx="6038850" cy="435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0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D4C512-1A5C-4B72-B4F1-1D760209A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64EBD5-C572-45F7-98CB-ACD4C1B1D801}"/>
              </a:ext>
            </a:extLst>
          </p:cNvPr>
          <p:cNvSpPr/>
          <p:nvPr/>
        </p:nvSpPr>
        <p:spPr>
          <a:xfrm>
            <a:off x="5652120" y="6309320"/>
            <a:ext cx="32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Bone Joint J 2017;99-B:1067–72.</a:t>
            </a:r>
            <a:endParaRPr lang="en-GB" dirty="0"/>
          </a:p>
        </p:txBody>
      </p:sp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id="{CA7B6910-5144-4068-A58E-9D2713038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92788"/>
            <a:ext cx="1873346" cy="31751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5CBF43-0C0F-454A-A14E-9FCFBCE41B9F}"/>
              </a:ext>
            </a:extLst>
          </p:cNvPr>
          <p:cNvSpPr txBox="1"/>
          <p:nvPr/>
        </p:nvSpPr>
        <p:spPr>
          <a:xfrm>
            <a:off x="2124866" y="5137118"/>
            <a:ext cx="5760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No Association P acnes with Frozen Shoulder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F3F3DD-E4C8-4DBA-8FDA-A14A53164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7744" y="2420672"/>
            <a:ext cx="6275040" cy="2303661"/>
          </a:xfrm>
        </p:spPr>
        <p:txBody>
          <a:bodyPr/>
          <a:lstStyle/>
          <a:p>
            <a:r>
              <a:rPr lang="en-GB" dirty="0"/>
              <a:t>Scope</a:t>
            </a:r>
          </a:p>
          <a:p>
            <a:pPr lvl="1"/>
            <a:r>
              <a:rPr lang="en-GB" dirty="0"/>
              <a:t>Stabilisation or capsular release</a:t>
            </a:r>
          </a:p>
          <a:p>
            <a:r>
              <a:rPr lang="en-GB" dirty="0"/>
              <a:t>n=46</a:t>
            </a:r>
          </a:p>
          <a:p>
            <a:r>
              <a:rPr lang="en-GB" dirty="0"/>
              <a:t>25 (53%) had p acnes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90F7EF-8917-4486-A1A4-0F2F0FCDF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5751"/>
            <a:ext cx="8230313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60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829B4-DBA9-4AA9-9765-94ACD4351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49528D5E-D75E-478C-B289-7DFC2128E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8640"/>
            <a:ext cx="8229600" cy="194309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64EBD5-C572-45F7-98CB-ACD4C1B1D801}"/>
              </a:ext>
            </a:extLst>
          </p:cNvPr>
          <p:cNvSpPr/>
          <p:nvPr/>
        </p:nvSpPr>
        <p:spPr>
          <a:xfrm>
            <a:off x="5652120" y="6309320"/>
            <a:ext cx="32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Bone Joint J 2017;99-B:1067–72.</a:t>
            </a:r>
            <a:endParaRPr lang="en-GB" dirty="0"/>
          </a:p>
        </p:txBody>
      </p:sp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id="{CA7B6910-5144-4068-A58E-9D2713038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92788"/>
            <a:ext cx="1873346" cy="31751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847F7D-AC91-4E10-B81B-1EDB03767ECE}"/>
              </a:ext>
            </a:extLst>
          </p:cNvPr>
          <p:cNvSpPr/>
          <p:nvPr/>
        </p:nvSpPr>
        <p:spPr>
          <a:xfrm>
            <a:off x="2339752" y="3717032"/>
            <a:ext cx="6156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A pre-operative </a:t>
            </a:r>
            <a:r>
              <a:rPr lang="en-GB" dirty="0" err="1"/>
              <a:t>glenohumeral</a:t>
            </a:r>
            <a:r>
              <a:rPr lang="en-GB" dirty="0"/>
              <a:t> injection </a:t>
            </a:r>
          </a:p>
          <a:p>
            <a:pPr algn="ctr"/>
            <a:r>
              <a:rPr lang="en-GB" dirty="0"/>
              <a:t>significantly associated with capsular P. acnes colonisation </a:t>
            </a:r>
          </a:p>
        </p:txBody>
      </p:sp>
    </p:spTree>
    <p:extLst>
      <p:ext uri="{BB962C8B-B14F-4D97-AF65-F5344CB8AC3E}">
        <p14:creationId xmlns:p14="http://schemas.microsoft.com/office/powerpoint/2010/main" val="3916343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6"/>
          <p:cNvSpPr txBox="1">
            <a:spLocks noChangeArrowheads="1"/>
          </p:cNvSpPr>
          <p:nvPr/>
        </p:nvSpPr>
        <p:spPr bwMode="auto">
          <a:xfrm>
            <a:off x="-36512" y="1120676"/>
            <a:ext cx="871378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7200" dirty="0" err="1">
                <a:solidFill>
                  <a:schemeClr val="tx2"/>
                </a:solidFill>
                <a:latin typeface="Calibri" pitchFamily="34" charset="0"/>
              </a:rPr>
              <a:t>Proprioni</a:t>
            </a:r>
            <a:r>
              <a:rPr lang="en-US" sz="7200" dirty="0">
                <a:solidFill>
                  <a:schemeClr val="tx2"/>
                </a:solidFill>
                <a:latin typeface="Calibri" pitchFamily="34" charset="0"/>
              </a:rPr>
              <a:t> Bacterium</a:t>
            </a:r>
          </a:p>
          <a:p>
            <a:pPr algn="ctr" eaLnBrk="1" hangingPunct="1"/>
            <a:r>
              <a:rPr lang="en-US" sz="7200" dirty="0">
                <a:solidFill>
                  <a:schemeClr val="tx2"/>
                </a:solidFill>
                <a:latin typeface="Calibri" pitchFamily="34" charset="0"/>
              </a:rPr>
              <a:t>Acnes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909BA1-8E2F-494E-B4E6-CC1A7E10B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429000"/>
            <a:ext cx="80962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1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1614E1B-5FAE-4E6B-B08C-53E2FFCBE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CADA9C-E0F6-4659-AD9B-6AF9E9153BDA}"/>
              </a:ext>
            </a:extLst>
          </p:cNvPr>
          <p:cNvSpPr/>
          <p:nvPr/>
        </p:nvSpPr>
        <p:spPr>
          <a:xfrm>
            <a:off x="2286000" y="6309320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American Volume: 01 August 2009 - Volume 91 - Issue 8 - p 1949–1953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469459-CC8B-4C5A-8B35-713E6EB7A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7931224" cy="4209331"/>
          </a:xfrm>
        </p:spPr>
        <p:txBody>
          <a:bodyPr/>
          <a:lstStyle/>
          <a:p>
            <a:r>
              <a:rPr lang="en-GB" dirty="0"/>
              <a:t>Skin preparation solutions</a:t>
            </a:r>
          </a:p>
          <a:p>
            <a:r>
              <a:rPr lang="en-GB" dirty="0"/>
              <a:t>Positive cultures</a:t>
            </a:r>
          </a:p>
          <a:p>
            <a:pPr lvl="1"/>
            <a:r>
              <a:rPr lang="en-GB" dirty="0"/>
              <a:t>31% Povidone-iodine</a:t>
            </a:r>
          </a:p>
          <a:p>
            <a:pPr lvl="4"/>
            <a:r>
              <a:rPr lang="en-GB" dirty="0"/>
              <a:t>(0.75% iodine scrub and 1.0% iodine paint)</a:t>
            </a:r>
          </a:p>
          <a:p>
            <a:pPr lvl="1"/>
            <a:r>
              <a:rPr lang="en-GB" dirty="0"/>
              <a:t>19% </a:t>
            </a:r>
            <a:r>
              <a:rPr lang="en-GB" dirty="0" err="1"/>
              <a:t>DuraPrep</a:t>
            </a:r>
            <a:r>
              <a:rPr lang="en-GB" dirty="0"/>
              <a:t> </a:t>
            </a:r>
          </a:p>
          <a:p>
            <a:pPr lvl="4"/>
            <a:r>
              <a:rPr lang="en-GB" dirty="0"/>
              <a:t>(0.7% iodophor and 74% isopropyl alcohol)</a:t>
            </a:r>
          </a:p>
          <a:p>
            <a:pPr lvl="1"/>
            <a:r>
              <a:rPr lang="en-GB" dirty="0"/>
              <a:t>7%   </a:t>
            </a:r>
            <a:r>
              <a:rPr lang="en-GB" dirty="0" err="1"/>
              <a:t>ChloraPrep</a:t>
            </a:r>
            <a:endParaRPr lang="en-GB" dirty="0"/>
          </a:p>
          <a:p>
            <a:pPr lvl="4"/>
            <a:r>
              <a:rPr lang="en-GB" dirty="0"/>
              <a:t>(2% chlorhexidine gluconate and 70% isopropyl alcohol)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04E202-FB5B-4E1F-B44C-89578FFCF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1481"/>
            <a:ext cx="8861402" cy="124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9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A5C51D6-F344-4EA3-B72E-CE29BDC28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4A8070-99F6-482E-B5FC-541402DD8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806902"/>
            <a:ext cx="1563241" cy="2051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9192C4-613C-4927-B441-52AED607CC70}"/>
              </a:ext>
            </a:extLst>
          </p:cNvPr>
          <p:cNvSpPr/>
          <p:nvPr/>
        </p:nvSpPr>
        <p:spPr>
          <a:xfrm>
            <a:off x="4572000" y="6471427"/>
            <a:ext cx="454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Volume . 98(20):1722-1728, October 19, 2016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8FF4547-80AA-405D-9588-BCD5B3AA3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556792"/>
            <a:ext cx="6779096" cy="4569371"/>
          </a:xfrm>
        </p:spPr>
        <p:txBody>
          <a:bodyPr>
            <a:normAutofit/>
          </a:bodyPr>
          <a:lstStyle/>
          <a:p>
            <a:r>
              <a:rPr lang="en-GB" dirty="0"/>
              <a:t>n = 40</a:t>
            </a:r>
          </a:p>
          <a:p>
            <a:pPr lvl="2"/>
            <a:r>
              <a:rPr lang="en-GB" dirty="0"/>
              <a:t>Subdermal layer</a:t>
            </a:r>
          </a:p>
          <a:p>
            <a:pPr lvl="2"/>
            <a:r>
              <a:rPr lang="en-GB" dirty="0"/>
              <a:t>Tip of the surgeon's glove</a:t>
            </a:r>
          </a:p>
          <a:p>
            <a:pPr lvl="2"/>
            <a:r>
              <a:rPr lang="en-GB" dirty="0"/>
              <a:t>Inside scalpel blade</a:t>
            </a:r>
          </a:p>
          <a:p>
            <a:pPr lvl="2"/>
            <a:r>
              <a:rPr lang="en-GB" dirty="0"/>
              <a:t>Forceps</a:t>
            </a:r>
          </a:p>
          <a:p>
            <a:pPr lvl="2"/>
            <a:r>
              <a:rPr lang="en-GB" dirty="0"/>
              <a:t>Skin blade</a:t>
            </a:r>
          </a:p>
          <a:p>
            <a:r>
              <a:rPr lang="en-GB" dirty="0"/>
              <a:t>13 (33%) positive swab</a:t>
            </a:r>
          </a:p>
          <a:p>
            <a:r>
              <a:rPr lang="en-GB" dirty="0"/>
              <a:t>Male 66 X more likely +</a:t>
            </a:r>
            <a:r>
              <a:rPr lang="en-GB" dirty="0" err="1"/>
              <a:t>ve</a:t>
            </a:r>
            <a:r>
              <a:rPr lang="en-GB" dirty="0"/>
              <a:t> swab</a:t>
            </a:r>
          </a:p>
          <a:p>
            <a:r>
              <a:rPr lang="en-GB" dirty="0"/>
              <a:t>Sub dermal most common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BBFD06-E837-4FAD-AEE2-52E748299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16" y="606524"/>
            <a:ext cx="8544167" cy="99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9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D1E8268-688B-42FE-93EA-0602FC749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E600F4-4CBC-438A-BCF3-3DB72F244238}"/>
              </a:ext>
            </a:extLst>
          </p:cNvPr>
          <p:cNvSpPr/>
          <p:nvPr/>
        </p:nvSpPr>
        <p:spPr>
          <a:xfrm>
            <a:off x="5066474" y="6488668"/>
            <a:ext cx="4077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Shoulder Elbow </a:t>
            </a:r>
            <a:r>
              <a:rPr lang="en-GB" dirty="0" err="1"/>
              <a:t>Surg</a:t>
            </a:r>
            <a:r>
              <a:rPr lang="en-GB" dirty="0"/>
              <a:t> (2016) 25, 304-310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61496EC-C819-40FB-9740-507734EF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491716"/>
          </a:xfrm>
        </p:spPr>
        <p:txBody>
          <a:bodyPr>
            <a:noAutofit/>
          </a:bodyPr>
          <a:lstStyle/>
          <a:p>
            <a:r>
              <a:rPr lang="en-GB" sz="2400" dirty="0"/>
              <a:t>n=50 cases</a:t>
            </a:r>
          </a:p>
          <a:p>
            <a:pPr lvl="2"/>
            <a:r>
              <a:rPr lang="en-GB" sz="2000" dirty="0"/>
              <a:t>70% Chlorhexidine and alcohol</a:t>
            </a:r>
          </a:p>
          <a:p>
            <a:pPr lvl="2"/>
            <a:r>
              <a:rPr lang="en-GB" sz="2000" dirty="0"/>
              <a:t>IV antibiotics</a:t>
            </a:r>
          </a:p>
          <a:p>
            <a:pPr lvl="3"/>
            <a:r>
              <a:rPr lang="en-GB" dirty="0"/>
              <a:t>2G Cefazolin (30 </a:t>
            </a:r>
            <a:r>
              <a:rPr lang="en-GB"/>
              <a:t>min before)</a:t>
            </a:r>
            <a:endParaRPr lang="en-GB" dirty="0"/>
          </a:p>
          <a:p>
            <a:r>
              <a:rPr lang="en-GB" sz="2400" dirty="0"/>
              <a:t>Positive</a:t>
            </a:r>
          </a:p>
          <a:p>
            <a:pPr lvl="2"/>
            <a:r>
              <a:rPr lang="en-GB" sz="2000" dirty="0"/>
              <a:t>42% (21) pre prep swabs</a:t>
            </a:r>
          </a:p>
          <a:p>
            <a:pPr lvl="2"/>
            <a:r>
              <a:rPr lang="en-GB" sz="2000" dirty="0"/>
              <a:t>14% (7) post prep</a:t>
            </a:r>
          </a:p>
          <a:p>
            <a:pPr marL="914400" lvl="2" indent="0">
              <a:buNone/>
            </a:pPr>
            <a:endParaRPr lang="en-GB" sz="2000" dirty="0"/>
          </a:p>
          <a:p>
            <a:pPr lvl="2"/>
            <a:r>
              <a:rPr lang="en-GB" sz="2000" dirty="0"/>
              <a:t>52 %(26) dermal swabs</a:t>
            </a:r>
          </a:p>
          <a:p>
            <a:pPr lvl="2"/>
            <a:r>
              <a:rPr lang="en-GB" sz="2000" dirty="0"/>
              <a:t>40% (20) dermal biopsy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C12E7A-5EE2-4867-8666-DE3658FB9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116632"/>
            <a:ext cx="8986599" cy="3024336"/>
          </a:xfrm>
          <a:prstGeom prst="rect">
            <a:avLst/>
          </a:prstGeom>
        </p:spPr>
      </p:pic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61A5FCE4-E640-444E-9DC3-F708040640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45"/>
          <a:stretch/>
        </p:blipFill>
        <p:spPr>
          <a:xfrm>
            <a:off x="5364088" y="2945986"/>
            <a:ext cx="3166323" cy="18193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DA14F2-EC2B-4D62-9F0B-831FC9CD7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423" y="2971768"/>
            <a:ext cx="3164098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2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C590ED-444F-47A9-81D7-960AC3E15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34566"/>
            <a:ext cx="8357186" cy="558886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7A7A110-3811-47C1-ABA3-0B0B3EE1D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371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4B9B6F9-3022-413E-A154-B83E8D882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A9EC5A-2C09-4153-981C-29E2D2E45C4B}"/>
              </a:ext>
            </a:extLst>
          </p:cNvPr>
          <p:cNvSpPr/>
          <p:nvPr/>
        </p:nvSpPr>
        <p:spPr>
          <a:xfrm>
            <a:off x="4787551" y="6381328"/>
            <a:ext cx="4356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Shoulder Elbow </a:t>
            </a:r>
            <a:r>
              <a:rPr lang="en-GB" dirty="0" err="1"/>
              <a:t>Surg</a:t>
            </a:r>
            <a:r>
              <a:rPr lang="en-GB" dirty="0"/>
              <a:t> (2017) 26, 1495–1499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5A2567-6FAA-4DDC-93A3-EF267CE77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39" y="44624"/>
            <a:ext cx="8567522" cy="288032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674F073-2EA7-446F-A0FE-7296CC179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3456384"/>
          </a:xfrm>
        </p:spPr>
        <p:txBody>
          <a:bodyPr>
            <a:normAutofit/>
          </a:bodyPr>
          <a:lstStyle/>
          <a:p>
            <a:r>
              <a:rPr lang="en-GB" sz="2800" dirty="0"/>
              <a:t>RCT n=74  (37 each)</a:t>
            </a:r>
          </a:p>
          <a:p>
            <a:pPr lvl="2"/>
            <a:r>
              <a:rPr lang="en-GB" sz="2000" dirty="0"/>
              <a:t>Males undergoing shoulder arthroscopy</a:t>
            </a:r>
          </a:p>
          <a:p>
            <a:pPr lvl="2"/>
            <a:r>
              <a:rPr lang="en-GB" sz="2000" dirty="0"/>
              <a:t>&gt; 18 YO</a:t>
            </a:r>
          </a:p>
          <a:p>
            <a:pPr marL="914400" lvl="2" indent="0">
              <a:buNone/>
            </a:pPr>
            <a:endParaRPr lang="en-GB" sz="2000" dirty="0"/>
          </a:p>
          <a:p>
            <a:r>
              <a:rPr lang="en-GB" sz="2800" dirty="0" err="1"/>
              <a:t>Doxycyline</a:t>
            </a:r>
            <a:r>
              <a:rPr lang="en-GB" sz="2800" dirty="0"/>
              <a:t> 100mg BD 7 Days Vs Nothing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33275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4B9B6F9-3022-413E-A154-B83E8D882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A9EC5A-2C09-4153-981C-29E2D2E45C4B}"/>
              </a:ext>
            </a:extLst>
          </p:cNvPr>
          <p:cNvSpPr/>
          <p:nvPr/>
        </p:nvSpPr>
        <p:spPr>
          <a:xfrm>
            <a:off x="4787551" y="6381328"/>
            <a:ext cx="4356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Shoulder Elbow </a:t>
            </a:r>
            <a:r>
              <a:rPr lang="en-GB" dirty="0" err="1"/>
              <a:t>Surg</a:t>
            </a:r>
            <a:r>
              <a:rPr lang="en-GB" dirty="0"/>
              <a:t> (2017) 26, 1495–1499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5A2567-6FAA-4DDC-93A3-EF267CE77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39" y="44624"/>
            <a:ext cx="8567522" cy="288032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674F073-2EA7-446F-A0FE-7296CC179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744416"/>
          </a:xfrm>
        </p:spPr>
        <p:txBody>
          <a:bodyPr>
            <a:normAutofit/>
          </a:bodyPr>
          <a:lstStyle/>
          <a:p>
            <a:endParaRPr lang="en-GB" sz="2800" dirty="0"/>
          </a:p>
          <a:p>
            <a:r>
              <a:rPr lang="en-GB" sz="2800" dirty="0"/>
              <a:t>Two -  3mm punch biopsies were taken from anterior and posterior scope portal sites.</a:t>
            </a:r>
          </a:p>
        </p:txBody>
      </p:sp>
    </p:spTree>
    <p:extLst>
      <p:ext uri="{BB962C8B-B14F-4D97-AF65-F5344CB8AC3E}">
        <p14:creationId xmlns:p14="http://schemas.microsoft.com/office/powerpoint/2010/main" val="197986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4B9B6F9-3022-413E-A154-B83E8D882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A9EC5A-2C09-4153-981C-29E2D2E45C4B}"/>
              </a:ext>
            </a:extLst>
          </p:cNvPr>
          <p:cNvSpPr/>
          <p:nvPr/>
        </p:nvSpPr>
        <p:spPr>
          <a:xfrm>
            <a:off x="4787551" y="6381328"/>
            <a:ext cx="4356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Shoulder Elbow </a:t>
            </a:r>
            <a:r>
              <a:rPr lang="en-GB" dirty="0" err="1"/>
              <a:t>Surg</a:t>
            </a:r>
            <a:r>
              <a:rPr lang="en-GB" dirty="0"/>
              <a:t> (2017) 26, 1495–1499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5A2567-6FAA-4DDC-93A3-EF267CE77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39" y="44624"/>
            <a:ext cx="8567522" cy="2592288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674F073-2EA7-446F-A0FE-7296CC179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744416"/>
          </a:xfrm>
        </p:spPr>
        <p:txBody>
          <a:bodyPr>
            <a:normAutofit/>
          </a:bodyPr>
          <a:lstStyle/>
          <a:p>
            <a:r>
              <a:rPr lang="en-GB" sz="2800" dirty="0"/>
              <a:t>Out of all cases (74)</a:t>
            </a:r>
          </a:p>
          <a:p>
            <a:pPr lvl="1"/>
            <a:r>
              <a:rPr lang="en-GB" sz="2400" dirty="0">
                <a:latin typeface="Times-Roman"/>
              </a:rPr>
              <a:t>51% (38) - at least 1 positive</a:t>
            </a:r>
          </a:p>
          <a:p>
            <a:pPr lvl="1"/>
            <a:r>
              <a:rPr lang="en-GB" sz="2400" dirty="0">
                <a:latin typeface="Times-Roman"/>
              </a:rPr>
              <a:t>30% (22) had 2 positive</a:t>
            </a:r>
            <a:endParaRPr lang="en-GB" sz="2800" dirty="0"/>
          </a:p>
          <a:p>
            <a:r>
              <a:rPr lang="en-GB" sz="2800" dirty="0"/>
              <a:t>Non Drug (37)</a:t>
            </a:r>
          </a:p>
          <a:p>
            <a:pPr lvl="1"/>
            <a:r>
              <a:rPr lang="en-GB" sz="2400" dirty="0"/>
              <a:t>60% (22) – at least 1 positive</a:t>
            </a:r>
          </a:p>
          <a:p>
            <a:pPr lvl="1"/>
            <a:endParaRPr lang="en-GB" sz="1600" dirty="0"/>
          </a:p>
          <a:p>
            <a:r>
              <a:rPr lang="en-GB" sz="2800" dirty="0"/>
              <a:t>Drug Group (37)</a:t>
            </a:r>
          </a:p>
          <a:p>
            <a:pPr lvl="1"/>
            <a:r>
              <a:rPr lang="en-GB" sz="2400" dirty="0"/>
              <a:t>43% (16) – At least 1 positive</a:t>
            </a:r>
          </a:p>
          <a:p>
            <a:pPr lvl="1"/>
            <a:endParaRPr lang="en-GB" sz="2400" dirty="0"/>
          </a:p>
          <a:p>
            <a:pPr lvl="1"/>
            <a:endParaRPr lang="en-GB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88809D-341F-4AB4-8C00-0F45FEA402C0}"/>
              </a:ext>
            </a:extLst>
          </p:cNvPr>
          <p:cNvSpPr txBox="1"/>
          <p:nvPr/>
        </p:nvSpPr>
        <p:spPr>
          <a:xfrm>
            <a:off x="5329697" y="5402359"/>
            <a:ext cx="3441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35% Reduction clinically significant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EB0325-55CA-493B-96B6-FA5BBAD91F54}"/>
              </a:ext>
            </a:extLst>
          </p:cNvPr>
          <p:cNvSpPr txBox="1"/>
          <p:nvPr/>
        </p:nvSpPr>
        <p:spPr>
          <a:xfrm>
            <a:off x="5508104" y="4254113"/>
            <a:ext cx="27090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Difference 17%</a:t>
            </a:r>
          </a:p>
          <a:p>
            <a:pPr algn="ctr"/>
            <a:r>
              <a:rPr lang="en-GB" sz="3200" dirty="0">
                <a:solidFill>
                  <a:srgbClr val="FF0000"/>
                </a:solidFill>
              </a:rPr>
              <a:t>Not significant</a:t>
            </a:r>
          </a:p>
        </p:txBody>
      </p:sp>
    </p:spTree>
    <p:extLst>
      <p:ext uri="{BB962C8B-B14F-4D97-AF65-F5344CB8AC3E}">
        <p14:creationId xmlns:p14="http://schemas.microsoft.com/office/powerpoint/2010/main" val="296941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15D45-C61B-4D2B-9007-6A765B2E7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173F3-9C3B-4C3B-869D-759221F73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558CC-96A4-44A4-90C3-131E29363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700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708D5-66A1-4B9E-9F96-F1F183A37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B3E2CF-8C1F-4510-8CB4-444E4D86B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548680"/>
            <a:ext cx="6229350" cy="4524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9289C6-6535-4D38-AFE0-EED57DED03D0}"/>
              </a:ext>
            </a:extLst>
          </p:cNvPr>
          <p:cNvSpPr txBox="1"/>
          <p:nvPr/>
        </p:nvSpPr>
        <p:spPr>
          <a:xfrm>
            <a:off x="3403946" y="5733256"/>
            <a:ext cx="2084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So What ?</a:t>
            </a:r>
          </a:p>
        </p:txBody>
      </p:sp>
    </p:spTree>
    <p:extLst>
      <p:ext uri="{BB962C8B-B14F-4D97-AF65-F5344CB8AC3E}">
        <p14:creationId xmlns:p14="http://schemas.microsoft.com/office/powerpoint/2010/main" val="163170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E36F4-3F16-4B65-8A4B-EC708BEB9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 Acnes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0D13509-50AA-4913-9539-3BEAE24C0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n=55; 2 year follow up</a:t>
            </a:r>
          </a:p>
          <a:p>
            <a:r>
              <a:rPr lang="en-GB" sz="2800" dirty="0"/>
              <a:t>1 stage revision for presumed aseptic loosening</a:t>
            </a:r>
          </a:p>
          <a:p>
            <a:r>
              <a:rPr lang="en-GB" sz="2800" dirty="0"/>
              <a:t>Cultured them all prior to antibiotics</a:t>
            </a:r>
          </a:p>
          <a:p>
            <a:r>
              <a:rPr lang="en-GB" sz="2800" dirty="0"/>
              <a:t>27 had 2 positive cultures – p acnes</a:t>
            </a:r>
          </a:p>
          <a:p>
            <a:pPr lvl="2"/>
            <a:r>
              <a:rPr lang="en-GB" sz="2000" dirty="0"/>
              <a:t>89% of culture positive group were male</a:t>
            </a:r>
          </a:p>
          <a:p>
            <a:pPr marL="0" indent="0">
              <a:buNone/>
            </a:pPr>
            <a:endParaRPr lang="en-GB" sz="2800" dirty="0"/>
          </a:p>
          <a:p>
            <a:endParaRPr lang="en-GB" sz="2800" dirty="0"/>
          </a:p>
        </p:txBody>
      </p:sp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A75F3BD6-483A-43AF-A71D-E538A3407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41" y="188640"/>
            <a:ext cx="8732118" cy="15121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024010-1A24-4AA9-A06A-F90DB26419A5}"/>
              </a:ext>
            </a:extLst>
          </p:cNvPr>
          <p:cNvSpPr/>
          <p:nvPr/>
        </p:nvSpPr>
        <p:spPr>
          <a:xfrm>
            <a:off x="4139952" y="6381328"/>
            <a:ext cx="5094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Volume 98 (20) - Issue 24 - p 2047–2051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18DB0B-BBCC-4402-8A24-5AD981206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35279"/>
            <a:ext cx="1331640" cy="12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0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E36F4-3F16-4B65-8A4B-EC708BEB9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 Acnes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0D13509-50AA-4913-9539-3BEAE24C0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Compared Culture Positive Vs Culture negative </a:t>
            </a:r>
          </a:p>
          <a:p>
            <a:pPr lvl="1"/>
            <a:r>
              <a:rPr lang="en-GB" sz="2400" dirty="0"/>
              <a:t>SST (Simple Shoulder Test)</a:t>
            </a:r>
          </a:p>
          <a:p>
            <a:pPr lvl="1"/>
            <a:r>
              <a:rPr lang="en-GB" sz="2400" dirty="0"/>
              <a:t>Secondary procedures</a:t>
            </a:r>
          </a:p>
          <a:p>
            <a:pPr lvl="1"/>
            <a:endParaRPr lang="en-GB" sz="2400" dirty="0"/>
          </a:p>
          <a:p>
            <a:endParaRPr lang="en-GB" sz="2800" dirty="0"/>
          </a:p>
          <a:p>
            <a:r>
              <a:rPr lang="en-GB" sz="2800" dirty="0"/>
              <a:t>No difference in outcome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</p:txBody>
      </p:sp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A75F3BD6-483A-43AF-A71D-E538A3407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41" y="188640"/>
            <a:ext cx="8732118" cy="15121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024010-1A24-4AA9-A06A-F90DB26419A5}"/>
              </a:ext>
            </a:extLst>
          </p:cNvPr>
          <p:cNvSpPr/>
          <p:nvPr/>
        </p:nvSpPr>
        <p:spPr>
          <a:xfrm>
            <a:off x="4139952" y="6381328"/>
            <a:ext cx="5094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Volume 98 (20) - Issue 24 - p 2047–2051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18DB0B-BBCC-4402-8A24-5AD981206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72452"/>
            <a:ext cx="1835696" cy="168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7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E36F4-3F16-4B65-8A4B-EC708BEB9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 Acnes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0D13509-50AA-4913-9539-3BEAE24C0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>
            <a:normAutofit/>
          </a:bodyPr>
          <a:lstStyle/>
          <a:p>
            <a:r>
              <a:rPr lang="en-GB" dirty="0"/>
              <a:t>Antibiotic Protocol</a:t>
            </a:r>
          </a:p>
          <a:p>
            <a:r>
              <a:rPr lang="en-GB" dirty="0"/>
              <a:t>5 Specimens taken then</a:t>
            </a:r>
          </a:p>
          <a:p>
            <a:pPr lvl="1"/>
            <a:r>
              <a:rPr lang="en-GB" dirty="0"/>
              <a:t>15 mg/kg of vancomycin and 2 g of ceftriaxone / Allergy Clindamycin</a:t>
            </a:r>
          </a:p>
          <a:p>
            <a:r>
              <a:rPr lang="en-GB" dirty="0"/>
              <a:t>Split into high index or low index suspicion infection</a:t>
            </a:r>
          </a:p>
          <a:p>
            <a:endParaRPr lang="en-GB" dirty="0"/>
          </a:p>
          <a:p>
            <a:r>
              <a:rPr lang="en-GB" dirty="0"/>
              <a:t>.</a:t>
            </a:r>
            <a:endParaRPr lang="en-GB" sz="2800" dirty="0"/>
          </a:p>
          <a:p>
            <a:endParaRPr lang="en-GB" sz="2800" dirty="0"/>
          </a:p>
          <a:p>
            <a:endParaRPr lang="en-GB" sz="2800" dirty="0"/>
          </a:p>
        </p:txBody>
      </p:sp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A75F3BD6-483A-43AF-A71D-E538A3407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41" y="188640"/>
            <a:ext cx="8732118" cy="15121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024010-1A24-4AA9-A06A-F90DB26419A5}"/>
              </a:ext>
            </a:extLst>
          </p:cNvPr>
          <p:cNvSpPr/>
          <p:nvPr/>
        </p:nvSpPr>
        <p:spPr>
          <a:xfrm>
            <a:off x="4049688" y="6224667"/>
            <a:ext cx="5094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Volume 98 (20) - Issue 24 - p 2047–2051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18DB0B-BBCC-4402-8A24-5AD981206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72452"/>
            <a:ext cx="1835696" cy="16855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77FC73-2172-4E01-A43E-1FCD97A97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8347" y="1480044"/>
            <a:ext cx="1979712" cy="131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2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E36F4-3F16-4B65-8A4B-EC708BEB9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 Acnes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0D13509-50AA-4913-9539-3BEAE24C0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High Index</a:t>
            </a:r>
          </a:p>
          <a:p>
            <a:pPr lvl="1"/>
            <a:r>
              <a:rPr lang="en-GB" dirty="0"/>
              <a:t>Intravenous ceftriaxone continued till 3 week culture back</a:t>
            </a:r>
          </a:p>
          <a:p>
            <a:pPr lvl="1"/>
            <a:r>
              <a:rPr lang="en-GB" dirty="0"/>
              <a:t>Vancomycin discontinued unless cultures were positive for </a:t>
            </a:r>
            <a:r>
              <a:rPr lang="en-GB" dirty="0" err="1"/>
              <a:t>mecA</a:t>
            </a:r>
            <a:r>
              <a:rPr lang="en-GB" dirty="0"/>
              <a:t> coagulase-negative Staphylococcus</a:t>
            </a:r>
          </a:p>
          <a:p>
            <a:pPr lvl="1"/>
            <a:r>
              <a:rPr lang="en-GB" dirty="0"/>
              <a:t>If the cultures were negative at 3 weeks, all antibiotics were discontinued.</a:t>
            </a:r>
          </a:p>
          <a:p>
            <a:endParaRPr lang="en-GB" dirty="0"/>
          </a:p>
          <a:p>
            <a:r>
              <a:rPr lang="en-GB" dirty="0"/>
              <a:t>Low index</a:t>
            </a:r>
          </a:p>
          <a:p>
            <a:pPr lvl="1"/>
            <a:r>
              <a:rPr lang="en-GB" dirty="0"/>
              <a:t>Oral amoxicillin and clavulanate</a:t>
            </a:r>
          </a:p>
          <a:p>
            <a:pPr lvl="1"/>
            <a:r>
              <a:rPr lang="en-GB" dirty="0"/>
              <a:t>either until the cultures negative at 21 days </a:t>
            </a:r>
          </a:p>
          <a:p>
            <a:pPr lvl="1"/>
            <a:r>
              <a:rPr lang="en-GB" dirty="0"/>
              <a:t>or until 2 cultures with the same bacterial species became positive. </a:t>
            </a:r>
          </a:p>
          <a:p>
            <a:endParaRPr lang="en-GB" sz="2800" dirty="0"/>
          </a:p>
          <a:p>
            <a:endParaRPr lang="en-GB" sz="2800" dirty="0"/>
          </a:p>
        </p:txBody>
      </p:sp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A75F3BD6-483A-43AF-A71D-E538A3407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41" y="188640"/>
            <a:ext cx="8732118" cy="15121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024010-1A24-4AA9-A06A-F90DB26419A5}"/>
              </a:ext>
            </a:extLst>
          </p:cNvPr>
          <p:cNvSpPr/>
          <p:nvPr/>
        </p:nvSpPr>
        <p:spPr>
          <a:xfrm>
            <a:off x="4139952" y="6381328"/>
            <a:ext cx="5094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Volume 98 (20) - Issue 24 - p 2047–2051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18DB0B-BBCC-4402-8A24-5AD981206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9280"/>
            <a:ext cx="989668" cy="90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8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E36F4-3F16-4B65-8A4B-EC708BEB9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 Acnes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0D13509-50AA-4913-9539-3BEAE24C0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9"/>
            <a:ext cx="8229600" cy="4032448"/>
          </a:xfrm>
        </p:spPr>
        <p:txBody>
          <a:bodyPr>
            <a:normAutofit/>
          </a:bodyPr>
          <a:lstStyle/>
          <a:p>
            <a:r>
              <a:rPr lang="en-GB" dirty="0"/>
              <a:t>2 cultures positive</a:t>
            </a:r>
          </a:p>
          <a:p>
            <a:r>
              <a:rPr lang="en-GB" dirty="0"/>
              <a:t>ID input </a:t>
            </a:r>
          </a:p>
          <a:p>
            <a:r>
              <a:rPr lang="en-GB" dirty="0"/>
              <a:t>6 weeks</a:t>
            </a:r>
          </a:p>
          <a:p>
            <a:pPr lvl="1"/>
            <a:r>
              <a:rPr lang="en-GB" dirty="0"/>
              <a:t>Intravenous ceftriaxone and/or vancomycin</a:t>
            </a:r>
          </a:p>
          <a:p>
            <a:pPr lvl="1"/>
            <a:r>
              <a:rPr lang="en-GB" dirty="0"/>
              <a:t>Oral rifampicin</a:t>
            </a:r>
          </a:p>
          <a:p>
            <a:r>
              <a:rPr lang="en-GB" dirty="0"/>
              <a:t>Followed by minimum 6 months</a:t>
            </a:r>
          </a:p>
          <a:p>
            <a:pPr lvl="1"/>
            <a:r>
              <a:rPr lang="en-GB" dirty="0"/>
              <a:t>amoxicillin and clavulanate </a:t>
            </a:r>
          </a:p>
          <a:p>
            <a:pPr lvl="1"/>
            <a:r>
              <a:rPr lang="en-GB" dirty="0"/>
              <a:t>or doxycycline</a:t>
            </a:r>
            <a:endParaRPr lang="en-GB" sz="2400" dirty="0"/>
          </a:p>
          <a:p>
            <a:endParaRPr lang="en-GB" sz="2800" dirty="0"/>
          </a:p>
          <a:p>
            <a:endParaRPr lang="en-GB" sz="2800" dirty="0"/>
          </a:p>
        </p:txBody>
      </p:sp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A75F3BD6-483A-43AF-A71D-E538A3407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41" y="188640"/>
            <a:ext cx="8732118" cy="15121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024010-1A24-4AA9-A06A-F90DB26419A5}"/>
              </a:ext>
            </a:extLst>
          </p:cNvPr>
          <p:cNvSpPr/>
          <p:nvPr/>
        </p:nvSpPr>
        <p:spPr>
          <a:xfrm>
            <a:off x="4139952" y="6381328"/>
            <a:ext cx="5094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Volume 98 (20) - Issue 24 - p 2047–2051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18DB0B-BBCC-4402-8A24-5AD981206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06" y="5670454"/>
            <a:ext cx="1339146" cy="122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6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7943CE-87CD-4FA4-BBB2-02C63E648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C056CC-3998-4479-B2D6-BCA7BB927ABF}"/>
              </a:ext>
            </a:extLst>
          </p:cNvPr>
          <p:cNvSpPr/>
          <p:nvPr/>
        </p:nvSpPr>
        <p:spPr>
          <a:xfrm>
            <a:off x="4701281" y="6477677"/>
            <a:ext cx="4412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Clin Microbiol Rev. 2014 Jul;27(3):419-40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0FE3B0-5E5E-4671-A548-124BCF158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87223"/>
            <a:ext cx="5987008" cy="3239765"/>
          </a:xfrm>
        </p:spPr>
        <p:txBody>
          <a:bodyPr/>
          <a:lstStyle/>
          <a:p>
            <a:r>
              <a:rPr lang="en-GB" dirty="0"/>
              <a:t>Friend or Foe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90ACC3-2819-495E-820D-3CB2A7FF8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4" y="89874"/>
            <a:ext cx="9107681" cy="14356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AF9191-96EE-4315-9476-4A31FAAC2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2219074"/>
            <a:ext cx="5833492" cy="423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347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550F4-345C-4CB9-BFD7-0E1770EF7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Racing form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20200-1BB6-451E-9FCA-61603B032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1847B6-4799-412F-AD25-A8114AA6E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46650"/>
            <a:ext cx="8064896" cy="524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925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2C509-7D3D-4EC7-947A-511C93334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Australian joint registry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A330E7-6512-46B0-ACFF-F621868DD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1973"/>
          </a:xfrm>
        </p:spPr>
        <p:txBody>
          <a:bodyPr/>
          <a:lstStyle/>
          <a:p>
            <a:r>
              <a:rPr lang="en-GB" dirty="0"/>
              <a:t>Started 2004</a:t>
            </a:r>
          </a:p>
          <a:p>
            <a:r>
              <a:rPr lang="en-GB" dirty="0"/>
              <a:t>Full implementation 2008</a:t>
            </a:r>
          </a:p>
          <a:p>
            <a:r>
              <a:rPr lang="en-GB" dirty="0"/>
              <a:t>38 265 cases in total</a:t>
            </a:r>
          </a:p>
          <a:p>
            <a:pPr lvl="1"/>
            <a:r>
              <a:rPr lang="en-GB" dirty="0"/>
              <a:t>2008 to 2016</a:t>
            </a:r>
          </a:p>
          <a:p>
            <a:pPr lvl="2"/>
            <a:r>
              <a:rPr lang="en-GB" dirty="0"/>
              <a:t>Increase 115%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049F42-2EFD-417A-BE06-1CC60DEAE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813" y="2120211"/>
            <a:ext cx="3359187" cy="471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1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UK NJR Shoulders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ADBC2-1AC7-4B34-8CED-54FB1968B7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April 2012 – 2017</a:t>
            </a:r>
          </a:p>
          <a:p>
            <a:r>
              <a:rPr lang="en-GB" dirty="0"/>
              <a:t>23608 procedures in register</a:t>
            </a:r>
          </a:p>
          <a:p>
            <a:pPr lvl="1"/>
            <a:r>
              <a:rPr lang="en-GB" dirty="0"/>
              <a:t>2013 – 4345 cases</a:t>
            </a:r>
          </a:p>
          <a:p>
            <a:pPr lvl="1"/>
            <a:r>
              <a:rPr lang="en-GB" dirty="0"/>
              <a:t>2016 – 5944 cases</a:t>
            </a:r>
          </a:p>
        </p:txBody>
      </p:sp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BFC7D6B1-7662-489F-A3A2-E4FBC8F9E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143" y="3071903"/>
            <a:ext cx="2658851" cy="378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03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3A422-135E-4974-816A-B8A7EAB5A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5087C922-1446-45C1-8139-034A7C3F6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1152"/>
            <a:ext cx="8867886" cy="2965800"/>
          </a:xfrm>
        </p:spPr>
      </p:pic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1A108BD6-315A-4EF6-87B3-8516BB220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56992"/>
            <a:ext cx="8268398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061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11" y="116632"/>
            <a:ext cx="8229600" cy="1753668"/>
          </a:xfrm>
        </p:spPr>
      </p:pic>
      <p:sp>
        <p:nvSpPr>
          <p:cNvPr id="5" name="Rectangle 4"/>
          <p:cNvSpPr/>
          <p:nvPr/>
        </p:nvSpPr>
        <p:spPr>
          <a:xfrm>
            <a:off x="4864148" y="6381328"/>
            <a:ext cx="4258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Bone Joint </a:t>
            </a:r>
            <a:r>
              <a:rPr lang="en-GB" dirty="0" err="1"/>
              <a:t>Surg</a:t>
            </a:r>
            <a:r>
              <a:rPr lang="en-GB" dirty="0"/>
              <a:t> Am. 2011;93:2249-54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80" y="1969343"/>
            <a:ext cx="6347048" cy="42785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61528" y="3126253"/>
            <a:ext cx="21743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From 1993 to 2003</a:t>
            </a:r>
          </a:p>
          <a:p>
            <a:r>
              <a:rPr lang="en-GB" dirty="0"/>
              <a:t>Increase 373/ </a:t>
            </a:r>
            <a:r>
              <a:rPr lang="en-GB" dirty="0" err="1"/>
              <a:t>yr</a:t>
            </a:r>
            <a:endParaRPr lang="en-GB" dirty="0"/>
          </a:p>
          <a:p>
            <a:endParaRPr lang="en-GB" dirty="0"/>
          </a:p>
          <a:p>
            <a:r>
              <a:rPr lang="en-GB" dirty="0"/>
              <a:t>From 2004</a:t>
            </a:r>
          </a:p>
          <a:p>
            <a:r>
              <a:rPr lang="en-GB" dirty="0"/>
              <a:t>Increase 2922/ </a:t>
            </a:r>
            <a:r>
              <a:rPr lang="en-GB" dirty="0" err="1"/>
              <a:t>yr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843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3042"/>
            <a:ext cx="8229600" cy="4278287"/>
          </a:xfrm>
        </p:spPr>
        <p:txBody>
          <a:bodyPr/>
          <a:lstStyle/>
          <a:p>
            <a:r>
              <a:rPr lang="en-GB" dirty="0"/>
              <a:t>1998 – 19000 shoulder arthroplasties</a:t>
            </a:r>
          </a:p>
          <a:p>
            <a:r>
              <a:rPr lang="en-GB" dirty="0"/>
              <a:t>2008 – 47000 shoulder arthroplasties (2.5*)</a:t>
            </a:r>
          </a:p>
          <a:p>
            <a:endParaRPr lang="en-GB" dirty="0"/>
          </a:p>
          <a:p>
            <a:r>
              <a:rPr lang="en-GB" dirty="0"/>
              <a:t>Expanding elderly population</a:t>
            </a:r>
          </a:p>
          <a:p>
            <a:pPr lvl="1"/>
            <a:r>
              <a:rPr lang="en-GB" dirty="0"/>
              <a:t>Increased 11% time period</a:t>
            </a:r>
          </a:p>
          <a:p>
            <a:r>
              <a:rPr lang="en-GB" dirty="0"/>
              <a:t>Increased shoulder and elbow surgeons</a:t>
            </a:r>
          </a:p>
          <a:p>
            <a:pPr lvl="1"/>
            <a:r>
              <a:rPr lang="en-GB" dirty="0"/>
              <a:t>2000 –  16266</a:t>
            </a:r>
          </a:p>
          <a:p>
            <a:pPr lvl="1"/>
            <a:r>
              <a:rPr lang="en-GB" dirty="0"/>
              <a:t>2008 –  21658 (+</a:t>
            </a:r>
            <a:r>
              <a:rPr lang="en-GB" dirty="0" err="1"/>
              <a:t>ve</a:t>
            </a:r>
            <a:r>
              <a:rPr lang="en-GB" dirty="0"/>
              <a:t> 5392)</a:t>
            </a:r>
          </a:p>
          <a:p>
            <a:r>
              <a:rPr lang="en-GB" dirty="0"/>
              <a:t>Sudden change 2004</a:t>
            </a:r>
          </a:p>
          <a:p>
            <a:pPr lvl="1"/>
            <a:r>
              <a:rPr lang="en-GB" dirty="0"/>
              <a:t>FDA approval reverse prosthesis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4854298" y="6488668"/>
            <a:ext cx="4258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AdvPSA568"/>
              </a:rPr>
              <a:t>J Bone Joint </a:t>
            </a:r>
            <a:r>
              <a:rPr lang="en-GB" dirty="0" err="1">
                <a:latin typeface="AdvPSA568"/>
              </a:rPr>
              <a:t>Surg</a:t>
            </a:r>
            <a:r>
              <a:rPr lang="en-GB" dirty="0">
                <a:latin typeface="AdvPSA568"/>
              </a:rPr>
              <a:t> Am. </a:t>
            </a:r>
            <a:r>
              <a:rPr lang="en-GB" dirty="0">
                <a:latin typeface="AdvOT00f27ff7"/>
              </a:rPr>
              <a:t>2011;93:2249-54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9422"/>
            <a:ext cx="8230313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5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2C509-7D3D-4EC7-947A-511C93334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Australian joint registry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A330E7-6512-46B0-ACFF-F621868DD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TSR (reverse and anatomic)</a:t>
            </a:r>
          </a:p>
          <a:p>
            <a:pPr lvl="1"/>
            <a:r>
              <a:rPr lang="en-GB" dirty="0"/>
              <a:t>2008  = 58%</a:t>
            </a:r>
          </a:p>
          <a:p>
            <a:pPr lvl="1"/>
            <a:r>
              <a:rPr lang="en-GB" dirty="0"/>
              <a:t>2016 = 85%</a:t>
            </a:r>
          </a:p>
          <a:p>
            <a:endParaRPr lang="en-GB" dirty="0"/>
          </a:p>
          <a:p>
            <a:r>
              <a:rPr lang="en-GB" dirty="0"/>
              <a:t>Partial (hemiarthroplasty)</a:t>
            </a:r>
          </a:p>
          <a:p>
            <a:pPr lvl="1"/>
            <a:r>
              <a:rPr lang="en-GB" dirty="0"/>
              <a:t>2008 = 33%</a:t>
            </a:r>
          </a:p>
          <a:p>
            <a:pPr lvl="1"/>
            <a:r>
              <a:rPr lang="en-GB" dirty="0"/>
              <a:t>2016 = 6%</a:t>
            </a:r>
          </a:p>
          <a:p>
            <a:pPr lvl="1"/>
            <a:endParaRPr lang="en-GB" dirty="0"/>
          </a:p>
          <a:p>
            <a:r>
              <a:rPr lang="en-GB" dirty="0"/>
              <a:t>Revision static</a:t>
            </a:r>
          </a:p>
          <a:p>
            <a:pPr lvl="1"/>
            <a:r>
              <a:rPr lang="en-GB" dirty="0"/>
              <a:t>9-10%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049F42-2EFD-417A-BE06-1CC60DEAE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300" y="4653135"/>
            <a:ext cx="1553700" cy="2179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3D64ABE0-6C1C-40F0-82A7-83982E7FE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904995"/>
            <a:ext cx="3263280" cy="3009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E49B1B-6E0B-440D-8095-C730EAAB3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984" y="4789830"/>
            <a:ext cx="2839716" cy="206817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7A9477A-C34D-4AC0-8D1E-8C6E72CC6DB6}"/>
              </a:ext>
            </a:extLst>
          </p:cNvPr>
          <p:cNvSpPr/>
          <p:nvPr/>
        </p:nvSpPr>
        <p:spPr>
          <a:xfrm>
            <a:off x="6023728" y="2724346"/>
            <a:ext cx="2545237" cy="575035"/>
          </a:xfrm>
          <a:custGeom>
            <a:avLst/>
            <a:gdLst>
              <a:gd name="connsiteX0" fmla="*/ 0 w 2545237"/>
              <a:gd name="connsiteY0" fmla="*/ 575035 h 575035"/>
              <a:gd name="connsiteX1" fmla="*/ 471340 w 2545237"/>
              <a:gd name="connsiteY1" fmla="*/ 452487 h 575035"/>
              <a:gd name="connsiteX2" fmla="*/ 857839 w 2545237"/>
              <a:gd name="connsiteY2" fmla="*/ 292231 h 575035"/>
              <a:gd name="connsiteX3" fmla="*/ 1329179 w 2545237"/>
              <a:gd name="connsiteY3" fmla="*/ 292231 h 575035"/>
              <a:gd name="connsiteX4" fmla="*/ 1989056 w 2545237"/>
              <a:gd name="connsiteY4" fmla="*/ 56561 h 575035"/>
              <a:gd name="connsiteX5" fmla="*/ 2545237 w 2545237"/>
              <a:gd name="connsiteY5" fmla="*/ 0 h 57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5237" h="575035">
                <a:moveTo>
                  <a:pt x="0" y="575035"/>
                </a:moveTo>
                <a:cubicBezTo>
                  <a:pt x="164183" y="537328"/>
                  <a:pt x="328367" y="499621"/>
                  <a:pt x="471340" y="452487"/>
                </a:cubicBezTo>
                <a:cubicBezTo>
                  <a:pt x="614313" y="405353"/>
                  <a:pt x="714866" y="318940"/>
                  <a:pt x="857839" y="292231"/>
                </a:cubicBezTo>
                <a:cubicBezTo>
                  <a:pt x="1000812" y="265522"/>
                  <a:pt x="1140643" y="331509"/>
                  <a:pt x="1329179" y="292231"/>
                </a:cubicBezTo>
                <a:cubicBezTo>
                  <a:pt x="1517715" y="252953"/>
                  <a:pt x="1786380" y="105266"/>
                  <a:pt x="1989056" y="56561"/>
                </a:cubicBezTo>
                <a:cubicBezTo>
                  <a:pt x="2191732" y="7856"/>
                  <a:pt x="2368484" y="3928"/>
                  <a:pt x="2545237" y="0"/>
                </a:cubicBezTo>
              </a:path>
            </a:pathLst>
          </a:custGeom>
          <a:noFill/>
          <a:ln w="5715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833B57-10B6-46DE-84EA-0EDBF4D75A64}"/>
              </a:ext>
            </a:extLst>
          </p:cNvPr>
          <p:cNvSpPr txBox="1"/>
          <p:nvPr/>
        </p:nvSpPr>
        <p:spPr>
          <a:xfrm>
            <a:off x="7590300" y="2263733"/>
            <a:ext cx="896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7479E1-1020-48EF-A641-B6A9FDB6CA4B}"/>
              </a:ext>
            </a:extLst>
          </p:cNvPr>
          <p:cNvSpPr/>
          <p:nvPr/>
        </p:nvSpPr>
        <p:spPr>
          <a:xfrm>
            <a:off x="6004874" y="3827282"/>
            <a:ext cx="2507530" cy="583750"/>
          </a:xfrm>
          <a:custGeom>
            <a:avLst/>
            <a:gdLst>
              <a:gd name="connsiteX0" fmla="*/ 0 w 2507530"/>
              <a:gd name="connsiteY0" fmla="*/ 0 h 583750"/>
              <a:gd name="connsiteX1" fmla="*/ 320512 w 2507530"/>
              <a:gd name="connsiteY1" fmla="*/ 141403 h 583750"/>
              <a:gd name="connsiteX2" fmla="*/ 1046375 w 2507530"/>
              <a:gd name="connsiteY2" fmla="*/ 282805 h 583750"/>
              <a:gd name="connsiteX3" fmla="*/ 1498862 w 2507530"/>
              <a:gd name="connsiteY3" fmla="*/ 377073 h 583750"/>
              <a:gd name="connsiteX4" fmla="*/ 2026763 w 2507530"/>
              <a:gd name="connsiteY4" fmla="*/ 565609 h 583750"/>
              <a:gd name="connsiteX5" fmla="*/ 2507530 w 2507530"/>
              <a:gd name="connsiteY5" fmla="*/ 565609 h 58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07530" h="583750">
                <a:moveTo>
                  <a:pt x="0" y="0"/>
                </a:moveTo>
                <a:cubicBezTo>
                  <a:pt x="73058" y="47134"/>
                  <a:pt x="146116" y="94269"/>
                  <a:pt x="320512" y="141403"/>
                </a:cubicBezTo>
                <a:cubicBezTo>
                  <a:pt x="494908" y="188537"/>
                  <a:pt x="1046375" y="282805"/>
                  <a:pt x="1046375" y="282805"/>
                </a:cubicBezTo>
                <a:cubicBezTo>
                  <a:pt x="1242767" y="322083"/>
                  <a:pt x="1335464" y="329939"/>
                  <a:pt x="1498862" y="377073"/>
                </a:cubicBezTo>
                <a:cubicBezTo>
                  <a:pt x="1662260" y="424207"/>
                  <a:pt x="1858652" y="534186"/>
                  <a:pt x="2026763" y="565609"/>
                </a:cubicBezTo>
                <a:cubicBezTo>
                  <a:pt x="2194874" y="597032"/>
                  <a:pt x="2351202" y="581320"/>
                  <a:pt x="2507530" y="565609"/>
                </a:cubicBezTo>
              </a:path>
            </a:pathLst>
          </a:cu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9FF82F-8E7D-4DA5-AEA6-17CC811F756A}"/>
              </a:ext>
            </a:extLst>
          </p:cNvPr>
          <p:cNvSpPr txBox="1"/>
          <p:nvPr/>
        </p:nvSpPr>
        <p:spPr>
          <a:xfrm>
            <a:off x="7555360" y="3710703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Partial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36A0A25-5DA5-4A01-8D9C-FDBA45951E21}"/>
              </a:ext>
            </a:extLst>
          </p:cNvPr>
          <p:cNvSpPr/>
          <p:nvPr/>
        </p:nvSpPr>
        <p:spPr>
          <a:xfrm>
            <a:off x="6004874" y="4288613"/>
            <a:ext cx="2535811" cy="57144"/>
          </a:xfrm>
          <a:custGeom>
            <a:avLst/>
            <a:gdLst>
              <a:gd name="connsiteX0" fmla="*/ 0 w 2535811"/>
              <a:gd name="connsiteY0" fmla="*/ 47717 h 57144"/>
              <a:gd name="connsiteX1" fmla="*/ 688157 w 2535811"/>
              <a:gd name="connsiteY1" fmla="*/ 28863 h 57144"/>
              <a:gd name="connsiteX2" fmla="*/ 1555423 w 2535811"/>
              <a:gd name="connsiteY2" fmla="*/ 583 h 57144"/>
              <a:gd name="connsiteX3" fmla="*/ 2535811 w 2535811"/>
              <a:gd name="connsiteY3" fmla="*/ 57144 h 5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5811" h="57144">
                <a:moveTo>
                  <a:pt x="0" y="47717"/>
                </a:moveTo>
                <a:lnTo>
                  <a:pt x="688157" y="28863"/>
                </a:lnTo>
                <a:cubicBezTo>
                  <a:pt x="947394" y="21007"/>
                  <a:pt x="1247481" y="-4131"/>
                  <a:pt x="1555423" y="583"/>
                </a:cubicBezTo>
                <a:cubicBezTo>
                  <a:pt x="1863365" y="5296"/>
                  <a:pt x="2199588" y="31220"/>
                  <a:pt x="2535811" y="57144"/>
                </a:cubicBezTo>
              </a:path>
            </a:pathLst>
          </a:custGeom>
          <a:noFill/>
          <a:ln w="5715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45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F03616F5-57A2-4BD8-B153-F55BD07CE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732" y="3399793"/>
            <a:ext cx="4114268" cy="3436204"/>
          </a:xfrm>
          <a:prstGeom prst="rect">
            <a:avLst/>
          </a:prstGeom>
        </p:spPr>
      </p:pic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BFC7D6B1-7662-489F-A3A2-E4FBC8F9E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5322"/>
            <a:ext cx="4723505" cy="672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734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2013</a:t>
            </a:r>
            <a:br>
              <a:rPr lang="en-GB" dirty="0"/>
            </a:br>
            <a:r>
              <a:rPr lang="en-GB" dirty="0"/>
              <a:t>All indications - 4345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1124744"/>
            <a:ext cx="6912768" cy="3646208"/>
          </a:xfrm>
        </p:spPr>
      </p:pic>
      <p:sp>
        <p:nvSpPr>
          <p:cNvPr id="5" name="TextBox 4"/>
          <p:cNvSpPr txBox="1"/>
          <p:nvPr/>
        </p:nvSpPr>
        <p:spPr>
          <a:xfrm>
            <a:off x="49693" y="4946274"/>
            <a:ext cx="1946366" cy="95410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Reverse</a:t>
            </a:r>
          </a:p>
          <a:p>
            <a:pPr algn="ctr"/>
            <a:r>
              <a:rPr lang="en-GB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35%(1363)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95445" y="4946275"/>
            <a:ext cx="1893019" cy="95410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</a:t>
            </a:r>
          </a:p>
          <a:p>
            <a:pPr algn="ctr"/>
            <a:r>
              <a:rPr lang="en-GB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29%(1110)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8156" y="4935465"/>
            <a:ext cx="2904962" cy="95410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Hemiarthroplasty</a:t>
            </a:r>
          </a:p>
          <a:p>
            <a:pPr algn="ctr"/>
            <a:r>
              <a:rPr lang="en-GB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31%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71885" y="5869605"/>
            <a:ext cx="1415772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Resurfacing</a:t>
            </a:r>
          </a:p>
          <a:p>
            <a:pPr algn="ctr"/>
            <a:r>
              <a:rPr lang="en-GB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hemi</a:t>
            </a:r>
          </a:p>
          <a:p>
            <a:pPr algn="ctr"/>
            <a:r>
              <a:rPr lang="en-GB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44768" y="4946275"/>
            <a:ext cx="2105063" cy="138499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Resurfacing</a:t>
            </a:r>
          </a:p>
          <a:p>
            <a:pPr algn="ctr"/>
            <a:r>
              <a:rPr lang="en-GB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</a:t>
            </a:r>
          </a:p>
          <a:p>
            <a:pPr algn="ctr"/>
            <a:r>
              <a:rPr lang="en-GB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B5AFE3-3A64-4137-B6A4-2B094BE98B0C}"/>
              </a:ext>
            </a:extLst>
          </p:cNvPr>
          <p:cNvSpPr txBox="1"/>
          <p:nvPr/>
        </p:nvSpPr>
        <p:spPr>
          <a:xfrm>
            <a:off x="4277940" y="5889572"/>
            <a:ext cx="1172117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Stemmed</a:t>
            </a:r>
          </a:p>
          <a:p>
            <a:pPr algn="ctr"/>
            <a:r>
              <a:rPr lang="en-GB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hemi</a:t>
            </a:r>
          </a:p>
          <a:p>
            <a:pPr algn="ctr"/>
            <a:r>
              <a:rPr lang="en-GB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16%</a:t>
            </a:r>
          </a:p>
        </p:txBody>
      </p:sp>
    </p:spTree>
    <p:extLst>
      <p:ext uri="{BB962C8B-B14F-4D97-AF65-F5344CB8AC3E}">
        <p14:creationId xmlns:p14="http://schemas.microsoft.com/office/powerpoint/2010/main" val="87096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2013 </a:t>
            </a:r>
            <a:r>
              <a:rPr lang="en-GB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(4345) </a:t>
            </a:r>
            <a:r>
              <a:rPr lang="en-GB" dirty="0"/>
              <a:t>to 2016 </a:t>
            </a:r>
            <a:r>
              <a:rPr lang="en-GB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(5944)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24744"/>
            <a:ext cx="7245161" cy="3821532"/>
          </a:xfrm>
        </p:spPr>
      </p:pic>
      <p:sp>
        <p:nvSpPr>
          <p:cNvPr id="5" name="TextBox 4"/>
          <p:cNvSpPr txBox="1"/>
          <p:nvPr/>
        </p:nvSpPr>
        <p:spPr>
          <a:xfrm>
            <a:off x="0" y="4946274"/>
            <a:ext cx="2045752" cy="95410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Reverse</a:t>
            </a:r>
          </a:p>
          <a:p>
            <a:pPr algn="ctr"/>
            <a:r>
              <a:rPr lang="en-GB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1363 (35%)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52A97D-0A9A-4F3B-A94C-953CE527EB4D}"/>
              </a:ext>
            </a:extLst>
          </p:cNvPr>
          <p:cNvSpPr txBox="1"/>
          <p:nvPr/>
        </p:nvSpPr>
        <p:spPr>
          <a:xfrm>
            <a:off x="-90455" y="5900381"/>
            <a:ext cx="2569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3015 (51%)</a:t>
            </a:r>
          </a:p>
        </p:txBody>
      </p:sp>
    </p:spTree>
    <p:extLst>
      <p:ext uri="{BB962C8B-B14F-4D97-AF65-F5344CB8AC3E}">
        <p14:creationId xmlns:p14="http://schemas.microsoft.com/office/powerpoint/2010/main" val="29280063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2013 - 2016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24744"/>
            <a:ext cx="7245161" cy="3821532"/>
          </a:xfrm>
        </p:spPr>
      </p:pic>
      <p:sp>
        <p:nvSpPr>
          <p:cNvPr id="7" name="TextBox 6"/>
          <p:cNvSpPr txBox="1"/>
          <p:nvPr/>
        </p:nvSpPr>
        <p:spPr>
          <a:xfrm>
            <a:off x="2045752" y="4946275"/>
            <a:ext cx="1992404" cy="95410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</a:t>
            </a:r>
          </a:p>
          <a:p>
            <a:pPr algn="ctr"/>
            <a:r>
              <a:rPr lang="en-GB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1110 (29%)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7F787A-1F4F-4EEE-9F4A-78F9ABFF0515}"/>
              </a:ext>
            </a:extLst>
          </p:cNvPr>
          <p:cNvSpPr txBox="1"/>
          <p:nvPr/>
        </p:nvSpPr>
        <p:spPr>
          <a:xfrm>
            <a:off x="1756987" y="5927933"/>
            <a:ext cx="2569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1812 (31%)</a:t>
            </a:r>
          </a:p>
        </p:txBody>
      </p:sp>
    </p:spTree>
    <p:extLst>
      <p:ext uri="{BB962C8B-B14F-4D97-AF65-F5344CB8AC3E}">
        <p14:creationId xmlns:p14="http://schemas.microsoft.com/office/powerpoint/2010/main" val="16785966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2013 - 2016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9" t="22611" r="51701" b="26514"/>
          <a:stretch/>
        </p:blipFill>
        <p:spPr>
          <a:xfrm>
            <a:off x="6422657" y="908720"/>
            <a:ext cx="2699792" cy="3539163"/>
          </a:xfrm>
        </p:spPr>
      </p:pic>
      <p:sp>
        <p:nvSpPr>
          <p:cNvPr id="7" name="TextBox 6"/>
          <p:cNvSpPr txBox="1"/>
          <p:nvPr/>
        </p:nvSpPr>
        <p:spPr>
          <a:xfrm>
            <a:off x="3634198" y="1503123"/>
            <a:ext cx="1992404" cy="95410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</a:t>
            </a:r>
          </a:p>
          <a:p>
            <a:pPr algn="ctr"/>
            <a:r>
              <a:rPr lang="en-GB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1110 (29%)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7F787A-1F4F-4EEE-9F4A-78F9ABFF0515}"/>
              </a:ext>
            </a:extLst>
          </p:cNvPr>
          <p:cNvSpPr txBox="1"/>
          <p:nvPr/>
        </p:nvSpPr>
        <p:spPr>
          <a:xfrm>
            <a:off x="3415162" y="2702377"/>
            <a:ext cx="2569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1812 (31%)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8FCF70-867E-458E-997B-3F05819ED7D8}"/>
              </a:ext>
            </a:extLst>
          </p:cNvPr>
          <p:cNvGrpSpPr/>
          <p:nvPr/>
        </p:nvGrpSpPr>
        <p:grpSpPr>
          <a:xfrm>
            <a:off x="107504" y="1124744"/>
            <a:ext cx="2730640" cy="2597283"/>
            <a:chOff x="107504" y="1124744"/>
            <a:chExt cx="2730640" cy="2597283"/>
          </a:xfrm>
        </p:grpSpPr>
        <p:pic>
          <p:nvPicPr>
            <p:cNvPr id="6" name="Picture 5" descr="Screen Clipping">
              <a:extLst>
                <a:ext uri="{FF2B5EF4-FFF2-40B4-BE49-F238E27FC236}">
                  <a16:creationId xmlns:a16="http://schemas.microsoft.com/office/drawing/2014/main" id="{EEE70C5D-D764-4BD9-B5C4-338A0094A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1124744"/>
              <a:ext cx="2730640" cy="2597283"/>
            </a:xfrm>
            <a:prstGeom prst="rect">
              <a:avLst/>
            </a:prstGeom>
          </p:spPr>
        </p:pic>
        <p:pic>
          <p:nvPicPr>
            <p:cNvPr id="9" name="Picture 8" descr="Screen Clipping">
              <a:extLst>
                <a:ext uri="{FF2B5EF4-FFF2-40B4-BE49-F238E27FC236}">
                  <a16:creationId xmlns:a16="http://schemas.microsoft.com/office/drawing/2014/main" id="{1DD8B121-E8D3-4E28-803B-DF8FF012E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2935749"/>
              <a:ext cx="1008112" cy="786278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652E7FC-DA38-4787-97E2-A12A63D72A98}"/>
              </a:ext>
            </a:extLst>
          </p:cNvPr>
          <p:cNvSpPr txBox="1"/>
          <p:nvPr/>
        </p:nvSpPr>
        <p:spPr>
          <a:xfrm>
            <a:off x="776444" y="4247575"/>
            <a:ext cx="1662635" cy="138499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</a:t>
            </a:r>
          </a:p>
          <a:p>
            <a:pPr algn="ctr"/>
            <a:r>
              <a:rPr lang="en-GB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Stemless</a:t>
            </a:r>
          </a:p>
          <a:p>
            <a:pPr algn="ctr"/>
            <a:r>
              <a:rPr lang="en-GB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230 (5%)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6DE493-1489-4E45-9E1E-30822D49C485}"/>
              </a:ext>
            </a:extLst>
          </p:cNvPr>
          <p:cNvSpPr txBox="1"/>
          <p:nvPr/>
        </p:nvSpPr>
        <p:spPr>
          <a:xfrm>
            <a:off x="6589729" y="4604911"/>
            <a:ext cx="1845378" cy="138499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</a:t>
            </a:r>
          </a:p>
          <a:p>
            <a:pPr algn="ctr"/>
            <a:r>
              <a:rPr lang="en-GB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Stemmed</a:t>
            </a:r>
          </a:p>
          <a:p>
            <a:pPr algn="ctr"/>
            <a:r>
              <a:rPr lang="en-GB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915 (21%)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AE932C-1AEF-4FFC-953C-67C770C89F0B}"/>
              </a:ext>
            </a:extLst>
          </p:cNvPr>
          <p:cNvSpPr txBox="1"/>
          <p:nvPr/>
        </p:nvSpPr>
        <p:spPr>
          <a:xfrm>
            <a:off x="457200" y="5989906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565 (10%)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DE8A68-7AD8-4B8A-8F71-F0341C5D9143}"/>
              </a:ext>
            </a:extLst>
          </p:cNvPr>
          <p:cNvSpPr txBox="1"/>
          <p:nvPr/>
        </p:nvSpPr>
        <p:spPr>
          <a:xfrm>
            <a:off x="6227451" y="6024486"/>
            <a:ext cx="2535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1193 (20%)</a:t>
            </a:r>
          </a:p>
        </p:txBody>
      </p:sp>
    </p:spTree>
    <p:extLst>
      <p:ext uri="{BB962C8B-B14F-4D97-AF65-F5344CB8AC3E}">
        <p14:creationId xmlns:p14="http://schemas.microsoft.com/office/powerpoint/2010/main" val="79202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7CA8D-5348-4A23-B393-074997519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Australian Joint registry</a:t>
            </a:r>
          </a:p>
        </p:txBody>
      </p:sp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FCCA2099-5FEE-48FD-8CA3-CB3D67857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5" y="1428452"/>
            <a:ext cx="5544616" cy="5256833"/>
          </a:xfr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FE380C7-0D38-409E-BBEA-0D0C0074F9B0}"/>
              </a:ext>
            </a:extLst>
          </p:cNvPr>
          <p:cNvSpPr/>
          <p:nvPr/>
        </p:nvSpPr>
        <p:spPr>
          <a:xfrm>
            <a:off x="3129699" y="5703216"/>
            <a:ext cx="3817856" cy="245097"/>
          </a:xfrm>
          <a:custGeom>
            <a:avLst/>
            <a:gdLst>
              <a:gd name="connsiteX0" fmla="*/ 0 w 3817856"/>
              <a:gd name="connsiteY0" fmla="*/ 245097 h 245097"/>
              <a:gd name="connsiteX1" fmla="*/ 961534 w 3817856"/>
              <a:gd name="connsiteY1" fmla="*/ 207390 h 245097"/>
              <a:gd name="connsiteX2" fmla="*/ 1838227 w 3817856"/>
              <a:gd name="connsiteY2" fmla="*/ 113122 h 245097"/>
              <a:gd name="connsiteX3" fmla="*/ 3318235 w 3817856"/>
              <a:gd name="connsiteY3" fmla="*/ 65988 h 245097"/>
              <a:gd name="connsiteX4" fmla="*/ 3817856 w 3817856"/>
              <a:gd name="connsiteY4" fmla="*/ 0 h 245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7856" h="245097">
                <a:moveTo>
                  <a:pt x="0" y="245097"/>
                </a:moveTo>
                <a:cubicBezTo>
                  <a:pt x="327581" y="237241"/>
                  <a:pt x="655163" y="229386"/>
                  <a:pt x="961534" y="207390"/>
                </a:cubicBezTo>
                <a:cubicBezTo>
                  <a:pt x="1267905" y="185394"/>
                  <a:pt x="1445444" y="136689"/>
                  <a:pt x="1838227" y="113122"/>
                </a:cubicBezTo>
                <a:cubicBezTo>
                  <a:pt x="2231011" y="89555"/>
                  <a:pt x="2988297" y="84842"/>
                  <a:pt x="3318235" y="65988"/>
                </a:cubicBezTo>
                <a:cubicBezTo>
                  <a:pt x="3648173" y="47134"/>
                  <a:pt x="3733014" y="23567"/>
                  <a:pt x="3817856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C9C44B-C890-4BA6-AE79-8D834E03B439}"/>
              </a:ext>
            </a:extLst>
          </p:cNvPr>
          <p:cNvSpPr txBox="1"/>
          <p:nvPr/>
        </p:nvSpPr>
        <p:spPr>
          <a:xfrm>
            <a:off x="4275025" y="5056885"/>
            <a:ext cx="1295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</a:t>
            </a:r>
          </a:p>
          <a:p>
            <a:pPr algn="ctr"/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 head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E07FE23-EB2E-49D5-9D17-6F216937AA1D}"/>
              </a:ext>
            </a:extLst>
          </p:cNvPr>
          <p:cNvSpPr/>
          <p:nvPr/>
        </p:nvSpPr>
        <p:spPr>
          <a:xfrm>
            <a:off x="2582944" y="3861048"/>
            <a:ext cx="4364611" cy="1182292"/>
          </a:xfrm>
          <a:custGeom>
            <a:avLst/>
            <a:gdLst>
              <a:gd name="connsiteX0" fmla="*/ 0 w 4364611"/>
              <a:gd name="connsiteY0" fmla="*/ 92234 h 1214023"/>
              <a:gd name="connsiteX1" fmla="*/ 565609 w 4364611"/>
              <a:gd name="connsiteY1" fmla="*/ 7392 h 1214023"/>
              <a:gd name="connsiteX2" fmla="*/ 1121790 w 4364611"/>
              <a:gd name="connsiteY2" fmla="*/ 54526 h 1214023"/>
              <a:gd name="connsiteX3" fmla="*/ 2026763 w 4364611"/>
              <a:gd name="connsiteY3" fmla="*/ 450452 h 1214023"/>
              <a:gd name="connsiteX4" fmla="*/ 2771481 w 4364611"/>
              <a:gd name="connsiteY4" fmla="*/ 704976 h 1214023"/>
              <a:gd name="connsiteX5" fmla="*/ 3629320 w 4364611"/>
              <a:gd name="connsiteY5" fmla="*/ 884085 h 1214023"/>
              <a:gd name="connsiteX6" fmla="*/ 4364611 w 4364611"/>
              <a:gd name="connsiteY6" fmla="*/ 1214023 h 1214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4611" h="1214023">
                <a:moveTo>
                  <a:pt x="0" y="92234"/>
                </a:moveTo>
                <a:cubicBezTo>
                  <a:pt x="189322" y="52955"/>
                  <a:pt x="378644" y="13677"/>
                  <a:pt x="565609" y="7392"/>
                </a:cubicBezTo>
                <a:cubicBezTo>
                  <a:pt x="752574" y="1107"/>
                  <a:pt x="878264" y="-19317"/>
                  <a:pt x="1121790" y="54526"/>
                </a:cubicBezTo>
                <a:cubicBezTo>
                  <a:pt x="1365316" y="128369"/>
                  <a:pt x="1751815" y="342044"/>
                  <a:pt x="2026763" y="450452"/>
                </a:cubicBezTo>
                <a:cubicBezTo>
                  <a:pt x="2301711" y="558860"/>
                  <a:pt x="2504388" y="632704"/>
                  <a:pt x="2771481" y="704976"/>
                </a:cubicBezTo>
                <a:cubicBezTo>
                  <a:pt x="3038574" y="777248"/>
                  <a:pt x="3363798" y="799244"/>
                  <a:pt x="3629320" y="884085"/>
                </a:cubicBezTo>
                <a:cubicBezTo>
                  <a:pt x="3894842" y="968926"/>
                  <a:pt x="4129726" y="1091474"/>
                  <a:pt x="4364611" y="1214023"/>
                </a:cubicBezTo>
              </a:path>
            </a:pathLst>
          </a:custGeom>
          <a:noFill/>
          <a:ln w="57150"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3AA0960-14A2-4FA0-A757-EC300235A899}"/>
              </a:ext>
            </a:extLst>
          </p:cNvPr>
          <p:cNvSpPr/>
          <p:nvPr/>
        </p:nvSpPr>
        <p:spPr>
          <a:xfrm>
            <a:off x="2582944" y="3412503"/>
            <a:ext cx="4345757" cy="991397"/>
          </a:xfrm>
          <a:custGeom>
            <a:avLst/>
            <a:gdLst>
              <a:gd name="connsiteX0" fmla="*/ 0 w 4345757"/>
              <a:gd name="connsiteY0" fmla="*/ 952107 h 991397"/>
              <a:gd name="connsiteX1" fmla="*/ 584462 w 4345757"/>
              <a:gd name="connsiteY1" fmla="*/ 989815 h 991397"/>
              <a:gd name="connsiteX2" fmla="*/ 1197204 w 4345757"/>
              <a:gd name="connsiteY2" fmla="*/ 904973 h 991397"/>
              <a:gd name="connsiteX3" fmla="*/ 2121031 w 4345757"/>
              <a:gd name="connsiteY3" fmla="*/ 622169 h 991397"/>
              <a:gd name="connsiteX4" fmla="*/ 2912883 w 4345757"/>
              <a:gd name="connsiteY4" fmla="*/ 358219 h 991397"/>
              <a:gd name="connsiteX5" fmla="*/ 3431357 w 4345757"/>
              <a:gd name="connsiteY5" fmla="*/ 282804 h 991397"/>
              <a:gd name="connsiteX6" fmla="*/ 4345757 w 4345757"/>
              <a:gd name="connsiteY6" fmla="*/ 0 h 99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5757" h="991397">
                <a:moveTo>
                  <a:pt x="0" y="952107"/>
                </a:moveTo>
                <a:cubicBezTo>
                  <a:pt x="192464" y="974889"/>
                  <a:pt x="384928" y="997671"/>
                  <a:pt x="584462" y="989815"/>
                </a:cubicBezTo>
                <a:cubicBezTo>
                  <a:pt x="783996" y="981959"/>
                  <a:pt x="941109" y="966247"/>
                  <a:pt x="1197204" y="904973"/>
                </a:cubicBezTo>
                <a:cubicBezTo>
                  <a:pt x="1453299" y="843699"/>
                  <a:pt x="1835085" y="713295"/>
                  <a:pt x="2121031" y="622169"/>
                </a:cubicBezTo>
                <a:cubicBezTo>
                  <a:pt x="2406978" y="531043"/>
                  <a:pt x="2694495" y="414780"/>
                  <a:pt x="2912883" y="358219"/>
                </a:cubicBezTo>
                <a:cubicBezTo>
                  <a:pt x="3131271" y="301658"/>
                  <a:pt x="3192545" y="342507"/>
                  <a:pt x="3431357" y="282804"/>
                </a:cubicBezTo>
                <a:cubicBezTo>
                  <a:pt x="3670169" y="223101"/>
                  <a:pt x="4007963" y="111550"/>
                  <a:pt x="4345757" y="0"/>
                </a:cubicBezTo>
              </a:path>
            </a:pathLst>
          </a:custGeom>
          <a:noFill/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379511-BF5A-4C6B-A45E-4338437462A8}"/>
              </a:ext>
            </a:extLst>
          </p:cNvPr>
          <p:cNvSpPr txBox="1"/>
          <p:nvPr/>
        </p:nvSpPr>
        <p:spPr>
          <a:xfrm>
            <a:off x="5364088" y="3109026"/>
            <a:ext cx="1183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Reverse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675FE2-CAA7-474B-BC4A-7F426C0F8570}"/>
              </a:ext>
            </a:extLst>
          </p:cNvPr>
          <p:cNvSpPr txBox="1"/>
          <p:nvPr/>
        </p:nvSpPr>
        <p:spPr>
          <a:xfrm>
            <a:off x="5851683" y="3982757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</a:t>
            </a:r>
          </a:p>
          <a:p>
            <a:pPr algn="ctr"/>
            <a:r>
              <a:rPr lang="en-GB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Stemmed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B05814-C13D-4E31-B3F8-B05E38398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997" y="5233416"/>
            <a:ext cx="1503632" cy="1429793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0295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8" grpId="0" animBg="1"/>
      <p:bldP spid="9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2013 to 2016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24744"/>
            <a:ext cx="7245161" cy="3821532"/>
          </a:xfrm>
        </p:spPr>
      </p:pic>
      <p:sp>
        <p:nvSpPr>
          <p:cNvPr id="10" name="TextBox 9"/>
          <p:cNvSpPr txBox="1"/>
          <p:nvPr/>
        </p:nvSpPr>
        <p:spPr>
          <a:xfrm>
            <a:off x="3707905" y="4946275"/>
            <a:ext cx="3359642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Resurfacing hemi</a:t>
            </a:r>
          </a:p>
          <a:p>
            <a:pPr algn="ctr"/>
            <a:r>
              <a:rPr lang="en-GB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565 (13%)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0F59A6-F21E-48C5-99D3-4C64B75AC252}"/>
              </a:ext>
            </a:extLst>
          </p:cNvPr>
          <p:cNvSpPr txBox="1"/>
          <p:nvPr/>
        </p:nvSpPr>
        <p:spPr>
          <a:xfrm>
            <a:off x="4150047" y="5900382"/>
            <a:ext cx="24753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337 (6%)</a:t>
            </a:r>
          </a:p>
        </p:txBody>
      </p:sp>
    </p:spTree>
    <p:extLst>
      <p:ext uri="{BB962C8B-B14F-4D97-AF65-F5344CB8AC3E}">
        <p14:creationId xmlns:p14="http://schemas.microsoft.com/office/powerpoint/2010/main" val="2902608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F1198-C356-49C2-9515-0770288E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A51A74BE-D785-43AB-8D0F-1B4D0D787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6342"/>
            <a:ext cx="8805202" cy="207053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BE30C4-D3BD-403A-ABFC-F3095F094CE9}"/>
              </a:ext>
            </a:extLst>
          </p:cNvPr>
          <p:cNvSpPr/>
          <p:nvPr/>
        </p:nvSpPr>
        <p:spPr>
          <a:xfrm>
            <a:off x="4211960" y="6488668"/>
            <a:ext cx="5166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Clin</a:t>
            </a:r>
            <a:r>
              <a:rPr lang="en-GB" dirty="0"/>
              <a:t> </a:t>
            </a:r>
            <a:r>
              <a:rPr lang="en-GB" dirty="0" err="1"/>
              <a:t>Orthop</a:t>
            </a:r>
            <a:r>
              <a:rPr lang="en-GB" dirty="0"/>
              <a:t> </a:t>
            </a:r>
            <a:r>
              <a:rPr lang="en-GB" dirty="0" err="1"/>
              <a:t>Relat</a:t>
            </a:r>
            <a:r>
              <a:rPr lang="en-GB" dirty="0"/>
              <a:t> Res (2015) 473:1860–1867</a:t>
            </a:r>
          </a:p>
        </p:txBody>
      </p:sp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id="{279E204E-F027-43C9-86C2-ADDC7B5D8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76872"/>
            <a:ext cx="6260732" cy="33266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2BE5C8-3A7E-4CCE-A766-207E79DB8130}"/>
              </a:ext>
            </a:extLst>
          </p:cNvPr>
          <p:cNvSpPr txBox="1"/>
          <p:nvPr/>
        </p:nvSpPr>
        <p:spPr>
          <a:xfrm>
            <a:off x="971600" y="5848537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Entire Population</a:t>
            </a:r>
          </a:p>
        </p:txBody>
      </p:sp>
    </p:spTree>
    <p:extLst>
      <p:ext uri="{BB962C8B-B14F-4D97-AF65-F5344CB8AC3E}">
        <p14:creationId xmlns:p14="http://schemas.microsoft.com/office/powerpoint/2010/main" val="20676388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24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2013 to 2016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1124744"/>
            <a:ext cx="6912768" cy="3646208"/>
          </a:xfrm>
        </p:spPr>
      </p:pic>
      <p:sp>
        <p:nvSpPr>
          <p:cNvPr id="12" name="TextBox 11"/>
          <p:cNvSpPr txBox="1"/>
          <p:nvPr/>
        </p:nvSpPr>
        <p:spPr>
          <a:xfrm>
            <a:off x="5652120" y="4946275"/>
            <a:ext cx="3497711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Resurfacing Total </a:t>
            </a:r>
          </a:p>
          <a:p>
            <a:pPr algn="ctr"/>
            <a:r>
              <a:rPr lang="en-GB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219 (5%)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9DAF0B-C19C-4DBD-A8A7-428BCEC7EF95}"/>
              </a:ext>
            </a:extLst>
          </p:cNvPr>
          <p:cNvSpPr txBox="1"/>
          <p:nvPr/>
        </p:nvSpPr>
        <p:spPr>
          <a:xfrm>
            <a:off x="6588224" y="6021288"/>
            <a:ext cx="1846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127 (2%)</a:t>
            </a:r>
          </a:p>
        </p:txBody>
      </p:sp>
    </p:spTree>
    <p:extLst>
      <p:ext uri="{BB962C8B-B14F-4D97-AF65-F5344CB8AC3E}">
        <p14:creationId xmlns:p14="http://schemas.microsoft.com/office/powerpoint/2010/main" val="50340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9D70AED-E9D7-4478-9D8D-643839BCFB5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08650" y="4897662"/>
            <a:ext cx="2645893" cy="19813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C75F97-BF34-42C2-80D0-0F984E240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4985883"/>
            <a:ext cx="2645893" cy="19874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4FF8C2-86ED-4065-813A-45E2185D2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Peep into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77588-0344-421C-A366-FF23C45E5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CCBDA3-8AA3-4F92-9601-87F1E37E31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1877"/>
          <a:stretch/>
        </p:blipFill>
        <p:spPr>
          <a:xfrm>
            <a:off x="0" y="1417638"/>
            <a:ext cx="12058900" cy="55229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11F5A1-FE50-440F-AAD4-CC433C614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9584" y="1327827"/>
            <a:ext cx="3744416" cy="2808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414ADE-A027-48D9-9928-3821108F6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1" y="4337829"/>
            <a:ext cx="3473684" cy="26052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167BAE-D15C-49FA-AF36-7AC4A2BDF8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5398" y="3632492"/>
            <a:ext cx="4572396" cy="34292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691563-503E-4934-92F7-A46BEB7739E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53762" y="3617916"/>
            <a:ext cx="4572396" cy="34323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911A48-80BA-412C-81E8-50A8480411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7217" y="2510411"/>
            <a:ext cx="3168630" cy="33123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8C2F6A-B32F-4544-958B-8DC2B64122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1331" y="1402664"/>
            <a:ext cx="7482669" cy="55529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6943FB-6EFB-4FF2-B9A6-A7E07F724C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9712" y="5478435"/>
            <a:ext cx="6402528" cy="207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54A4A-CCA9-4051-87A8-B295A9505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Revision rate</a:t>
            </a:r>
            <a:br>
              <a:rPr lang="en-GB" dirty="0"/>
            </a:br>
            <a:r>
              <a:rPr lang="en-GB" dirty="0"/>
              <a:t>Total Vs Reverse</a:t>
            </a:r>
          </a:p>
        </p:txBody>
      </p:sp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6FE5F61B-CEF3-401E-B2F2-3CECC02D3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1" y="1628801"/>
            <a:ext cx="8811538" cy="4608512"/>
          </a:xfrm>
        </p:spPr>
      </p:pic>
    </p:spTree>
    <p:extLst>
      <p:ext uri="{BB962C8B-B14F-4D97-AF65-F5344CB8AC3E}">
        <p14:creationId xmlns:p14="http://schemas.microsoft.com/office/powerpoint/2010/main" val="20364854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3FBED-63C6-473E-9470-E42F3E4EF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A05D6-DBBC-45E4-AC3F-31FD9863E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76CA65-234E-4272-8AF1-0AF6A2A5C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527"/>
          <a:stretch/>
        </p:blipFill>
        <p:spPr>
          <a:xfrm>
            <a:off x="2285802" y="1714351"/>
            <a:ext cx="3222302" cy="337083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767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25FFB-6049-4909-84D7-8B8A752C9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Total shoulder by age</a:t>
            </a:r>
          </a:p>
        </p:txBody>
      </p:sp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4B85AC3E-AC8D-4600-8842-EE3AB1A1B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541226"/>
            <a:ext cx="5256584" cy="5181357"/>
          </a:xfrm>
        </p:spPr>
      </p:pic>
    </p:spTree>
    <p:extLst>
      <p:ext uri="{BB962C8B-B14F-4D97-AF65-F5344CB8AC3E}">
        <p14:creationId xmlns:p14="http://schemas.microsoft.com/office/powerpoint/2010/main" val="42278955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80721-018A-43EA-A63E-C4E764018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Fixation</a:t>
            </a:r>
          </a:p>
        </p:txBody>
      </p:sp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9EB33790-AE83-4186-97FF-AF39C29E1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482103"/>
            <a:ext cx="5472608" cy="5219427"/>
          </a:xfrm>
        </p:spPr>
      </p:pic>
    </p:spTree>
    <p:extLst>
      <p:ext uri="{BB962C8B-B14F-4D97-AF65-F5344CB8AC3E}">
        <p14:creationId xmlns:p14="http://schemas.microsoft.com/office/powerpoint/2010/main" val="32791776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1CBD-6C39-4C79-AE29-5C0ECBE9E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93B53-BD57-47F8-B658-73B0675E8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TSR 12% at 10 years</a:t>
            </a:r>
          </a:p>
        </p:txBody>
      </p:sp>
    </p:spTree>
    <p:extLst>
      <p:ext uri="{BB962C8B-B14F-4D97-AF65-F5344CB8AC3E}">
        <p14:creationId xmlns:p14="http://schemas.microsoft.com/office/powerpoint/2010/main" val="16480080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2739F-696E-4C1C-A931-903CE16A2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% Revision by diagnosis</a:t>
            </a:r>
          </a:p>
        </p:txBody>
      </p:sp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589FA54E-1284-4001-A7EF-6C0A279A2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92438"/>
            <a:ext cx="8267484" cy="4544873"/>
          </a:xfrm>
        </p:spPr>
      </p:pic>
    </p:spTree>
    <p:extLst>
      <p:ext uri="{BB962C8B-B14F-4D97-AF65-F5344CB8AC3E}">
        <p14:creationId xmlns:p14="http://schemas.microsoft.com/office/powerpoint/2010/main" val="34026402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AFD5A-AA6D-4042-984F-391DF3F88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51"/>
            <a:ext cx="8229600" cy="1143000"/>
          </a:xfrm>
        </p:spPr>
        <p:txBody>
          <a:bodyPr/>
          <a:lstStyle/>
          <a:p>
            <a:r>
              <a:rPr lang="en-GB" dirty="0"/>
              <a:t>Reverse</a:t>
            </a:r>
          </a:p>
        </p:txBody>
      </p:sp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66E8F81A-E282-4917-8045-7BF0B82AA7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78795"/>
            <a:ext cx="6408713" cy="5824135"/>
          </a:xfrm>
        </p:spPr>
      </p:pic>
    </p:spTree>
    <p:extLst>
      <p:ext uri="{BB962C8B-B14F-4D97-AF65-F5344CB8AC3E}">
        <p14:creationId xmlns:p14="http://schemas.microsoft.com/office/powerpoint/2010/main" val="42828032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B812-BF12-4B75-A06B-84F0EF4E3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 of reverse</a:t>
            </a:r>
          </a:p>
        </p:txBody>
      </p:sp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B4C9A49C-140B-4D1D-AB42-B00BE5039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" y="1673424"/>
            <a:ext cx="9034604" cy="5184576"/>
          </a:xfrm>
        </p:spPr>
      </p:pic>
    </p:spTree>
    <p:extLst>
      <p:ext uri="{BB962C8B-B14F-4D97-AF65-F5344CB8AC3E}">
        <p14:creationId xmlns:p14="http://schemas.microsoft.com/office/powerpoint/2010/main" val="1819582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F1198-C356-49C2-9515-0770288E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A51A74BE-D785-43AB-8D0F-1B4D0D787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6342"/>
            <a:ext cx="8805202" cy="207053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BE30C4-D3BD-403A-ABFC-F3095F094CE9}"/>
              </a:ext>
            </a:extLst>
          </p:cNvPr>
          <p:cNvSpPr/>
          <p:nvPr/>
        </p:nvSpPr>
        <p:spPr>
          <a:xfrm>
            <a:off x="4211960" y="6488668"/>
            <a:ext cx="5166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Clin</a:t>
            </a:r>
            <a:r>
              <a:rPr lang="en-GB" dirty="0"/>
              <a:t> </a:t>
            </a:r>
            <a:r>
              <a:rPr lang="en-GB" dirty="0" err="1"/>
              <a:t>Orthop</a:t>
            </a:r>
            <a:r>
              <a:rPr lang="en-GB" dirty="0"/>
              <a:t> </a:t>
            </a:r>
            <a:r>
              <a:rPr lang="en-GB" dirty="0" err="1"/>
              <a:t>Relat</a:t>
            </a:r>
            <a:r>
              <a:rPr lang="en-GB" dirty="0"/>
              <a:t> Res (2015) 473:1860–1867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2BE5C8-3A7E-4CCE-A766-207E79DB8130}"/>
              </a:ext>
            </a:extLst>
          </p:cNvPr>
          <p:cNvSpPr txBox="1"/>
          <p:nvPr/>
        </p:nvSpPr>
        <p:spPr>
          <a:xfrm>
            <a:off x="827584" y="5033223"/>
            <a:ext cx="2121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&lt;= 55 Years of age</a:t>
            </a:r>
          </a:p>
        </p:txBody>
      </p:sp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0C8689CB-9A34-4B34-812B-7B87B0CB6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20518"/>
            <a:ext cx="4752528" cy="2497502"/>
          </a:xfrm>
          <a:prstGeom prst="rect">
            <a:avLst/>
          </a:prstGeom>
        </p:spPr>
      </p:pic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539138F1-D333-4CCB-96FF-4989CD39F6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46" y="3847520"/>
            <a:ext cx="5267568" cy="26552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B0B7E1-0D31-489A-BB6F-A7AF70A8D779}"/>
              </a:ext>
            </a:extLst>
          </p:cNvPr>
          <p:cNvSpPr txBox="1"/>
          <p:nvPr/>
        </p:nvSpPr>
        <p:spPr>
          <a:xfrm>
            <a:off x="6727755" y="3478188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&gt; 55 years of age</a:t>
            </a:r>
          </a:p>
        </p:txBody>
      </p:sp>
    </p:spTree>
    <p:extLst>
      <p:ext uri="{BB962C8B-B14F-4D97-AF65-F5344CB8AC3E}">
        <p14:creationId xmlns:p14="http://schemas.microsoft.com/office/powerpoint/2010/main" val="11705317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7157E-F372-40A9-8709-761E511E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Fixation Reverse</a:t>
            </a:r>
          </a:p>
        </p:txBody>
      </p:sp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55A82FB7-FE8F-498A-9797-AB0CA1A12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03" y="1196753"/>
            <a:ext cx="8475511" cy="5661248"/>
          </a:xfrm>
        </p:spPr>
      </p:pic>
    </p:spTree>
    <p:extLst>
      <p:ext uri="{BB962C8B-B14F-4D97-AF65-F5344CB8AC3E}">
        <p14:creationId xmlns:p14="http://schemas.microsoft.com/office/powerpoint/2010/main" val="35469764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95801-6E39-4885-B6C9-2D33904F4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Revision rate reverse</a:t>
            </a:r>
          </a:p>
        </p:txBody>
      </p:sp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7D398C42-D301-4078-970A-63154DFC9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5402"/>
            <a:ext cx="9180542" cy="4977933"/>
          </a:xfrm>
        </p:spPr>
      </p:pic>
    </p:spTree>
    <p:extLst>
      <p:ext uri="{BB962C8B-B14F-4D97-AF65-F5344CB8AC3E}">
        <p14:creationId xmlns:p14="http://schemas.microsoft.com/office/powerpoint/2010/main" val="36750196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F489B-A9C3-45FA-9241-D89297E13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Reason revision reverse</a:t>
            </a:r>
          </a:p>
        </p:txBody>
      </p:sp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9D838E32-26A8-4642-B7ED-6B016A7F04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78322"/>
            <a:ext cx="8278611" cy="5279678"/>
          </a:xfrm>
        </p:spPr>
      </p:pic>
    </p:spTree>
    <p:extLst>
      <p:ext uri="{BB962C8B-B14F-4D97-AF65-F5344CB8AC3E}">
        <p14:creationId xmlns:p14="http://schemas.microsoft.com/office/powerpoint/2010/main" val="41943506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F12F4-EB54-4EB3-B37F-A398F2ECC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Revision rate reverse fracture</a:t>
            </a:r>
          </a:p>
        </p:txBody>
      </p:sp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9F366E1D-FA53-476C-B51D-CDE7C5D15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9" y="1772816"/>
            <a:ext cx="8928902" cy="4452733"/>
          </a:xfrm>
        </p:spPr>
      </p:pic>
    </p:spTree>
    <p:extLst>
      <p:ext uri="{BB962C8B-B14F-4D97-AF65-F5344CB8AC3E}">
        <p14:creationId xmlns:p14="http://schemas.microsoft.com/office/powerpoint/2010/main" val="13348853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2AD3E-B211-4918-8030-593DDEF2F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Revision fracture </a:t>
            </a:r>
            <a:r>
              <a:rPr lang="en-GB" dirty="0" err="1"/>
              <a:t>maleVs</a:t>
            </a:r>
            <a:r>
              <a:rPr lang="en-GB" dirty="0"/>
              <a:t> Female</a:t>
            </a:r>
          </a:p>
        </p:txBody>
      </p:sp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93F489B6-A615-4F36-9AA4-3B37CEB71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" y="1556792"/>
            <a:ext cx="9135847" cy="5035698"/>
          </a:xfrm>
        </p:spPr>
      </p:pic>
    </p:spTree>
    <p:extLst>
      <p:ext uri="{BB962C8B-B14F-4D97-AF65-F5344CB8AC3E}">
        <p14:creationId xmlns:p14="http://schemas.microsoft.com/office/powerpoint/2010/main" val="5433504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32CFC-0389-4593-B9A6-9153DED6A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UK Joint Registry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B1719-3B47-4697-A490-3A471D4A5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1538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2B46A-EDA4-4782-8345-426700A24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CB08C-E5D6-40DB-8C18-4B8202A83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0098FF-CE4D-4648-9C60-049D80ED5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3248586"/>
            <a:ext cx="4183303" cy="3083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40EB91-2AAA-4A04-ACF3-9376A1FA6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533268"/>
            <a:ext cx="2188654" cy="59806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33EC5F-E75A-486D-A287-BE958B839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9179" y="2889539"/>
            <a:ext cx="2397621" cy="34489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70BB2B-910C-416C-A3ED-CF670AC39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369" y="2132856"/>
            <a:ext cx="2109399" cy="58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106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DD10F23-3D49-4BBD-88E3-18D255202D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en-GB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Shoulder Arthroplasty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39C0B48-9F38-4A12-91AD-32D11B9E98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>
                <a:latin typeface="Sabon-Roman"/>
              </a:rPr>
              <a:t>1893 - Jules </a:t>
            </a:r>
            <a:r>
              <a:rPr lang="en-GB" altLang="en-US">
                <a:latin typeface="Times New Roman" panose="02020603050405020304" pitchFamily="18" charset="0"/>
              </a:rPr>
              <a:t>É</a:t>
            </a:r>
            <a:r>
              <a:rPr lang="en-GB" altLang="en-US">
                <a:latin typeface="Sabon-Roman"/>
              </a:rPr>
              <a:t>mile P</a:t>
            </a:r>
            <a:r>
              <a:rPr lang="en-GB" altLang="en-US">
                <a:latin typeface="Times New Roman" panose="02020603050405020304" pitchFamily="18" charset="0"/>
              </a:rPr>
              <a:t>é</a:t>
            </a:r>
            <a:r>
              <a:rPr lang="en-GB" altLang="en-US">
                <a:latin typeface="Sabon-Roman"/>
              </a:rPr>
              <a:t>an, French surgeon</a:t>
            </a:r>
          </a:p>
          <a:p>
            <a:pPr lvl="1"/>
            <a:r>
              <a:rPr lang="en-GB" altLang="en-US"/>
              <a:t>Themistocles Gluck, 1890, Romania, Ivory</a:t>
            </a:r>
            <a:endParaRPr lang="en-GB" altLang="en-US">
              <a:latin typeface="Sabon-Roman"/>
            </a:endParaRPr>
          </a:p>
          <a:p>
            <a:r>
              <a:rPr lang="en-GB" altLang="en-US">
                <a:latin typeface="Sabon-Roman"/>
              </a:rPr>
              <a:t>Modern day arthroplasty - Neer 1950</a:t>
            </a:r>
            <a:r>
              <a:rPr lang="en-GB" altLang="en-US">
                <a:latin typeface="Times New Roman" panose="02020603050405020304" pitchFamily="18" charset="0"/>
              </a:rPr>
              <a:t>’</a:t>
            </a:r>
            <a:r>
              <a:rPr lang="en-GB" altLang="en-US">
                <a:latin typeface="Sabon-Roman"/>
              </a:rPr>
              <a:t>s</a:t>
            </a:r>
          </a:p>
          <a:p>
            <a:pPr lvl="1"/>
            <a:r>
              <a:rPr lang="en-GB" altLang="en-US">
                <a:latin typeface="Sabon-Roman"/>
              </a:rPr>
              <a:t>Initially trauma</a:t>
            </a:r>
          </a:p>
          <a:p>
            <a:r>
              <a:rPr lang="en-GB" altLang="en-US">
                <a:latin typeface="Sabon-Roman"/>
              </a:rPr>
              <a:t>Glenoid weak point</a:t>
            </a:r>
          </a:p>
          <a:p>
            <a:r>
              <a:rPr lang="en-GB" altLang="en-US">
                <a:latin typeface="Sabon-Roman"/>
              </a:rPr>
              <a:t>Resurfacing – Copeland 1986</a:t>
            </a:r>
          </a:p>
          <a:p>
            <a:endParaRPr lang="en-GB" altLang="en-US"/>
          </a:p>
        </p:txBody>
      </p:sp>
      <p:pic>
        <p:nvPicPr>
          <p:cNvPr id="91138" name="Picture 2" descr="http://www.ases-assn.org/web/images/charlesneer_lg.jpg">
            <a:extLst>
              <a:ext uri="{FF2B5EF4-FFF2-40B4-BE49-F238E27FC236}">
                <a16:creationId xmlns:a16="http://schemas.microsoft.com/office/drawing/2014/main" id="{5C01A8D1-9AC1-4A6E-85EA-70906D19F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4454" y="3140968"/>
            <a:ext cx="2071687" cy="2918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6" descr="http://www.jbjs.org.uk/content/vol87-B/issue4/images/large/15558-1a.jpeg">
            <a:extLst>
              <a:ext uri="{FF2B5EF4-FFF2-40B4-BE49-F238E27FC236}">
                <a16:creationId xmlns:a16="http://schemas.microsoft.com/office/drawing/2014/main" id="{92D518A5-F451-4C1C-9697-7E21C34B0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0826" y="3286124"/>
            <a:ext cx="2297663" cy="3309958"/>
          </a:xfrm>
          <a:prstGeom prst="roundRect">
            <a:avLst/>
          </a:prstGeom>
          <a:noFill/>
        </p:spPr>
      </p:pic>
      <p:pic>
        <p:nvPicPr>
          <p:cNvPr id="91142" name="Picture 6" descr="Jules Émile Péan, 1893.">
            <a:extLst>
              <a:ext uri="{FF2B5EF4-FFF2-40B4-BE49-F238E27FC236}">
                <a16:creationId xmlns:a16="http://schemas.microsoft.com/office/drawing/2014/main" id="{D2CE327A-7E33-4DDC-9949-97353AD5A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2143116"/>
            <a:ext cx="2495550" cy="2952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6" descr="http://www.jbjs.org.uk/content/vol87-B/issue4/images/large/15558-1a.jpeg">
            <a:extLst>
              <a:ext uri="{FF2B5EF4-FFF2-40B4-BE49-F238E27FC236}">
                <a16:creationId xmlns:a16="http://schemas.microsoft.com/office/drawing/2014/main" id="{7845A05E-FD11-4351-A896-593F59579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0826" y="3357562"/>
            <a:ext cx="2297663" cy="3309958"/>
          </a:xfrm>
          <a:prstGeom prst="roundRect">
            <a:avLst/>
          </a:prstGeom>
          <a:noFill/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4D8595A-2587-4F77-9B9B-8D9AFB387053}"/>
              </a:ext>
            </a:extLst>
          </p:cNvPr>
          <p:cNvSpPr/>
          <p:nvPr/>
        </p:nvSpPr>
        <p:spPr>
          <a:xfrm>
            <a:off x="6286512" y="4071942"/>
            <a:ext cx="1357322" cy="1357322"/>
          </a:xfrm>
          <a:prstGeom prst="ellipse">
            <a:avLst/>
          </a:prstGeom>
          <a:noFill/>
          <a:ln w="57150">
            <a:solidFill>
              <a:srgbClr val="00206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91140" name="Picture 4" descr="http://www.readingshoulderunit.com/images/copeland.jpg">
            <a:extLst>
              <a:ext uri="{FF2B5EF4-FFF2-40B4-BE49-F238E27FC236}">
                <a16:creationId xmlns:a16="http://schemas.microsoft.com/office/drawing/2014/main" id="{29219FED-ED7C-49B5-970A-9B9D4B172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3500438"/>
            <a:ext cx="2155375" cy="2978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3969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20B23-C1A6-4840-B1DF-1B5B0B1C1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REVERSE SHOULDER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C0CD7-EE4E-4E7E-B717-204CC3025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Gramont</a:t>
            </a:r>
            <a:r>
              <a:rPr lang="en-GB" dirty="0"/>
              <a:t> 1987</a:t>
            </a:r>
          </a:p>
          <a:p>
            <a:pPr lvl="1"/>
            <a:r>
              <a:rPr lang="en-GB" dirty="0"/>
              <a:t>Results 1993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7344B3-28A9-4C0D-9459-B3A6B7CCAAE1}"/>
              </a:ext>
            </a:extLst>
          </p:cNvPr>
          <p:cNvSpPr/>
          <p:nvPr/>
        </p:nvSpPr>
        <p:spPr>
          <a:xfrm>
            <a:off x="1771613" y="5985559"/>
            <a:ext cx="73723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Grammont P, </a:t>
            </a:r>
            <a:r>
              <a:rPr lang="fr-FR" dirty="0" err="1"/>
              <a:t>Trouilloud</a:t>
            </a:r>
            <a:r>
              <a:rPr lang="fr-FR" dirty="0"/>
              <a:t> P, </a:t>
            </a:r>
            <a:r>
              <a:rPr lang="fr-FR" dirty="0" err="1"/>
              <a:t>Laffay</a:t>
            </a:r>
            <a:r>
              <a:rPr lang="fr-FR" dirty="0"/>
              <a:t> JP, </a:t>
            </a:r>
            <a:r>
              <a:rPr lang="fr-FR" dirty="0" err="1"/>
              <a:t>Deries</a:t>
            </a:r>
            <a:r>
              <a:rPr lang="fr-FR" dirty="0"/>
              <a:t> X. Etude et réalisation</a:t>
            </a:r>
          </a:p>
          <a:p>
            <a:r>
              <a:rPr lang="fr-FR" dirty="0"/>
              <a:t>d’une nouvelle prothèse d’épaule. Rhumatologie 1987;39:17-22.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AC4D00-6273-445D-A044-D7B35F7F5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1290637"/>
            <a:ext cx="4276725" cy="4276725"/>
          </a:xfrm>
          <a:prstGeom prst="rect">
            <a:avLst/>
          </a:prstGeom>
        </p:spPr>
      </p:pic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id="{3D71F063-C46A-4AC6-B586-5180FAD96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636912"/>
            <a:ext cx="1756091" cy="327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393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0A02C-2FA5-4F78-993D-A54B87B75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 descr="Screen Clipping">
            <a:extLst>
              <a:ext uri="{FF2B5EF4-FFF2-40B4-BE49-F238E27FC236}">
                <a16:creationId xmlns:a16="http://schemas.microsoft.com/office/drawing/2014/main" id="{38370753-870B-4E4C-9A58-3CEB1F8DEA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068960"/>
            <a:ext cx="3316224" cy="209801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A1890A-ED19-43B4-9CB3-9420D2FEF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71" y="20696"/>
            <a:ext cx="8504657" cy="28653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B9A169-94C7-40E2-BE1F-9D23A6207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71" y="4509120"/>
            <a:ext cx="7595767" cy="183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60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Screen Clipping">
            <a:extLst>
              <a:ext uri="{FF2B5EF4-FFF2-40B4-BE49-F238E27FC236}">
                <a16:creationId xmlns:a16="http://schemas.microsoft.com/office/drawing/2014/main" id="{D30D7049-E14C-4004-A3BD-B6244FF8B0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56132"/>
            <a:ext cx="9125083" cy="465318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A5C0E8-9676-4A94-9B4B-0F4F28CEF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Australian Joint registry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41DC66-20E5-42CC-96FB-4BF8AC163290}"/>
              </a:ext>
            </a:extLst>
          </p:cNvPr>
          <p:cNvSpPr/>
          <p:nvPr/>
        </p:nvSpPr>
        <p:spPr>
          <a:xfrm>
            <a:off x="4062631" y="3190638"/>
            <a:ext cx="792088" cy="792088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2225E8D-A945-42AE-BE28-422A70757EEE}"/>
              </a:ext>
            </a:extLst>
          </p:cNvPr>
          <p:cNvSpPr/>
          <p:nvPr/>
        </p:nvSpPr>
        <p:spPr>
          <a:xfrm rot="21322076">
            <a:off x="909234" y="4734856"/>
            <a:ext cx="4402151" cy="650268"/>
          </a:xfrm>
          <a:custGeom>
            <a:avLst/>
            <a:gdLst>
              <a:gd name="connsiteX0" fmla="*/ 0 w 4100660"/>
              <a:gd name="connsiteY0" fmla="*/ 633061 h 633061"/>
              <a:gd name="connsiteX1" fmla="*/ 405353 w 4100660"/>
              <a:gd name="connsiteY1" fmla="*/ 482232 h 633061"/>
              <a:gd name="connsiteX2" fmla="*/ 1187778 w 4100660"/>
              <a:gd name="connsiteY2" fmla="*/ 124014 h 633061"/>
              <a:gd name="connsiteX3" fmla="*/ 2205872 w 4100660"/>
              <a:gd name="connsiteY3" fmla="*/ 1465 h 633061"/>
              <a:gd name="connsiteX4" fmla="*/ 4100660 w 4100660"/>
              <a:gd name="connsiteY4" fmla="*/ 67453 h 633061"/>
              <a:gd name="connsiteX0" fmla="*/ 0 w 4100660"/>
              <a:gd name="connsiteY0" fmla="*/ 690141 h 690141"/>
              <a:gd name="connsiteX1" fmla="*/ 405353 w 4100660"/>
              <a:gd name="connsiteY1" fmla="*/ 539312 h 690141"/>
              <a:gd name="connsiteX2" fmla="*/ 1187778 w 4100660"/>
              <a:gd name="connsiteY2" fmla="*/ 181094 h 690141"/>
              <a:gd name="connsiteX3" fmla="*/ 2880334 w 4100660"/>
              <a:gd name="connsiteY3" fmla="*/ 649 h 690141"/>
              <a:gd name="connsiteX4" fmla="*/ 4100660 w 4100660"/>
              <a:gd name="connsiteY4" fmla="*/ 124533 h 690141"/>
              <a:gd name="connsiteX0" fmla="*/ 0 w 3955305"/>
              <a:gd name="connsiteY0" fmla="*/ 867881 h 867881"/>
              <a:gd name="connsiteX1" fmla="*/ 405353 w 3955305"/>
              <a:gd name="connsiteY1" fmla="*/ 717052 h 867881"/>
              <a:gd name="connsiteX2" fmla="*/ 1187778 w 3955305"/>
              <a:gd name="connsiteY2" fmla="*/ 358834 h 867881"/>
              <a:gd name="connsiteX3" fmla="*/ 2880334 w 3955305"/>
              <a:gd name="connsiteY3" fmla="*/ 178389 h 867881"/>
              <a:gd name="connsiteX4" fmla="*/ 3955305 w 3955305"/>
              <a:gd name="connsiteY4" fmla="*/ 5957 h 867881"/>
              <a:gd name="connsiteX0" fmla="*/ 0 w 3955305"/>
              <a:gd name="connsiteY0" fmla="*/ 867633 h 867633"/>
              <a:gd name="connsiteX1" fmla="*/ 405353 w 3955305"/>
              <a:gd name="connsiteY1" fmla="*/ 716804 h 867633"/>
              <a:gd name="connsiteX2" fmla="*/ 1198958 w 3955305"/>
              <a:gd name="connsiteY2" fmla="*/ 309253 h 867633"/>
              <a:gd name="connsiteX3" fmla="*/ 2880334 w 3955305"/>
              <a:gd name="connsiteY3" fmla="*/ 178141 h 867633"/>
              <a:gd name="connsiteX4" fmla="*/ 3955305 w 3955305"/>
              <a:gd name="connsiteY4" fmla="*/ 5709 h 867633"/>
              <a:gd name="connsiteX0" fmla="*/ 0 w 3955305"/>
              <a:gd name="connsiteY0" fmla="*/ 871181 h 871181"/>
              <a:gd name="connsiteX1" fmla="*/ 405353 w 3955305"/>
              <a:gd name="connsiteY1" fmla="*/ 720352 h 871181"/>
              <a:gd name="connsiteX2" fmla="*/ 1198958 w 3955305"/>
              <a:gd name="connsiteY2" fmla="*/ 312801 h 871181"/>
              <a:gd name="connsiteX3" fmla="*/ 2799332 w 3955305"/>
              <a:gd name="connsiteY3" fmla="*/ 108549 h 871181"/>
              <a:gd name="connsiteX4" fmla="*/ 3955305 w 3955305"/>
              <a:gd name="connsiteY4" fmla="*/ 9257 h 87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5305" h="871181">
                <a:moveTo>
                  <a:pt x="0" y="871181"/>
                </a:moveTo>
                <a:cubicBezTo>
                  <a:pt x="103695" y="838187"/>
                  <a:pt x="205527" y="813415"/>
                  <a:pt x="405353" y="720352"/>
                </a:cubicBezTo>
                <a:cubicBezTo>
                  <a:pt x="605179" y="627289"/>
                  <a:pt x="799961" y="414768"/>
                  <a:pt x="1198958" y="312801"/>
                </a:cubicBezTo>
                <a:cubicBezTo>
                  <a:pt x="1597955" y="210834"/>
                  <a:pt x="2339941" y="159140"/>
                  <a:pt x="2799332" y="108549"/>
                </a:cubicBezTo>
                <a:cubicBezTo>
                  <a:pt x="3258723" y="57958"/>
                  <a:pt x="3250651" y="-28451"/>
                  <a:pt x="3955305" y="9257"/>
                </a:cubicBezTo>
              </a:path>
            </a:pathLst>
          </a:cu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865082-6749-466D-8D4D-BA5D712A0252}"/>
              </a:ext>
            </a:extLst>
          </p:cNvPr>
          <p:cNvSpPr txBox="1"/>
          <p:nvPr/>
        </p:nvSpPr>
        <p:spPr>
          <a:xfrm>
            <a:off x="3117465" y="3004832"/>
            <a:ext cx="1459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 &lt;55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7AE011-5C46-4EBF-9D1E-D69DE391D397}"/>
              </a:ext>
            </a:extLst>
          </p:cNvPr>
          <p:cNvSpPr txBox="1"/>
          <p:nvPr/>
        </p:nvSpPr>
        <p:spPr>
          <a:xfrm>
            <a:off x="5868144" y="4636627"/>
            <a:ext cx="1883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 &gt;= 75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17FEDC-1F48-4E1E-A2E6-EED88CD0E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993" y="5398341"/>
            <a:ext cx="1052601" cy="1370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4F148FE-6BF4-46CF-8760-DD0534DCECA7}"/>
              </a:ext>
            </a:extLst>
          </p:cNvPr>
          <p:cNvSpPr/>
          <p:nvPr/>
        </p:nvSpPr>
        <p:spPr>
          <a:xfrm>
            <a:off x="942680" y="3549338"/>
            <a:ext cx="3855563" cy="2012476"/>
          </a:xfrm>
          <a:custGeom>
            <a:avLst/>
            <a:gdLst>
              <a:gd name="connsiteX0" fmla="*/ 0 w 3855563"/>
              <a:gd name="connsiteY0" fmla="*/ 2012476 h 2012476"/>
              <a:gd name="connsiteX1" fmla="*/ 433633 w 3855563"/>
              <a:gd name="connsiteY1" fmla="*/ 1691965 h 2012476"/>
              <a:gd name="connsiteX2" fmla="*/ 914400 w 3855563"/>
              <a:gd name="connsiteY2" fmla="*/ 1399734 h 2012476"/>
              <a:gd name="connsiteX3" fmla="*/ 1442301 w 3855563"/>
              <a:gd name="connsiteY3" fmla="*/ 1098076 h 2012476"/>
              <a:gd name="connsiteX4" fmla="*/ 1913642 w 3855563"/>
              <a:gd name="connsiteY4" fmla="*/ 1041516 h 2012476"/>
              <a:gd name="connsiteX5" fmla="*/ 2083324 w 3855563"/>
              <a:gd name="connsiteY5" fmla="*/ 909540 h 2012476"/>
              <a:gd name="connsiteX6" fmla="*/ 2601798 w 3855563"/>
              <a:gd name="connsiteY6" fmla="*/ 909540 h 2012476"/>
              <a:gd name="connsiteX7" fmla="*/ 2818615 w 3855563"/>
              <a:gd name="connsiteY7" fmla="*/ 673870 h 2012476"/>
              <a:gd name="connsiteX8" fmla="*/ 2997724 w 3855563"/>
              <a:gd name="connsiteY8" fmla="*/ 504188 h 2012476"/>
              <a:gd name="connsiteX9" fmla="*/ 3233394 w 3855563"/>
              <a:gd name="connsiteY9" fmla="*/ 504188 h 2012476"/>
              <a:gd name="connsiteX10" fmla="*/ 3355943 w 3855563"/>
              <a:gd name="connsiteY10" fmla="*/ 362786 h 2012476"/>
              <a:gd name="connsiteX11" fmla="*/ 3421930 w 3855563"/>
              <a:gd name="connsiteY11" fmla="*/ 98835 h 2012476"/>
              <a:gd name="connsiteX12" fmla="*/ 3563332 w 3855563"/>
              <a:gd name="connsiteY12" fmla="*/ 4567 h 2012476"/>
              <a:gd name="connsiteX13" fmla="*/ 3855563 w 3855563"/>
              <a:gd name="connsiteY13" fmla="*/ 23421 h 201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55563" h="2012476">
                <a:moveTo>
                  <a:pt x="0" y="2012476"/>
                </a:moveTo>
                <a:cubicBezTo>
                  <a:pt x="140616" y="1903282"/>
                  <a:pt x="281233" y="1794089"/>
                  <a:pt x="433633" y="1691965"/>
                </a:cubicBezTo>
                <a:cubicBezTo>
                  <a:pt x="586033" y="1589841"/>
                  <a:pt x="746289" y="1498716"/>
                  <a:pt x="914400" y="1399734"/>
                </a:cubicBezTo>
                <a:cubicBezTo>
                  <a:pt x="1082511" y="1300752"/>
                  <a:pt x="1275761" y="1157779"/>
                  <a:pt x="1442301" y="1098076"/>
                </a:cubicBezTo>
                <a:cubicBezTo>
                  <a:pt x="1608841" y="1038373"/>
                  <a:pt x="1806805" y="1072939"/>
                  <a:pt x="1913642" y="1041516"/>
                </a:cubicBezTo>
                <a:cubicBezTo>
                  <a:pt x="2020479" y="1010093"/>
                  <a:pt x="1968631" y="931536"/>
                  <a:pt x="2083324" y="909540"/>
                </a:cubicBezTo>
                <a:cubicBezTo>
                  <a:pt x="2198017" y="887544"/>
                  <a:pt x="2479250" y="948818"/>
                  <a:pt x="2601798" y="909540"/>
                </a:cubicBezTo>
                <a:cubicBezTo>
                  <a:pt x="2724346" y="870262"/>
                  <a:pt x="2752627" y="741429"/>
                  <a:pt x="2818615" y="673870"/>
                </a:cubicBezTo>
                <a:cubicBezTo>
                  <a:pt x="2884603" y="606311"/>
                  <a:pt x="2928594" y="532468"/>
                  <a:pt x="2997724" y="504188"/>
                </a:cubicBezTo>
                <a:cubicBezTo>
                  <a:pt x="3066854" y="475908"/>
                  <a:pt x="3173691" y="527755"/>
                  <a:pt x="3233394" y="504188"/>
                </a:cubicBezTo>
                <a:cubicBezTo>
                  <a:pt x="3293097" y="480621"/>
                  <a:pt x="3324520" y="430345"/>
                  <a:pt x="3355943" y="362786"/>
                </a:cubicBezTo>
                <a:cubicBezTo>
                  <a:pt x="3387366" y="295227"/>
                  <a:pt x="3387365" y="158538"/>
                  <a:pt x="3421930" y="98835"/>
                </a:cubicBezTo>
                <a:cubicBezTo>
                  <a:pt x="3456495" y="39132"/>
                  <a:pt x="3491060" y="17136"/>
                  <a:pt x="3563332" y="4567"/>
                </a:cubicBezTo>
                <a:cubicBezTo>
                  <a:pt x="3635604" y="-8002"/>
                  <a:pt x="3745583" y="7709"/>
                  <a:pt x="3855563" y="23421"/>
                </a:cubicBezTo>
              </a:path>
            </a:pathLst>
          </a:cu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04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BEB75-8E4F-47BC-B9CA-E64BC6464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73CD9-6E9B-4D33-BFE7-AB032F6A3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105B96-0E8F-41B2-A33D-319F107E8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863" y="0"/>
            <a:ext cx="6960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07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54864" indent="0" fontAlgn="auto">
              <a:spcAft>
                <a:spcPts val="0"/>
              </a:spcAft>
              <a:defRPr/>
            </a:pPr>
            <a:endParaRPr lang="en-US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18"/>
          <a:stretch>
            <a:fillRect/>
          </a:stretch>
        </p:blipFill>
        <p:spPr bwMode="auto">
          <a:xfrm>
            <a:off x="214313" y="2214563"/>
            <a:ext cx="8699500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14290"/>
            <a:ext cx="8501122" cy="1983595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1357313" y="6215063"/>
            <a:ext cx="8005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/>
              <a:t>Haines et al; J Bone Joint Surg Br. 2006 Apr;88(4):496-501. </a:t>
            </a:r>
          </a:p>
        </p:txBody>
      </p:sp>
      <p:pic>
        <p:nvPicPr>
          <p:cNvPr id="9" name="Picture 4" descr="Logo of The Journal of Bone &amp; Joint Surgery (Br)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497513"/>
            <a:ext cx="1565275" cy="13604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93129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urgeon blue">
  <a:themeElements>
    <a:clrScheme name="Custom 10">
      <a:dk1>
        <a:srgbClr val="FFFFFF"/>
      </a:dk1>
      <a:lt1>
        <a:srgbClr val="FFFFFF"/>
      </a:lt1>
      <a:dk2>
        <a:srgbClr val="080808"/>
      </a:dk2>
      <a:lt2>
        <a:srgbClr val="FFFF00"/>
      </a:lt2>
      <a:accent1>
        <a:srgbClr val="BBE0E3"/>
      </a:accent1>
      <a:accent2>
        <a:srgbClr val="333399"/>
      </a:accent2>
      <a:accent3>
        <a:srgbClr val="FFFF00"/>
      </a:accent3>
      <a:accent4>
        <a:srgbClr val="C8C8C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885DCF8-9BA7-4E3B-B462-7308294BF586}" vid="{9A315223-B6C8-455A-B58C-0B8363E589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surgeon background 2</Template>
  <TotalTime>426</TotalTime>
  <Words>1177</Words>
  <Application>Microsoft Office PowerPoint</Application>
  <PresentationFormat>On-screen Show (4:3)</PresentationFormat>
  <Paragraphs>270</Paragraphs>
  <Slides>69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1" baseType="lpstr">
      <vt:lpstr>AdvOT00f27ff7</vt:lpstr>
      <vt:lpstr>AdvPSA568</vt:lpstr>
      <vt:lpstr>Arial</vt:lpstr>
      <vt:lpstr>Calibri</vt:lpstr>
      <vt:lpstr>Sabon-Roman</vt:lpstr>
      <vt:lpstr>Times New Roman</vt:lpstr>
      <vt:lpstr>Times-Roman</vt:lpstr>
      <vt:lpstr>Verdana</vt:lpstr>
      <vt:lpstr>Wingdings</vt:lpstr>
      <vt:lpstr>Wingdings 2</vt:lpstr>
      <vt:lpstr>Wingdings 3</vt:lpstr>
      <vt:lpstr>surgeon blue</vt:lpstr>
      <vt:lpstr>  A Peep into the future Pick your winners</vt:lpstr>
      <vt:lpstr>Disclaimer</vt:lpstr>
      <vt:lpstr>PowerPoint Presentation</vt:lpstr>
      <vt:lpstr>PowerPoint Presentation</vt:lpstr>
      <vt:lpstr>PowerPoint Presentation</vt:lpstr>
      <vt:lpstr>PowerPoint Presentation</vt:lpstr>
      <vt:lpstr>Australian Joint registry</vt:lpstr>
      <vt:lpstr>PowerPoint Presentation</vt:lpstr>
      <vt:lpstr>PowerPoint Presentation</vt:lpstr>
      <vt:lpstr>OA - Pain</vt:lpstr>
      <vt:lpstr>OA – Range of Motion</vt:lpstr>
      <vt:lpstr>OA - Function</vt:lpstr>
      <vt:lpstr>PowerPoint Presentation</vt:lpstr>
      <vt:lpstr>PowerPoint Presentation</vt:lpstr>
      <vt:lpstr>PowerPoint Presentation</vt:lpstr>
      <vt:lpstr>Glenoid</vt:lpstr>
      <vt:lpstr>Stem cell therapy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 Acnes</vt:lpstr>
      <vt:lpstr>P Acnes</vt:lpstr>
      <vt:lpstr>P Acnes</vt:lpstr>
      <vt:lpstr>P Acnes</vt:lpstr>
      <vt:lpstr>P Acnes</vt:lpstr>
      <vt:lpstr>PowerPoint Presentation</vt:lpstr>
      <vt:lpstr>Racing form guide</vt:lpstr>
      <vt:lpstr>Australian joint registry</vt:lpstr>
      <vt:lpstr>UK NJR Shoulders</vt:lpstr>
      <vt:lpstr> </vt:lpstr>
      <vt:lpstr>PowerPoint Presentation</vt:lpstr>
      <vt:lpstr>Australian joint registry</vt:lpstr>
      <vt:lpstr>PowerPoint Presentation</vt:lpstr>
      <vt:lpstr>2013 All indications - 4345</vt:lpstr>
      <vt:lpstr>2013 (4345) to 2016 (5944)</vt:lpstr>
      <vt:lpstr>2013 - 2016</vt:lpstr>
      <vt:lpstr>2013 - 2016</vt:lpstr>
      <vt:lpstr>Australian Joint registry</vt:lpstr>
      <vt:lpstr>2013 to 2016</vt:lpstr>
      <vt:lpstr>2013 to 2016</vt:lpstr>
      <vt:lpstr>Peep into future</vt:lpstr>
      <vt:lpstr>Revision rate Total Vs Reverse</vt:lpstr>
      <vt:lpstr>PowerPoint Presentation</vt:lpstr>
      <vt:lpstr>Total shoulder by age</vt:lpstr>
      <vt:lpstr>Fixation</vt:lpstr>
      <vt:lpstr>Revision</vt:lpstr>
      <vt:lpstr>% Revision by diagnosis</vt:lpstr>
      <vt:lpstr>Reverse</vt:lpstr>
      <vt:lpstr>Age of reverse</vt:lpstr>
      <vt:lpstr>Fixation Reverse</vt:lpstr>
      <vt:lpstr>Revision rate reverse</vt:lpstr>
      <vt:lpstr>Reason revision reverse</vt:lpstr>
      <vt:lpstr>Revision rate reverse fracture</vt:lpstr>
      <vt:lpstr>Revision fracture maleVs Female</vt:lpstr>
      <vt:lpstr>UK Joint Registry</vt:lpstr>
      <vt:lpstr>PowerPoint Presentation</vt:lpstr>
      <vt:lpstr>Shoulder Arthroplasty</vt:lpstr>
      <vt:lpstr>REVERSE SHOULDER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Shoulder update</dc:title>
  <dc:creator>Lee Van Rensburg</dc:creator>
  <cp:lastModifiedBy>Lee Van Rensburg</cp:lastModifiedBy>
  <cp:revision>30</cp:revision>
  <dcterms:created xsi:type="dcterms:W3CDTF">2017-10-05T19:35:27Z</dcterms:created>
  <dcterms:modified xsi:type="dcterms:W3CDTF">2017-10-06T10:44:42Z</dcterms:modified>
</cp:coreProperties>
</file>