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425" r:id="rId2"/>
    <p:sldId id="538" r:id="rId3"/>
    <p:sldId id="484" r:id="rId4"/>
    <p:sldId id="540" r:id="rId5"/>
    <p:sldId id="543" r:id="rId6"/>
    <p:sldId id="542" r:id="rId7"/>
    <p:sldId id="541" r:id="rId8"/>
    <p:sldId id="481" r:id="rId9"/>
    <p:sldId id="546" r:id="rId10"/>
    <p:sldId id="547" r:id="rId11"/>
    <p:sldId id="473" r:id="rId12"/>
    <p:sldId id="258" r:id="rId13"/>
    <p:sldId id="259" r:id="rId14"/>
    <p:sldId id="261" r:id="rId15"/>
    <p:sldId id="262" r:id="rId16"/>
    <p:sldId id="544" r:id="rId17"/>
    <p:sldId id="432" r:id="rId18"/>
    <p:sldId id="548" r:id="rId19"/>
    <p:sldId id="549" r:id="rId20"/>
    <p:sldId id="263" r:id="rId21"/>
    <p:sldId id="264" r:id="rId22"/>
    <p:sldId id="257" r:id="rId23"/>
    <p:sldId id="256" r:id="rId24"/>
    <p:sldId id="554" r:id="rId25"/>
    <p:sldId id="561" r:id="rId26"/>
    <p:sldId id="555" r:id="rId27"/>
    <p:sldId id="557" r:id="rId28"/>
    <p:sldId id="260" r:id="rId29"/>
    <p:sldId id="552" r:id="rId30"/>
    <p:sldId id="559" r:id="rId31"/>
    <p:sldId id="563" r:id="rId32"/>
    <p:sldId id="431" r:id="rId33"/>
    <p:sldId id="433" r:id="rId34"/>
    <p:sldId id="434" r:id="rId35"/>
    <p:sldId id="435" r:id="rId36"/>
    <p:sldId id="474" r:id="rId37"/>
    <p:sldId id="430" r:id="rId38"/>
    <p:sldId id="436" r:id="rId39"/>
    <p:sldId id="437" r:id="rId40"/>
    <p:sldId id="438" r:id="rId41"/>
    <p:sldId id="439" r:id="rId42"/>
    <p:sldId id="440" r:id="rId43"/>
    <p:sldId id="482" r:id="rId44"/>
    <p:sldId id="441" r:id="rId45"/>
    <p:sldId id="442" r:id="rId46"/>
    <p:sldId id="564" r:id="rId47"/>
    <p:sldId id="443" r:id="rId48"/>
    <p:sldId id="444" r:id="rId49"/>
    <p:sldId id="445" r:id="rId50"/>
    <p:sldId id="446" r:id="rId51"/>
    <p:sldId id="447" r:id="rId52"/>
    <p:sldId id="448" r:id="rId53"/>
    <p:sldId id="475" r:id="rId54"/>
    <p:sldId id="476" r:id="rId55"/>
    <p:sldId id="449" r:id="rId56"/>
    <p:sldId id="477" r:id="rId57"/>
    <p:sldId id="451" r:id="rId58"/>
    <p:sldId id="452" r:id="rId59"/>
    <p:sldId id="453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78" r:id="rId68"/>
    <p:sldId id="479" r:id="rId69"/>
    <p:sldId id="480" r:id="rId70"/>
    <p:sldId id="461" r:id="rId71"/>
    <p:sldId id="462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568" r:id="rId81"/>
    <p:sldId id="471" r:id="rId82"/>
    <p:sldId id="565" r:id="rId83"/>
    <p:sldId id="567" r:id="rId84"/>
    <p:sldId id="566" r:id="rId85"/>
    <p:sldId id="472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BE0E3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78" autoAdjust="0"/>
    <p:restoredTop sz="94671" autoAdjust="0"/>
  </p:normalViewPr>
  <p:slideViewPr>
    <p:cSldViewPr>
      <p:cViewPr varScale="1">
        <p:scale>
          <a:sx n="63" d="100"/>
          <a:sy n="63" d="100"/>
        </p:scale>
        <p:origin x="968" y="64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Primary centres x 2 appear 5</a:t>
            </a:r>
            <a:r>
              <a:rPr lang="en-GB" altLang="en-US" baseline="30000"/>
              <a:t>th</a:t>
            </a:r>
            <a:r>
              <a:rPr lang="en-GB" altLang="en-US"/>
              <a:t> week and fuse by day 48. Secondary centre at sternal end appear 18</a:t>
            </a:r>
            <a:r>
              <a:rPr lang="en-GB" altLang="en-US" baseline="30000"/>
              <a:t>th</a:t>
            </a:r>
            <a:r>
              <a:rPr lang="en-GB" altLang="en-US"/>
              <a:t> year ossifies ta 25</a:t>
            </a:r>
            <a:r>
              <a:rPr lang="en-GB" altLang="en-US" baseline="30000"/>
              <a:t>th</a:t>
            </a:r>
            <a:r>
              <a:rPr lang="en-GB" altLang="en-US"/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353484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Saddle/sellar joint. Convex vertically, concave AP</a:t>
            </a:r>
          </a:p>
        </p:txBody>
      </p:sp>
    </p:spTree>
    <p:extLst>
      <p:ext uri="{BB962C8B-B14F-4D97-AF65-F5344CB8AC3E}">
        <p14:creationId xmlns:p14="http://schemas.microsoft.com/office/powerpoint/2010/main" val="201775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And the costo clavicular ligament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6FEF8D-B54F-4591-9036-DAA80035103A}" type="slidenum">
              <a:rPr lang="en-US" altLang="en-US" smtClean="0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1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Dislocations are uncommon because the energy from blunt trauma usually causes injury to more peripherally placed shoulder girdle bones / joints. Force of a large magnitude and PARTICULAR vector is required</a:t>
            </a:r>
          </a:p>
        </p:txBody>
      </p:sp>
    </p:spTree>
    <p:extLst>
      <p:ext uri="{BB962C8B-B14F-4D97-AF65-F5344CB8AC3E}">
        <p14:creationId xmlns:p14="http://schemas.microsoft.com/office/powerpoint/2010/main" val="3150214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Force transmitted along shoulder girdle to SC joint</a:t>
            </a:r>
          </a:p>
        </p:txBody>
      </p:sp>
    </p:spTree>
    <p:extLst>
      <p:ext uri="{BB962C8B-B14F-4D97-AF65-F5344CB8AC3E}">
        <p14:creationId xmlns:p14="http://schemas.microsoft.com/office/powerpoint/2010/main" val="416835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Maybe classified by direction.</a:t>
            </a:r>
          </a:p>
        </p:txBody>
      </p:sp>
    </p:spTree>
    <p:extLst>
      <p:ext uri="{BB962C8B-B14F-4D97-AF65-F5344CB8AC3E}">
        <p14:creationId xmlns:p14="http://schemas.microsoft.com/office/powerpoint/2010/main" val="366717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Normal to falsetto on abduction of the arm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50E2AA-084E-4580-9EBF-54D6F6C965A8}" type="slidenum">
              <a:rPr lang="en-US" altLang="en-US" smtClean="0">
                <a:latin typeface="Calibri" panose="020F0502020204030204" pitchFamily="34" charset="0"/>
              </a:rPr>
              <a:pPr/>
              <a:t>55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17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Medial end of clavicle excised and the ligament and disc are islolated</a:t>
            </a:r>
          </a:p>
        </p:txBody>
      </p:sp>
    </p:spTree>
    <p:extLst>
      <p:ext uri="{BB962C8B-B14F-4D97-AF65-F5344CB8AC3E}">
        <p14:creationId xmlns:p14="http://schemas.microsoft.com/office/powerpoint/2010/main" val="114664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Medial end of clavicle excised and the ligament and disc are islolated</a:t>
            </a:r>
          </a:p>
        </p:txBody>
      </p:sp>
    </p:spTree>
    <p:extLst>
      <p:ext uri="{BB962C8B-B14F-4D97-AF65-F5344CB8AC3E}">
        <p14:creationId xmlns:p14="http://schemas.microsoft.com/office/powerpoint/2010/main" val="357978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3/4/2020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tmp"/><Relationship Id="rId4" Type="http://schemas.openxmlformats.org/officeDocument/2006/relationships/image" Target="../media/image41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mp"/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26" Type="http://schemas.openxmlformats.org/officeDocument/2006/relationships/image" Target="../media/image188.png"/><Relationship Id="rId3" Type="http://schemas.openxmlformats.org/officeDocument/2006/relationships/image" Target="../media/image165.png"/><Relationship Id="rId21" Type="http://schemas.openxmlformats.org/officeDocument/2006/relationships/image" Target="../media/image183.png"/><Relationship Id="rId34" Type="http://schemas.openxmlformats.org/officeDocument/2006/relationships/image" Target="../media/image196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5" Type="http://schemas.openxmlformats.org/officeDocument/2006/relationships/image" Target="../media/image187.png"/><Relationship Id="rId33" Type="http://schemas.openxmlformats.org/officeDocument/2006/relationships/image" Target="../media/image195.png"/><Relationship Id="rId2" Type="http://schemas.openxmlformats.org/officeDocument/2006/relationships/image" Target="../media/image164.png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29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24" Type="http://schemas.openxmlformats.org/officeDocument/2006/relationships/image" Target="../media/image186.png"/><Relationship Id="rId32" Type="http://schemas.openxmlformats.org/officeDocument/2006/relationships/image" Target="../media/image194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23" Type="http://schemas.openxmlformats.org/officeDocument/2006/relationships/image" Target="../media/image185.png"/><Relationship Id="rId28" Type="http://schemas.openxmlformats.org/officeDocument/2006/relationships/image" Target="../media/image190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31" Type="http://schemas.openxmlformats.org/officeDocument/2006/relationships/image" Target="../media/image193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Relationship Id="rId22" Type="http://schemas.openxmlformats.org/officeDocument/2006/relationships/image" Target="../media/image184.png"/><Relationship Id="rId27" Type="http://schemas.openxmlformats.org/officeDocument/2006/relationships/image" Target="../media/image189.png"/><Relationship Id="rId30" Type="http://schemas.openxmlformats.org/officeDocument/2006/relationships/image" Target="../media/image1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6" Type="http://schemas.openxmlformats.org/officeDocument/2006/relationships/image" Target="../media/image199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7" Type="http://schemas.openxmlformats.org/officeDocument/2006/relationships/image" Target="../media/image205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jpeg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emf"/><Relationship Id="rId4" Type="http://schemas.openxmlformats.org/officeDocument/2006/relationships/image" Target="../media/image2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tmp"/><Relationship Id="rId2" Type="http://schemas.openxmlformats.org/officeDocument/2006/relationships/image" Target="../media/image22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tm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tmp"/><Relationship Id="rId4" Type="http://schemas.openxmlformats.org/officeDocument/2006/relationships/image" Target="../media/image245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1" y="0"/>
            <a:ext cx="9085121" cy="5747041"/>
          </a:xfrm>
          <a:prstGeom prst="rect">
            <a:avLst/>
          </a:prstGeom>
          <a:solidFill>
            <a:srgbClr val="080808">
              <a:alpha val="70980"/>
            </a:srgbClr>
          </a:solidFill>
        </p:spPr>
      </p:pic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571852" y="4365104"/>
            <a:ext cx="6055303" cy="1680592"/>
          </a:xfrm>
          <a:solidFill>
            <a:schemeClr val="bg2">
              <a:alpha val="43922"/>
            </a:schemeClr>
          </a:solidFill>
        </p:spPr>
        <p:txBody>
          <a:bodyPr/>
          <a:lstStyle/>
          <a:p>
            <a:r>
              <a:rPr lang="en-GB" sz="2400" dirty="0"/>
              <a:t>Mr Lee Van Rensburg</a:t>
            </a:r>
          </a:p>
          <a:p>
            <a:r>
              <a:rPr lang="en-GB" altLang="en-US" sz="2400" dirty="0"/>
              <a:t>Cambridge University Hospitals NHS trust</a:t>
            </a:r>
          </a:p>
          <a:p>
            <a:r>
              <a:rPr lang="en-GB" sz="2400" dirty="0"/>
              <a:t>Oxford March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" y="5730142"/>
            <a:ext cx="4596782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04" y="5736239"/>
            <a:ext cx="4572396" cy="1121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118" y="3145222"/>
            <a:ext cx="4824050" cy="371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03" y="260648"/>
            <a:ext cx="577959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09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Serendipity view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2080" y="1422206"/>
            <a:ext cx="5523622" cy="3312368"/>
            <a:chOff x="1907704" y="4653136"/>
            <a:chExt cx="3067281" cy="1728192"/>
          </a:xfrm>
        </p:grpSpPr>
        <p:sp>
          <p:nvSpPr>
            <p:cNvPr id="7" name="Rectangle 6"/>
            <p:cNvSpPr/>
            <p:nvPr/>
          </p:nvSpPr>
          <p:spPr>
            <a:xfrm>
              <a:off x="1907704" y="4653136"/>
              <a:ext cx="2088232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4741732"/>
              <a:ext cx="2851257" cy="1551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080" y="4904383"/>
            <a:ext cx="363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 Chest x ray</a:t>
            </a:r>
          </a:p>
          <a:p>
            <a:r>
              <a:rPr lang="en-GB" dirty="0"/>
              <a:t>Cephalad 40 Degrees to vertical</a:t>
            </a:r>
          </a:p>
          <a:p>
            <a:r>
              <a:rPr lang="en-GB" dirty="0"/>
              <a:t>Normally same level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988840"/>
            <a:ext cx="4720559" cy="404386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361688" y="3575304"/>
            <a:ext cx="1893153" cy="1459959"/>
          </a:xfrm>
          <a:custGeom>
            <a:avLst/>
            <a:gdLst>
              <a:gd name="connsiteX0" fmla="*/ 0 w 1893153"/>
              <a:gd name="connsiteY0" fmla="*/ 0 h 1459959"/>
              <a:gd name="connsiteX1" fmla="*/ 1225296 w 1893153"/>
              <a:gd name="connsiteY1" fmla="*/ 256032 h 1459959"/>
              <a:gd name="connsiteX2" fmla="*/ 1847088 w 1893153"/>
              <a:gd name="connsiteY2" fmla="*/ 365760 h 1459959"/>
              <a:gd name="connsiteX3" fmla="*/ 1828800 w 1893153"/>
              <a:gd name="connsiteY3" fmla="*/ 832104 h 1459959"/>
              <a:gd name="connsiteX4" fmla="*/ 1682496 w 1893153"/>
              <a:gd name="connsiteY4" fmla="*/ 1371600 h 1459959"/>
              <a:gd name="connsiteX5" fmla="*/ 1554480 w 1893153"/>
              <a:gd name="connsiteY5" fmla="*/ 1435608 h 1459959"/>
              <a:gd name="connsiteX6" fmla="*/ 1143000 w 1893153"/>
              <a:gd name="connsiteY6" fmla="*/ 1124712 h 1459959"/>
              <a:gd name="connsiteX7" fmla="*/ 466344 w 1893153"/>
              <a:gd name="connsiteY7" fmla="*/ 740664 h 1459959"/>
              <a:gd name="connsiteX8" fmla="*/ 18288 w 1893153"/>
              <a:gd name="connsiteY8" fmla="*/ 585216 h 14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153" h="1459959">
                <a:moveTo>
                  <a:pt x="0" y="0"/>
                </a:moveTo>
                <a:lnTo>
                  <a:pt x="1225296" y="256032"/>
                </a:lnTo>
                <a:cubicBezTo>
                  <a:pt x="1533144" y="316992"/>
                  <a:pt x="1746504" y="269748"/>
                  <a:pt x="1847088" y="365760"/>
                </a:cubicBezTo>
                <a:cubicBezTo>
                  <a:pt x="1947672" y="461772"/>
                  <a:pt x="1856232" y="664464"/>
                  <a:pt x="1828800" y="832104"/>
                </a:cubicBezTo>
                <a:cubicBezTo>
                  <a:pt x="1801368" y="999744"/>
                  <a:pt x="1728216" y="1271016"/>
                  <a:pt x="1682496" y="1371600"/>
                </a:cubicBezTo>
                <a:cubicBezTo>
                  <a:pt x="1636776" y="1472184"/>
                  <a:pt x="1644396" y="1476756"/>
                  <a:pt x="1554480" y="1435608"/>
                </a:cubicBezTo>
                <a:cubicBezTo>
                  <a:pt x="1464564" y="1394460"/>
                  <a:pt x="1324356" y="1240536"/>
                  <a:pt x="1143000" y="1124712"/>
                </a:cubicBezTo>
                <a:cubicBezTo>
                  <a:pt x="961644" y="1008888"/>
                  <a:pt x="653796" y="830580"/>
                  <a:pt x="466344" y="740664"/>
                </a:cubicBezTo>
                <a:cubicBezTo>
                  <a:pt x="278892" y="650748"/>
                  <a:pt x="148590" y="617982"/>
                  <a:pt x="18288" y="585216"/>
                </a:cubicBez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7091936" y="4224528"/>
            <a:ext cx="1951480" cy="1357790"/>
          </a:xfrm>
          <a:custGeom>
            <a:avLst/>
            <a:gdLst>
              <a:gd name="connsiteX0" fmla="*/ 1924048 w 1951480"/>
              <a:gd name="connsiteY0" fmla="*/ 521208 h 1357790"/>
              <a:gd name="connsiteX1" fmla="*/ 1082800 w 1951480"/>
              <a:gd name="connsiteY1" fmla="*/ 740664 h 1357790"/>
              <a:gd name="connsiteX2" fmla="*/ 278128 w 1951480"/>
              <a:gd name="connsiteY2" fmla="*/ 1280160 h 1357790"/>
              <a:gd name="connsiteX3" fmla="*/ 131824 w 1951480"/>
              <a:gd name="connsiteY3" fmla="*/ 1325880 h 1357790"/>
              <a:gd name="connsiteX4" fmla="*/ 3808 w 1951480"/>
              <a:gd name="connsiteY4" fmla="*/ 1005840 h 1357790"/>
              <a:gd name="connsiteX5" fmla="*/ 58672 w 1951480"/>
              <a:gd name="connsiteY5" fmla="*/ 457200 h 1357790"/>
              <a:gd name="connsiteX6" fmla="*/ 305560 w 1951480"/>
              <a:gd name="connsiteY6" fmla="*/ 210312 h 1357790"/>
              <a:gd name="connsiteX7" fmla="*/ 1201672 w 1951480"/>
              <a:gd name="connsiteY7" fmla="*/ 137160 h 1357790"/>
              <a:gd name="connsiteX8" fmla="*/ 1951480 w 1951480"/>
              <a:gd name="connsiteY8" fmla="*/ 0 h 135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480" h="1357790">
                <a:moveTo>
                  <a:pt x="1924048" y="521208"/>
                </a:moveTo>
                <a:cubicBezTo>
                  <a:pt x="1640584" y="567690"/>
                  <a:pt x="1357120" y="614172"/>
                  <a:pt x="1082800" y="740664"/>
                </a:cubicBezTo>
                <a:cubicBezTo>
                  <a:pt x="808480" y="867156"/>
                  <a:pt x="436624" y="1182624"/>
                  <a:pt x="278128" y="1280160"/>
                </a:cubicBezTo>
                <a:cubicBezTo>
                  <a:pt x="119632" y="1377696"/>
                  <a:pt x="177544" y="1371600"/>
                  <a:pt x="131824" y="1325880"/>
                </a:cubicBezTo>
                <a:cubicBezTo>
                  <a:pt x="86104" y="1280160"/>
                  <a:pt x="16000" y="1150620"/>
                  <a:pt x="3808" y="1005840"/>
                </a:cubicBezTo>
                <a:cubicBezTo>
                  <a:pt x="-8384" y="861060"/>
                  <a:pt x="8380" y="589788"/>
                  <a:pt x="58672" y="457200"/>
                </a:cubicBezTo>
                <a:cubicBezTo>
                  <a:pt x="108964" y="324612"/>
                  <a:pt x="115060" y="263652"/>
                  <a:pt x="305560" y="210312"/>
                </a:cubicBezTo>
                <a:cubicBezTo>
                  <a:pt x="496060" y="156972"/>
                  <a:pt x="927352" y="172212"/>
                  <a:pt x="1201672" y="137160"/>
                </a:cubicBezTo>
                <a:cubicBezTo>
                  <a:pt x="1475992" y="102108"/>
                  <a:pt x="1713736" y="51054"/>
                  <a:pt x="195148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84168" y="62373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Posterior lower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06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GB" dirty="0"/>
              <a:t>16 YO CT 3 weeks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82" y="836712"/>
            <a:ext cx="8672635" cy="57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89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223" y="287223"/>
            <a:ext cx="6283553" cy="62835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D9592A-E478-4E7E-B1AD-AE024A9175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4232951"/>
            <a:ext cx="2709728" cy="2625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9866C-1BA3-44C7-88D4-CBF893E3F5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5" y="4133069"/>
            <a:ext cx="4111414" cy="272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4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1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D50A5-3986-4E8F-882F-B2A5FE606B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78" y="980728"/>
            <a:ext cx="8625684" cy="53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5077"/>
            <a:ext cx="8229600" cy="1143000"/>
          </a:xfrm>
        </p:spPr>
        <p:txBody>
          <a:bodyPr/>
          <a:lstStyle/>
          <a:p>
            <a:r>
              <a:rPr lang="en-GB" dirty="0"/>
              <a:t>Clinical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8" y="964943"/>
            <a:ext cx="8428636" cy="486268"/>
          </a:xfrm>
        </p:spPr>
      </p:pic>
      <p:sp>
        <p:nvSpPr>
          <p:cNvPr id="5" name="Rectangle 4"/>
          <p:cNvSpPr/>
          <p:nvPr/>
        </p:nvSpPr>
        <p:spPr>
          <a:xfrm>
            <a:off x="5102179" y="6461830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Perm J. 2013 Fall; 17(4): e147–e148.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79" y="1628800"/>
            <a:ext cx="4824900" cy="36004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596426"/>
            <a:ext cx="3238666" cy="214006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443" y="3810498"/>
            <a:ext cx="3283119" cy="2597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508" y="558924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Clinical beware </a:t>
            </a:r>
          </a:p>
          <a:p>
            <a:r>
              <a:rPr lang="en-GB" dirty="0"/>
              <a:t>Mild symptoms and signs</a:t>
            </a:r>
          </a:p>
        </p:txBody>
      </p:sp>
    </p:spTree>
    <p:extLst>
      <p:ext uri="{BB962C8B-B14F-4D97-AF65-F5344CB8AC3E}">
        <p14:creationId xmlns:p14="http://schemas.microsoft.com/office/powerpoint/2010/main" val="38303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7" y="1268760"/>
            <a:ext cx="4679950" cy="4525963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secondary centre 18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err="1"/>
              <a:t>yr</a:t>
            </a:r>
            <a:endParaRPr lang="en-GB" dirty="0"/>
          </a:p>
          <a:p>
            <a:pPr marL="0" indent="0"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 err="1"/>
              <a:t>enchondral</a:t>
            </a:r>
            <a:r>
              <a:rPr lang="en-GB" dirty="0"/>
              <a:t> ossification</a:t>
            </a:r>
          </a:p>
          <a:p>
            <a:pPr marL="0" indent="0"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fuses 25</a:t>
            </a:r>
            <a:r>
              <a:rPr lang="en-GB" baseline="30000" dirty="0"/>
              <a:t>th</a:t>
            </a:r>
            <a:r>
              <a:rPr lang="en-GB" dirty="0"/>
              <a:t> year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26350"/>
            <a:ext cx="8410545" cy="3199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Clavicle anatomy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A08D-EBEB-49CD-A3DE-30C8DB9F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9B60E5-1AC1-4C0E-AF5A-F2C397DC3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82564"/>
            <a:ext cx="6051861" cy="927148"/>
          </a:xfr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BCB602-CCA5-4B69-9685-FA498D7B9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0" y="1552478"/>
            <a:ext cx="9093925" cy="48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58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7A2-F8DC-496B-AD03-8CE30C12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9E7EAC-AAAB-4EF6-9374-B16DC3689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8" y="2532856"/>
            <a:ext cx="8999563" cy="1143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B1DDB-D668-43A9-AC66-AA82EA0C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11" y="1196752"/>
            <a:ext cx="8006669" cy="8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02EE9D3-6EB1-4F10-80A9-2167DAF13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3" y="53975"/>
            <a:ext cx="7534275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EE60680D-D43B-41EF-8C5C-24233D44C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3372FF-C7B5-4027-9DEA-25DD818A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00038"/>
            <a:ext cx="7791450" cy="655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4E55B0F-FCFC-4CDA-A341-314B1302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8" y="300038"/>
            <a:ext cx="7889875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699FC6-F5F6-49C4-A2BA-FA0F7828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53" y="54472"/>
            <a:ext cx="8229600" cy="1143000"/>
          </a:xfrm>
          <a:solidFill>
            <a:srgbClr val="080808">
              <a:alpha val="43137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32780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3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FD604-4DF7-4F2E-87D0-3597340E74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4722601"/>
            <a:ext cx="3001347" cy="21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5327765" cy="604370"/>
          </a:xfrm>
        </p:spPr>
        <p:txBody>
          <a:bodyPr>
            <a:normAutofit fontScale="90000"/>
          </a:bodyPr>
          <a:lstStyle/>
          <a:p>
            <a:r>
              <a:rPr lang="en-GB" dirty="0"/>
              <a:t>6 months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04731" cy="49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9"/>
            <a:ext cx="4402832" cy="634082"/>
          </a:xfrm>
        </p:spPr>
        <p:txBody>
          <a:bodyPr>
            <a:normAutofit fontScale="90000"/>
          </a:bodyPr>
          <a:lstStyle/>
          <a:p>
            <a:r>
              <a:rPr lang="en-GB" dirty="0"/>
              <a:t>12 YO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42"/>
          <a:stretch/>
        </p:blipFill>
        <p:spPr bwMode="auto">
          <a:xfrm>
            <a:off x="0" y="1039395"/>
            <a:ext cx="5796136" cy="372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25" b="23952"/>
          <a:stretch/>
        </p:blipFill>
        <p:spPr bwMode="auto">
          <a:xfrm>
            <a:off x="2278741" y="3666773"/>
            <a:ext cx="6865259" cy="31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43F14-8ACB-4069-B0B0-63AF59492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130" y="607347"/>
            <a:ext cx="4989870" cy="43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4F797-F25A-4B5C-84B9-78BAAD8F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130" y="587667"/>
            <a:ext cx="499305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134616"/>
            <a:ext cx="5616624" cy="56166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C00C3-05F9-4658-AE49-D239EBC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06760"/>
            <a:ext cx="8229600" cy="1143000"/>
          </a:xfrm>
        </p:spPr>
        <p:txBody>
          <a:bodyPr/>
          <a:lstStyle/>
          <a:p>
            <a:r>
              <a:rPr lang="en-GB" dirty="0"/>
              <a:t>12 YO MRI </a:t>
            </a:r>
          </a:p>
        </p:txBody>
      </p:sp>
    </p:spTree>
    <p:extLst>
      <p:ext uri="{BB962C8B-B14F-4D97-AF65-F5344CB8AC3E}">
        <p14:creationId xmlns:p14="http://schemas.microsoft.com/office/powerpoint/2010/main" val="7955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24" y="4890951"/>
            <a:ext cx="5201376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499586-7CC3-432C-8730-4CEA05D5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 YO CT Bone windows</a:t>
            </a:r>
          </a:p>
        </p:txBody>
      </p:sp>
    </p:spTree>
    <p:extLst>
      <p:ext uri="{BB962C8B-B14F-4D97-AF65-F5344CB8AC3E}">
        <p14:creationId xmlns:p14="http://schemas.microsoft.com/office/powerpoint/2010/main" val="10430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3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3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4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8" name="Picture 4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41EFA-BCD9-4C25-8B64-BA3B2DE9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64696" cy="1143000"/>
          </a:xfrm>
        </p:spPr>
        <p:txBody>
          <a:bodyPr/>
          <a:lstStyle/>
          <a:p>
            <a:r>
              <a:rPr lang="en-GB" dirty="0"/>
              <a:t>12 YO CT Angiogram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52381-EAA4-480E-BEDB-3553CE04D1D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746" y="4803525"/>
            <a:ext cx="657205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7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7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2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7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8" y="116632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406" y="2420888"/>
            <a:ext cx="4408330" cy="44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98072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S2 :10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292494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S2 :11</a:t>
            </a:r>
          </a:p>
        </p:txBody>
      </p:sp>
    </p:spTree>
    <p:extLst>
      <p:ext uri="{BB962C8B-B14F-4D97-AF65-F5344CB8AC3E}">
        <p14:creationId xmlns:p14="http://schemas.microsoft.com/office/powerpoint/2010/main" val="1416393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25" y="141625"/>
            <a:ext cx="6574750" cy="6574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3352"/>
            <a:ext cx="6574750" cy="20146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5D97EB-00DF-4FC9-A504-FA6A3A49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25"/>
            <a:ext cx="8229600" cy="1143000"/>
          </a:xfrm>
        </p:spPr>
        <p:txBody>
          <a:bodyPr/>
          <a:lstStyle/>
          <a:p>
            <a:r>
              <a:rPr lang="en-GB" dirty="0"/>
              <a:t>12 YO CT Angiogram</a:t>
            </a:r>
          </a:p>
        </p:txBody>
      </p:sp>
    </p:spTree>
    <p:extLst>
      <p:ext uri="{BB962C8B-B14F-4D97-AF65-F5344CB8AC3E}">
        <p14:creationId xmlns:p14="http://schemas.microsoft.com/office/powerpoint/2010/main" val="1195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table&#10;&#10;Description automatically generated">
            <a:extLst>
              <a:ext uri="{FF2B5EF4-FFF2-40B4-BE49-F238E27FC236}">
                <a16:creationId xmlns:a16="http://schemas.microsoft.com/office/drawing/2014/main" id="{A4443CA3-D886-40B5-98B7-D325CE5D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435" y="846138"/>
            <a:ext cx="4990660" cy="3742995"/>
          </a:xfrm>
          <a:prstGeom prst="rect">
            <a:avLst/>
          </a:prstGeom>
        </p:spPr>
      </p:pic>
      <p:pic>
        <p:nvPicPr>
          <p:cNvPr id="10" name="Picture 9" descr="A picture containing sitting, chair, green, table&#10;&#10;Description automatically generated">
            <a:extLst>
              <a:ext uri="{FF2B5EF4-FFF2-40B4-BE49-F238E27FC236}">
                <a16:creationId xmlns:a16="http://schemas.microsoft.com/office/drawing/2014/main" id="{A15B491A-B44A-485C-8DD7-00CB53EFB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34" y="3505565"/>
            <a:ext cx="4546849" cy="3410137"/>
          </a:xfrm>
          <a:prstGeom prst="rect">
            <a:avLst/>
          </a:prstGeom>
        </p:spPr>
      </p:pic>
      <p:pic>
        <p:nvPicPr>
          <p:cNvPr id="12" name="Picture 11" descr="A picture containing table, sitting, laying&#10;&#10;Description automatically generated">
            <a:extLst>
              <a:ext uri="{FF2B5EF4-FFF2-40B4-BE49-F238E27FC236}">
                <a16:creationId xmlns:a16="http://schemas.microsoft.com/office/drawing/2014/main" id="{69A3AB0E-EE00-46D1-90A5-9636BACD4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586" y="106381"/>
            <a:ext cx="4546849" cy="3410137"/>
          </a:xfrm>
          <a:prstGeom prst="rect">
            <a:avLst/>
          </a:prstGeom>
        </p:spPr>
      </p:pic>
      <p:pic>
        <p:nvPicPr>
          <p:cNvPr id="16" name="Picture 15" descr="A picture containing indoor, food, table, sitting&#10;&#10;Description automatically generated">
            <a:extLst>
              <a:ext uri="{FF2B5EF4-FFF2-40B4-BE49-F238E27FC236}">
                <a16:creationId xmlns:a16="http://schemas.microsoft.com/office/drawing/2014/main" id="{4B7D8CDD-B3E2-40A1-B701-5AA296C73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8" y="120441"/>
            <a:ext cx="9056204" cy="6792153"/>
          </a:xfrm>
          <a:prstGeom prst="rect">
            <a:avLst/>
          </a:prstGeom>
        </p:spPr>
      </p:pic>
      <p:pic>
        <p:nvPicPr>
          <p:cNvPr id="18" name="Picture 17" descr="A picture containing indoor, sitting, table, filled&#10;&#10;Description automatically generated">
            <a:extLst>
              <a:ext uri="{FF2B5EF4-FFF2-40B4-BE49-F238E27FC236}">
                <a16:creationId xmlns:a16="http://schemas.microsoft.com/office/drawing/2014/main" id="{A8A300AD-87D6-49FD-B3E6-008222CFD5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" y="3973589"/>
            <a:ext cx="3760331" cy="2820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DB01E-8DDF-4EF3-86ED-F4CE392935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6" t="12466" r="13136" b="29330"/>
          <a:stretch/>
        </p:blipFill>
        <p:spPr>
          <a:xfrm>
            <a:off x="5650901" y="3973589"/>
            <a:ext cx="3486608" cy="2838742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3FC0EF-5355-4C99-B135-D8372059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12 YO 3D CT</a:t>
            </a:r>
            <a:br>
              <a:rPr lang="en-GB" dirty="0"/>
            </a:br>
            <a:r>
              <a:rPr lang="en-GB" dirty="0"/>
              <a:t>Asymptomatic</a:t>
            </a:r>
          </a:p>
        </p:txBody>
      </p:sp>
    </p:spTree>
    <p:extLst>
      <p:ext uri="{BB962C8B-B14F-4D97-AF65-F5344CB8AC3E}">
        <p14:creationId xmlns:p14="http://schemas.microsoft.com/office/powerpoint/2010/main" val="21824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5F87-0B3E-4417-B11F-51D646BE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51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Disclaimer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5CC42161-58AA-4D32-BBC8-6D7292145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654" y="1242128"/>
            <a:ext cx="5449346" cy="27445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E15C34-41E0-41A5-BB6E-10BBAA846F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1125538"/>
            <a:ext cx="317817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8D1A-DC36-4ECD-B639-44C26C97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5" y="3986690"/>
            <a:ext cx="4039369" cy="287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9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850" y="908720"/>
            <a:ext cx="6053393" cy="59492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850" y="908720"/>
            <a:ext cx="6053393" cy="59492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850" y="908720"/>
            <a:ext cx="6053393" cy="59492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850" y="908720"/>
            <a:ext cx="6053393" cy="594928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797262-ECD2-4BBA-B1A9-59E42033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12 YO </a:t>
            </a:r>
            <a:br>
              <a:rPr lang="en-GB" dirty="0"/>
            </a:br>
            <a:r>
              <a:rPr lang="en-GB" dirty="0"/>
              <a:t>3 week tomograms</a:t>
            </a:r>
          </a:p>
        </p:txBody>
      </p:sp>
    </p:spTree>
    <p:extLst>
      <p:ext uri="{BB962C8B-B14F-4D97-AF65-F5344CB8AC3E}">
        <p14:creationId xmlns:p14="http://schemas.microsoft.com/office/powerpoint/2010/main" val="11422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8ED4-B3C3-451F-8C85-D007E6B6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/>
          <a:lstStyle/>
          <a:p>
            <a:r>
              <a:rPr lang="en-GB" dirty="0"/>
              <a:t>12 YO CT 6 weeks</a:t>
            </a:r>
          </a:p>
        </p:txBody>
      </p:sp>
      <p:pic>
        <p:nvPicPr>
          <p:cNvPr id="8" name="Picture 7" descr="A picture containing black, man, standing, table&#10;&#10;Description automatically generated">
            <a:extLst>
              <a:ext uri="{FF2B5EF4-FFF2-40B4-BE49-F238E27FC236}">
                <a16:creationId xmlns:a16="http://schemas.microsoft.com/office/drawing/2014/main" id="{2D093B6A-6609-4243-AAD9-0DCEEB10C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58" y="1052736"/>
            <a:ext cx="4872589" cy="3277924"/>
          </a:xfrm>
          <a:prstGeom prst="rect">
            <a:avLst/>
          </a:prstGeom>
        </p:spPr>
      </p:pic>
      <p:pic>
        <p:nvPicPr>
          <p:cNvPr id="10" name="Picture 9" descr="A picture containing black, indoor, sitting, dark&#10;&#10;Description automatically generated">
            <a:extLst>
              <a:ext uri="{FF2B5EF4-FFF2-40B4-BE49-F238E27FC236}">
                <a16:creationId xmlns:a16="http://schemas.microsoft.com/office/drawing/2014/main" id="{0E82B421-5D7B-42BF-9CB5-7E829FD95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86" y="3084258"/>
            <a:ext cx="5031656" cy="3773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73CD19-F31B-4E15-918E-A5C8B782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58" y="2317785"/>
            <a:ext cx="8132769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600200"/>
            <a:ext cx="4176713" cy="4525963"/>
          </a:xfrm>
        </p:spPr>
        <p:txBody>
          <a:bodyPr/>
          <a:lstStyle/>
          <a:p>
            <a:r>
              <a:rPr lang="en-GB" altLang="en-US"/>
              <a:t>synovial joint</a:t>
            </a:r>
          </a:p>
          <a:p>
            <a:pPr>
              <a:buFontTx/>
              <a:buNone/>
            </a:pPr>
            <a:endParaRPr lang="en-GB" altLang="en-US" sz="800"/>
          </a:p>
          <a:p>
            <a:r>
              <a:rPr lang="en-GB" altLang="en-US"/>
              <a:t>convcavoconvex</a:t>
            </a:r>
          </a:p>
          <a:p>
            <a:pPr>
              <a:buFontTx/>
              <a:buNone/>
            </a:pPr>
            <a:endParaRPr lang="en-GB" altLang="en-US" sz="800"/>
          </a:p>
          <a:p>
            <a:r>
              <a:rPr lang="en-GB" altLang="en-US"/>
              <a:t>only articulation between upper limb  &amp; axial skeleton</a:t>
            </a:r>
          </a:p>
        </p:txBody>
      </p:sp>
      <p:pic>
        <p:nvPicPr>
          <p:cNvPr id="4100" name="Picture 4" descr="SC Anatom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276475"/>
            <a:ext cx="4686300" cy="2801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Anatomy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5184775" cy="4525963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en-GB" dirty="0"/>
              <a:t>Small area of bony congruence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Very little bony stability</a:t>
            </a:r>
          </a:p>
          <a:p>
            <a:pPr marL="136525" indent="0">
              <a:buFont typeface="Wingdings 2" panose="05020102010507070707" pitchFamily="18" charset="2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Ligaments </a:t>
            </a:r>
          </a:p>
          <a:p>
            <a:pPr lvl="1">
              <a:defRPr/>
            </a:pPr>
            <a:r>
              <a:rPr lang="en-GB" dirty="0"/>
              <a:t>intra-articular disc ligament</a:t>
            </a:r>
          </a:p>
          <a:p>
            <a:pPr lvl="1">
              <a:defRPr/>
            </a:pPr>
            <a:r>
              <a:rPr lang="en-GB" dirty="0"/>
              <a:t>A &amp; P SC ligaments</a:t>
            </a:r>
          </a:p>
          <a:p>
            <a:pPr lvl="1">
              <a:defRPr/>
            </a:pPr>
            <a:r>
              <a:rPr lang="en-GB" dirty="0"/>
              <a:t>rhomboid ligament</a:t>
            </a:r>
          </a:p>
          <a:p>
            <a:pPr lvl="2">
              <a:defRPr/>
            </a:pPr>
            <a:r>
              <a:rPr lang="en-GB" dirty="0" err="1"/>
              <a:t>Costoclavicular</a:t>
            </a:r>
            <a:r>
              <a:rPr lang="en-GB" dirty="0"/>
              <a:t> ligament</a:t>
            </a:r>
          </a:p>
          <a:p>
            <a:pPr lvl="1">
              <a:defRPr/>
            </a:pPr>
            <a:r>
              <a:rPr lang="en-GB" dirty="0" err="1"/>
              <a:t>intraclavicular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6148" name="Picture 4" descr="CT SCJ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196975"/>
            <a:ext cx="3529013" cy="3087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Joint anatomy</a:t>
            </a:r>
            <a:endParaRPr lang="en-US" dirty="0"/>
          </a:p>
        </p:txBody>
      </p:sp>
      <p:pic>
        <p:nvPicPr>
          <p:cNvPr id="8704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092575"/>
            <a:ext cx="39258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7812360" y="5013176"/>
            <a:ext cx="280080" cy="774976"/>
          </a:xfrm>
          <a:custGeom>
            <a:avLst/>
            <a:gdLst>
              <a:gd name="connsiteX0" fmla="*/ 292608 w 292608"/>
              <a:gd name="connsiteY0" fmla="*/ 777240 h 777240"/>
              <a:gd name="connsiteX1" fmla="*/ 210312 w 292608"/>
              <a:gd name="connsiteY1" fmla="*/ 411480 h 777240"/>
              <a:gd name="connsiteX2" fmla="*/ 82296 w 292608"/>
              <a:gd name="connsiteY2" fmla="*/ 164592 h 777240"/>
              <a:gd name="connsiteX3" fmla="*/ 0 w 292608"/>
              <a:gd name="connsiteY3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608" h="777240">
                <a:moveTo>
                  <a:pt x="292608" y="777240"/>
                </a:moveTo>
                <a:cubicBezTo>
                  <a:pt x="268986" y="645414"/>
                  <a:pt x="245364" y="513588"/>
                  <a:pt x="210312" y="411480"/>
                </a:cubicBezTo>
                <a:cubicBezTo>
                  <a:pt x="175260" y="309372"/>
                  <a:pt x="117348" y="233172"/>
                  <a:pt x="82296" y="164592"/>
                </a:cubicBezTo>
                <a:cubicBezTo>
                  <a:pt x="47244" y="96012"/>
                  <a:pt x="23622" y="48006"/>
                  <a:pt x="0" y="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6138976" y="4893720"/>
            <a:ext cx="874684" cy="929809"/>
          </a:xfrm>
          <a:custGeom>
            <a:avLst/>
            <a:gdLst>
              <a:gd name="connsiteX0" fmla="*/ 280112 w 874684"/>
              <a:gd name="connsiteY0" fmla="*/ 894432 h 929809"/>
              <a:gd name="connsiteX1" fmla="*/ 536144 w 874684"/>
              <a:gd name="connsiteY1" fmla="*/ 921864 h 929809"/>
              <a:gd name="connsiteX2" fmla="*/ 728168 w 874684"/>
              <a:gd name="connsiteY2" fmla="*/ 766416 h 929809"/>
              <a:gd name="connsiteX3" fmla="*/ 874472 w 874684"/>
              <a:gd name="connsiteY3" fmla="*/ 537816 h 929809"/>
              <a:gd name="connsiteX4" fmla="*/ 755600 w 874684"/>
              <a:gd name="connsiteY4" fmla="*/ 336648 h 929809"/>
              <a:gd name="connsiteX5" fmla="*/ 554432 w 874684"/>
              <a:gd name="connsiteY5" fmla="*/ 89760 h 929809"/>
              <a:gd name="connsiteX6" fmla="*/ 426416 w 874684"/>
              <a:gd name="connsiteY6" fmla="*/ 44040 h 929809"/>
              <a:gd name="connsiteX7" fmla="*/ 252680 w 874684"/>
              <a:gd name="connsiteY7" fmla="*/ 7464 h 929809"/>
              <a:gd name="connsiteX8" fmla="*/ 133808 w 874684"/>
              <a:gd name="connsiteY8" fmla="*/ 199488 h 929809"/>
              <a:gd name="connsiteX9" fmla="*/ 33224 w 874684"/>
              <a:gd name="connsiteY9" fmla="*/ 391512 h 929809"/>
              <a:gd name="connsiteX10" fmla="*/ 5792 w 874684"/>
              <a:gd name="connsiteY10" fmla="*/ 446376 h 929809"/>
              <a:gd name="connsiteX11" fmla="*/ 133808 w 874684"/>
              <a:gd name="connsiteY11" fmla="*/ 519528 h 929809"/>
              <a:gd name="connsiteX12" fmla="*/ 234392 w 874684"/>
              <a:gd name="connsiteY12" fmla="*/ 784704 h 929809"/>
              <a:gd name="connsiteX13" fmla="*/ 280112 w 874684"/>
              <a:gd name="connsiteY13" fmla="*/ 894432 h 92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684" h="929809">
                <a:moveTo>
                  <a:pt x="280112" y="894432"/>
                </a:moveTo>
                <a:cubicBezTo>
                  <a:pt x="330404" y="917292"/>
                  <a:pt x="461468" y="943200"/>
                  <a:pt x="536144" y="921864"/>
                </a:cubicBezTo>
                <a:cubicBezTo>
                  <a:pt x="610820" y="900528"/>
                  <a:pt x="671780" y="830424"/>
                  <a:pt x="728168" y="766416"/>
                </a:cubicBezTo>
                <a:cubicBezTo>
                  <a:pt x="784556" y="702408"/>
                  <a:pt x="869900" y="609444"/>
                  <a:pt x="874472" y="537816"/>
                </a:cubicBezTo>
                <a:cubicBezTo>
                  <a:pt x="879044" y="466188"/>
                  <a:pt x="808940" y="411324"/>
                  <a:pt x="755600" y="336648"/>
                </a:cubicBezTo>
                <a:cubicBezTo>
                  <a:pt x="702260" y="261972"/>
                  <a:pt x="609296" y="138528"/>
                  <a:pt x="554432" y="89760"/>
                </a:cubicBezTo>
                <a:cubicBezTo>
                  <a:pt x="499568" y="40992"/>
                  <a:pt x="476708" y="57756"/>
                  <a:pt x="426416" y="44040"/>
                </a:cubicBezTo>
                <a:cubicBezTo>
                  <a:pt x="376124" y="30324"/>
                  <a:pt x="301448" y="-18444"/>
                  <a:pt x="252680" y="7464"/>
                </a:cubicBezTo>
                <a:cubicBezTo>
                  <a:pt x="203912" y="33372"/>
                  <a:pt x="170384" y="135480"/>
                  <a:pt x="133808" y="199488"/>
                </a:cubicBezTo>
                <a:cubicBezTo>
                  <a:pt x="97232" y="263496"/>
                  <a:pt x="54560" y="350364"/>
                  <a:pt x="33224" y="391512"/>
                </a:cubicBezTo>
                <a:cubicBezTo>
                  <a:pt x="11888" y="432660"/>
                  <a:pt x="-10972" y="425040"/>
                  <a:pt x="5792" y="446376"/>
                </a:cubicBezTo>
                <a:cubicBezTo>
                  <a:pt x="22556" y="467712"/>
                  <a:pt x="95708" y="463140"/>
                  <a:pt x="133808" y="519528"/>
                </a:cubicBezTo>
                <a:cubicBezTo>
                  <a:pt x="171908" y="575916"/>
                  <a:pt x="211532" y="719172"/>
                  <a:pt x="234392" y="784704"/>
                </a:cubicBezTo>
                <a:cubicBezTo>
                  <a:pt x="257252" y="850236"/>
                  <a:pt x="229820" y="871572"/>
                  <a:pt x="280112" y="894432"/>
                </a:cubicBezTo>
                <a:close/>
              </a:path>
            </a:pathLst>
          </a:custGeom>
          <a:solidFill>
            <a:srgbClr val="BBE0E3">
              <a:alpha val="61176"/>
            </a:srgbClr>
          </a:solidFill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5627038" y="4934989"/>
            <a:ext cx="585930" cy="748773"/>
          </a:xfrm>
          <a:custGeom>
            <a:avLst/>
            <a:gdLst>
              <a:gd name="connsiteX0" fmla="*/ 225122 w 585930"/>
              <a:gd name="connsiteY0" fmla="*/ 624563 h 748773"/>
              <a:gd name="connsiteX1" fmla="*/ 426290 w 585930"/>
              <a:gd name="connsiteY1" fmla="*/ 743435 h 748773"/>
              <a:gd name="connsiteX2" fmla="*/ 581738 w 585930"/>
              <a:gd name="connsiteY2" fmla="*/ 697715 h 748773"/>
              <a:gd name="connsiteX3" fmla="*/ 517730 w 585930"/>
              <a:gd name="connsiteY3" fmla="*/ 432539 h 748773"/>
              <a:gd name="connsiteX4" fmla="*/ 270842 w 585930"/>
              <a:gd name="connsiteY4" fmla="*/ 249659 h 748773"/>
              <a:gd name="connsiteX5" fmla="*/ 5666 w 585930"/>
              <a:gd name="connsiteY5" fmla="*/ 11915 h 748773"/>
              <a:gd name="connsiteX6" fmla="*/ 97106 w 585930"/>
              <a:gd name="connsiteY6" fmla="*/ 651995 h 748773"/>
              <a:gd name="connsiteX7" fmla="*/ 225122 w 585930"/>
              <a:gd name="connsiteY7" fmla="*/ 624563 h 74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30" h="748773">
                <a:moveTo>
                  <a:pt x="225122" y="624563"/>
                </a:moveTo>
                <a:cubicBezTo>
                  <a:pt x="279986" y="639803"/>
                  <a:pt x="366854" y="731243"/>
                  <a:pt x="426290" y="743435"/>
                </a:cubicBezTo>
                <a:cubicBezTo>
                  <a:pt x="485726" y="755627"/>
                  <a:pt x="566498" y="749531"/>
                  <a:pt x="581738" y="697715"/>
                </a:cubicBezTo>
                <a:cubicBezTo>
                  <a:pt x="596978" y="645899"/>
                  <a:pt x="569546" y="507215"/>
                  <a:pt x="517730" y="432539"/>
                </a:cubicBezTo>
                <a:cubicBezTo>
                  <a:pt x="465914" y="357863"/>
                  <a:pt x="356186" y="319763"/>
                  <a:pt x="270842" y="249659"/>
                </a:cubicBezTo>
                <a:cubicBezTo>
                  <a:pt x="185498" y="179555"/>
                  <a:pt x="34622" y="-55141"/>
                  <a:pt x="5666" y="11915"/>
                </a:cubicBezTo>
                <a:cubicBezTo>
                  <a:pt x="-23290" y="78971"/>
                  <a:pt x="66626" y="554459"/>
                  <a:pt x="97106" y="651995"/>
                </a:cubicBezTo>
                <a:cubicBezTo>
                  <a:pt x="127586" y="749531"/>
                  <a:pt x="170258" y="609323"/>
                  <a:pt x="225122" y="624563"/>
                </a:cubicBezTo>
                <a:close/>
              </a:path>
            </a:pathLst>
          </a:custGeom>
          <a:solidFill>
            <a:srgbClr val="FFFF99">
              <a:alpha val="65098"/>
            </a:srgb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6419088" y="4813123"/>
            <a:ext cx="1545336" cy="580739"/>
          </a:xfrm>
          <a:custGeom>
            <a:avLst/>
            <a:gdLst>
              <a:gd name="connsiteX0" fmla="*/ 1545336 w 1545336"/>
              <a:gd name="connsiteY0" fmla="*/ 106349 h 580739"/>
              <a:gd name="connsiteX1" fmla="*/ 1353312 w 1545336"/>
              <a:gd name="connsiteY1" fmla="*/ 161213 h 580739"/>
              <a:gd name="connsiteX2" fmla="*/ 1143000 w 1545336"/>
              <a:gd name="connsiteY2" fmla="*/ 481253 h 580739"/>
              <a:gd name="connsiteX3" fmla="*/ 969264 w 1545336"/>
              <a:gd name="connsiteY3" fmla="*/ 572693 h 580739"/>
              <a:gd name="connsiteX4" fmla="*/ 649224 w 1545336"/>
              <a:gd name="connsiteY4" fmla="*/ 554405 h 580739"/>
              <a:gd name="connsiteX5" fmla="*/ 521208 w 1545336"/>
              <a:gd name="connsiteY5" fmla="*/ 380669 h 580739"/>
              <a:gd name="connsiteX6" fmla="*/ 292608 w 1545336"/>
              <a:gd name="connsiteY6" fmla="*/ 51485 h 580739"/>
              <a:gd name="connsiteX7" fmla="*/ 0 w 1545336"/>
              <a:gd name="connsiteY7" fmla="*/ 5765 h 5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5336" h="580739">
                <a:moveTo>
                  <a:pt x="1545336" y="106349"/>
                </a:moveTo>
                <a:cubicBezTo>
                  <a:pt x="1482852" y="102539"/>
                  <a:pt x="1420368" y="98729"/>
                  <a:pt x="1353312" y="161213"/>
                </a:cubicBezTo>
                <a:cubicBezTo>
                  <a:pt x="1286256" y="223697"/>
                  <a:pt x="1207008" y="412673"/>
                  <a:pt x="1143000" y="481253"/>
                </a:cubicBezTo>
                <a:cubicBezTo>
                  <a:pt x="1078992" y="549833"/>
                  <a:pt x="1051560" y="560501"/>
                  <a:pt x="969264" y="572693"/>
                </a:cubicBezTo>
                <a:cubicBezTo>
                  <a:pt x="886968" y="584885"/>
                  <a:pt x="723900" y="586409"/>
                  <a:pt x="649224" y="554405"/>
                </a:cubicBezTo>
                <a:cubicBezTo>
                  <a:pt x="574548" y="522401"/>
                  <a:pt x="580644" y="464489"/>
                  <a:pt x="521208" y="380669"/>
                </a:cubicBezTo>
                <a:cubicBezTo>
                  <a:pt x="461772" y="296849"/>
                  <a:pt x="379476" y="113969"/>
                  <a:pt x="292608" y="51485"/>
                </a:cubicBezTo>
                <a:cubicBezTo>
                  <a:pt x="205740" y="-10999"/>
                  <a:pt x="102870" y="-2617"/>
                  <a:pt x="0" y="5765"/>
                </a:cubicBez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GB" dirty="0"/>
              <a:t>Brachiocephalic v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L common carotid a 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L </a:t>
            </a:r>
            <a:r>
              <a:rPr lang="en-GB" dirty="0" err="1"/>
              <a:t>subclav</a:t>
            </a:r>
            <a:r>
              <a:rPr lang="en-GB" dirty="0"/>
              <a:t> a 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R brachiocephalic a</a:t>
            </a:r>
          </a:p>
          <a:p>
            <a:pPr marL="0" indent="0">
              <a:buFontTx/>
              <a:buNone/>
              <a:defRPr/>
            </a:pPr>
            <a:endParaRPr lang="en-GB" sz="800" dirty="0"/>
          </a:p>
          <a:p>
            <a:pPr>
              <a:defRPr/>
            </a:pPr>
            <a:r>
              <a:rPr lang="en-GB" dirty="0"/>
              <a:t>Trachea 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10244" name="Picture 4" descr="scanner-thorax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4509120"/>
            <a:ext cx="2609850" cy="2276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45" name="Picture 5" descr="bracioce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393032"/>
            <a:ext cx="4413243" cy="3024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Posterior structures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8424" y="170080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Left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6338"/>
            <a:ext cx="4749800" cy="3862387"/>
          </a:xfrm>
        </p:spPr>
        <p:txBody>
          <a:bodyPr/>
          <a:lstStyle/>
          <a:p>
            <a:r>
              <a:rPr lang="en-GB" altLang="en-US"/>
              <a:t>Brachiocephalic veins most often the closest</a:t>
            </a:r>
          </a:p>
          <a:p>
            <a:r>
              <a:rPr lang="en-GB" altLang="en-US"/>
              <a:t>Mean of 6 mm</a:t>
            </a:r>
          </a:p>
          <a:p>
            <a:r>
              <a:rPr lang="en-GB" altLang="en-US"/>
              <a:t>Note shortest 1 mm</a:t>
            </a:r>
            <a:endParaRPr lang="en-US" altLang="en-US"/>
          </a:p>
        </p:txBody>
      </p:sp>
      <p:pic>
        <p:nvPicPr>
          <p:cNvPr id="901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566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4586288" y="6480175"/>
            <a:ext cx="4557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Shoulder Elbow Surg (2013) 22, 993-999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3148013"/>
            <a:ext cx="389572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3357563"/>
            <a:ext cx="48783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172400" y="3789040"/>
            <a:ext cx="216024" cy="28803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0123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4633913"/>
            <a:ext cx="35337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8138"/>
            <a:ext cx="9108504" cy="1687939"/>
          </a:xfrm>
        </p:spPr>
      </p:pic>
      <p:sp>
        <p:nvSpPr>
          <p:cNvPr id="5" name="Rectangle 4"/>
          <p:cNvSpPr/>
          <p:nvPr/>
        </p:nvSpPr>
        <p:spPr>
          <a:xfrm>
            <a:off x="4586277" y="6464668"/>
            <a:ext cx="4557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J Bone Joint Surg Am. 2014;96:e166(1-10)</a:t>
            </a:r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37" y="3068960"/>
            <a:ext cx="6120680" cy="3287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784" y="2134190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detail</a:t>
            </a:r>
          </a:p>
          <a:p>
            <a:r>
              <a:rPr lang="en-GB" dirty="0"/>
              <a:t>Importance of the </a:t>
            </a:r>
            <a:r>
              <a:rPr lang="en-GB" dirty="0" err="1"/>
              <a:t>costoclavicular</a:t>
            </a:r>
            <a:r>
              <a:rPr lang="en-GB" dirty="0"/>
              <a:t> ligament</a:t>
            </a:r>
          </a:p>
        </p:txBody>
      </p:sp>
      <p:sp>
        <p:nvSpPr>
          <p:cNvPr id="8" name="Oval 7"/>
          <p:cNvSpPr/>
          <p:nvPr/>
        </p:nvSpPr>
        <p:spPr>
          <a:xfrm>
            <a:off x="3059832" y="4466266"/>
            <a:ext cx="1368152" cy="1296144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7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Sternoclavicular</a:t>
            </a:r>
            <a:r>
              <a:rPr lang="en-US" dirty="0"/>
              <a:t> joint</a:t>
            </a:r>
          </a:p>
        </p:txBody>
      </p:sp>
      <p:sp>
        <p:nvSpPr>
          <p:cNvPr id="8192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595438"/>
            <a:ext cx="59912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 recon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2133600"/>
            <a:ext cx="2668588" cy="20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Sternoclavicular</a:t>
            </a:r>
            <a:r>
              <a:rPr lang="en-GB" dirty="0"/>
              <a:t>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570788" cy="4708525"/>
          </a:xfrm>
        </p:spPr>
        <p:txBody>
          <a:bodyPr/>
          <a:lstStyle/>
          <a:p>
            <a:pPr>
              <a:defRPr/>
            </a:pPr>
            <a:r>
              <a:rPr lang="en-US" dirty="0"/>
              <a:t>Dislocation / Fracture Dislocation    	</a:t>
            </a:r>
          </a:p>
          <a:p>
            <a:pPr lvl="2">
              <a:defRPr/>
            </a:pPr>
            <a:r>
              <a:rPr lang="en-US" dirty="0"/>
              <a:t>Traumatic</a:t>
            </a:r>
          </a:p>
          <a:p>
            <a:pPr lvl="2">
              <a:defRPr/>
            </a:pPr>
            <a:r>
              <a:rPr lang="en-US" dirty="0" err="1"/>
              <a:t>Atraumatic</a:t>
            </a:r>
            <a:endParaRPr lang="en-US" dirty="0"/>
          </a:p>
          <a:p>
            <a:pPr marL="904875" lvl="2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Intra-articular Fracture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Medial 1/3rd  Clavicle Fracture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611188" y="6381750"/>
            <a:ext cx="8713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Bicos J eat al.Treatment and results of sternoclavicular joint injuries. </a:t>
            </a:r>
            <a:r>
              <a:rPr lang="en-GB" altLang="en-US" sz="1600" i="1"/>
              <a:t>Clin Sports Med</a:t>
            </a:r>
            <a:r>
              <a:rPr lang="en-GB" altLang="en-US" sz="1600"/>
              <a:t> 2003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err="1"/>
              <a:t>Sterno</a:t>
            </a:r>
            <a:r>
              <a:rPr lang="en-GB" dirty="0"/>
              <a:t> </a:t>
            </a:r>
            <a:r>
              <a:rPr lang="en-GB" dirty="0" err="1"/>
              <a:t>clavicular</a:t>
            </a:r>
            <a:r>
              <a:rPr lang="en-GB" dirty="0"/>
              <a:t> Dislocation</a:t>
            </a:r>
            <a:endParaRPr lang="en-US" dirty="0"/>
          </a:p>
        </p:txBody>
      </p:sp>
      <p:sp>
        <p:nvSpPr>
          <p:cNvPr id="921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&lt; 3% of UL dislocations</a:t>
            </a:r>
          </a:p>
          <a:p>
            <a:r>
              <a:rPr lang="en-US" altLang="en-US" dirty="0"/>
              <a:t>High Energy - usually</a:t>
            </a:r>
          </a:p>
          <a:p>
            <a:pPr lvl="2"/>
            <a:r>
              <a:rPr lang="en-US" altLang="en-US" dirty="0"/>
              <a:t>RTA</a:t>
            </a:r>
          </a:p>
          <a:p>
            <a:pPr lvl="2"/>
            <a:r>
              <a:rPr lang="en-US" altLang="en-US" dirty="0"/>
              <a:t>Sports</a:t>
            </a:r>
          </a:p>
          <a:p>
            <a:pPr lvl="2"/>
            <a:endParaRPr lang="en-US" altLang="en-US" dirty="0"/>
          </a:p>
          <a:p>
            <a:r>
              <a:rPr lang="en-US" altLang="en-US" dirty="0"/>
              <a:t>Mechanism</a:t>
            </a:r>
          </a:p>
          <a:p>
            <a:pPr lvl="2"/>
            <a:r>
              <a:rPr lang="en-US" altLang="en-US" dirty="0"/>
              <a:t>Direct (rare)</a:t>
            </a:r>
          </a:p>
          <a:p>
            <a:pPr lvl="2"/>
            <a:r>
              <a:rPr lang="en-US" altLang="en-US" dirty="0"/>
              <a:t>Indirect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256B-D5C2-4802-956B-3988C9C6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Direct blow 1</a:t>
            </a:r>
          </a:p>
        </p:txBody>
      </p:sp>
      <p:pic>
        <p:nvPicPr>
          <p:cNvPr id="12291" name="Content Placeholder 3" descr="Screen Clipping">
            <a:extLst>
              <a:ext uri="{FF2B5EF4-FFF2-40B4-BE49-F238E27FC236}">
                <a16:creationId xmlns:a16="http://schemas.microsoft.com/office/drawing/2014/main" id="{2FEA2631-838C-4144-AA0C-67CF57568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913" y="2168525"/>
            <a:ext cx="6724650" cy="3721100"/>
          </a:xfr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7C3DFB05-AC18-4078-B404-7FCAB9B75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171700"/>
            <a:ext cx="67119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7A373925-0139-440C-BDF5-E5FCC17FB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168525"/>
            <a:ext cx="67373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8782D48D-97BC-4764-9A3F-4DD538AB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174875"/>
            <a:ext cx="67183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8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8229600" cy="4708525"/>
          </a:xfrm>
        </p:spPr>
        <p:txBody>
          <a:bodyPr/>
          <a:lstStyle/>
          <a:p>
            <a:r>
              <a:rPr lang="en-GB" altLang="en-US"/>
              <a:t>Indirect injury – patient lying on ground</a:t>
            </a:r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pPr>
              <a:buFontTx/>
              <a:buNone/>
            </a:pPr>
            <a:endParaRPr lang="en-GB" altLang="en-US" sz="1000"/>
          </a:p>
          <a:p>
            <a:pPr>
              <a:buFontTx/>
              <a:buNone/>
            </a:pPr>
            <a:r>
              <a:rPr lang="en-GB" altLang="en-US"/>
              <a:t>	   	</a:t>
            </a:r>
          </a:p>
        </p:txBody>
      </p:sp>
      <p:pic>
        <p:nvPicPr>
          <p:cNvPr id="60420" name="Picture 6" descr="mech injury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349500"/>
            <a:ext cx="309562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0421" name="Picture 7" descr="mech injury Post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349500"/>
            <a:ext cx="3024188" cy="285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Mechanism of injury</a:t>
            </a:r>
            <a:endParaRPr lang="en-US" dirty="0"/>
          </a:p>
        </p:txBody>
      </p:sp>
      <p:sp>
        <p:nvSpPr>
          <p:cNvPr id="94214" name="TextBox 2"/>
          <p:cNvSpPr txBox="1">
            <a:spLocks noChangeArrowheads="1"/>
          </p:cNvSpPr>
          <p:nvPr/>
        </p:nvSpPr>
        <p:spPr bwMode="auto">
          <a:xfrm>
            <a:off x="5292725" y="5389563"/>
            <a:ext cx="322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P lateral compression </a:t>
            </a:r>
          </a:p>
        </p:txBody>
      </p:sp>
      <p:sp>
        <p:nvSpPr>
          <p:cNvPr id="94215" name="TextBox 3"/>
          <p:cNvSpPr txBox="1">
            <a:spLocks noChangeArrowheads="1"/>
          </p:cNvSpPr>
          <p:nvPr/>
        </p:nvSpPr>
        <p:spPr bwMode="auto">
          <a:xfrm>
            <a:off x="1333500" y="5389563"/>
            <a:ext cx="3216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 lateral compression 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Anterior or Posterior Dislocation</a:t>
            </a:r>
          </a:p>
          <a:p>
            <a:pPr>
              <a:buFontTx/>
              <a:buNone/>
            </a:pPr>
            <a:endParaRPr lang="en-GB" altLang="en-US" sz="1200"/>
          </a:p>
          <a:p>
            <a:r>
              <a:rPr lang="en-GB" altLang="en-US"/>
              <a:t>Grade   I	</a:t>
            </a:r>
            <a:r>
              <a:rPr lang="en-GB" altLang="en-US" sz="2400"/>
              <a:t>- mild sprain (ligaments intact)</a:t>
            </a:r>
          </a:p>
          <a:p>
            <a:pPr>
              <a:buFontTx/>
              <a:buNone/>
            </a:pPr>
            <a:r>
              <a:rPr lang="en-GB" altLang="en-US"/>
              <a:t>	Grade  II	</a:t>
            </a:r>
            <a:r>
              <a:rPr lang="en-GB" altLang="en-US" sz="2400"/>
              <a:t>- moderate sprain (subluxation)</a:t>
            </a:r>
          </a:p>
          <a:p>
            <a:pPr>
              <a:buFontTx/>
              <a:buNone/>
            </a:pPr>
            <a:r>
              <a:rPr lang="en-GB" altLang="en-US"/>
              <a:t>	Grade III	</a:t>
            </a:r>
            <a:r>
              <a:rPr lang="en-GB" altLang="en-US" sz="2400"/>
              <a:t>- dislocation</a:t>
            </a:r>
          </a:p>
          <a:p>
            <a:pPr>
              <a:buFontTx/>
              <a:buNone/>
            </a:pPr>
            <a:endParaRPr lang="en-GB" altLang="en-US" sz="1200"/>
          </a:p>
          <a:p>
            <a:r>
              <a:rPr lang="en-GB" altLang="en-US"/>
              <a:t>Acute</a:t>
            </a:r>
          </a:p>
          <a:p>
            <a:pPr>
              <a:buFontTx/>
              <a:buNone/>
            </a:pPr>
            <a:r>
              <a:rPr lang="en-GB" altLang="en-US"/>
              <a:t>	Recurrent </a:t>
            </a:r>
          </a:p>
          <a:p>
            <a:pPr>
              <a:buFontTx/>
              <a:buNone/>
            </a:pPr>
            <a:r>
              <a:rPr lang="en-GB" altLang="en-US"/>
              <a:t>	Unreduced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Classification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Clinical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Acute</a:t>
            </a:r>
          </a:p>
          <a:p>
            <a:pPr lvl="1"/>
            <a:r>
              <a:rPr lang="en-US" altLang="en-US"/>
              <a:t>Anterior    →   prominence</a:t>
            </a:r>
          </a:p>
          <a:p>
            <a:pPr lvl="1"/>
            <a:r>
              <a:rPr lang="en-US" altLang="en-US"/>
              <a:t>Posterior   →   defect</a:t>
            </a:r>
          </a:p>
          <a:p>
            <a:pPr lvl="2"/>
            <a:r>
              <a:rPr lang="en-US" altLang="en-US"/>
              <a:t>25% mediastinal compromise; venous congestion, hoarseness, dysphagia </a:t>
            </a:r>
          </a:p>
          <a:p>
            <a:endParaRPr lang="en-US" altLang="en-US"/>
          </a:p>
          <a:p>
            <a:r>
              <a:rPr lang="en-US" altLang="en-US"/>
              <a:t>Delayed</a:t>
            </a:r>
          </a:p>
          <a:p>
            <a:pPr lvl="1"/>
            <a:r>
              <a:rPr lang="en-US" altLang="en-US"/>
              <a:t>Soft-tissue swelling ?</a:t>
            </a:r>
          </a:p>
          <a:p>
            <a:pPr lvl="2"/>
            <a:r>
              <a:rPr lang="en-US" altLang="en-US"/>
              <a:t>imaging </a:t>
            </a:r>
          </a:p>
          <a:p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4" y="68645"/>
            <a:ext cx="8761287" cy="1872208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08" y="2047147"/>
            <a:ext cx="8680549" cy="180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2742" y="3105050"/>
            <a:ext cx="428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 </a:t>
            </a:r>
            <a:r>
              <a:rPr lang="pt-BR" dirty="0">
                <a:solidFill>
                  <a:schemeClr val="bg2"/>
                </a:solidFill>
              </a:rPr>
              <a:t>Shoulder Elbow Surg (2011) 20, e1-e4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26" y="3847347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Rugby injury</a:t>
            </a:r>
          </a:p>
          <a:p>
            <a:r>
              <a:rPr lang="en-GB" dirty="0"/>
              <a:t>Missed injury, attended ED 2* before CVA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6488668"/>
            <a:ext cx="34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MILD SIGNS AND SYMPTOMS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493678"/>
            <a:ext cx="7821514" cy="19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21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Clinical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r>
              <a:rPr lang="en-US" altLang="en-US" dirty="0"/>
              <a:t>Patient age</a:t>
            </a:r>
          </a:p>
          <a:p>
            <a:r>
              <a:rPr lang="en-US" altLang="en-US" dirty="0"/>
              <a:t>Acute and &lt; 25 year</a:t>
            </a:r>
          </a:p>
          <a:p>
            <a:pPr lvl="1"/>
            <a:r>
              <a:rPr lang="en-US" altLang="en-US" dirty="0"/>
              <a:t> s/c dislocation ‘v’ Salter-Harris II </a:t>
            </a:r>
            <a:r>
              <a:rPr lang="en-US" altLang="en-US" dirty="0" err="1"/>
              <a:t>physeal</a:t>
            </a:r>
            <a:r>
              <a:rPr lang="en-US" altLang="en-US" dirty="0"/>
              <a:t> injury</a:t>
            </a:r>
          </a:p>
          <a:p>
            <a:endParaRPr lang="en-US" altLang="en-US" dirty="0"/>
          </a:p>
        </p:txBody>
      </p:sp>
      <p:pic>
        <p:nvPicPr>
          <p:cNvPr id="63492" name="Picture 4" descr="epiph 3 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3203575"/>
            <a:ext cx="3960813" cy="365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sc x-ray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391514" y="2564904"/>
            <a:ext cx="5523886" cy="3602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Investigations</a:t>
            </a:r>
            <a:endParaRPr lang="en-US" dirty="0"/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Plain Radiograph</a:t>
            </a:r>
          </a:p>
          <a:p>
            <a:pPr lvl="1"/>
            <a:r>
              <a:rPr lang="en-US" altLang="en-US" dirty="0"/>
              <a:t>Shoulder AP, oblique</a:t>
            </a:r>
          </a:p>
          <a:p>
            <a:pPr lvl="1"/>
            <a:r>
              <a:rPr lang="en-US" altLang="en-US" dirty="0"/>
              <a:t>Serendipity</a:t>
            </a:r>
          </a:p>
        </p:txBody>
      </p:sp>
      <p:sp>
        <p:nvSpPr>
          <p:cNvPr id="100357" name="Rectangle 3"/>
          <p:cNvSpPr>
            <a:spLocks noChangeArrowheads="1"/>
          </p:cNvSpPr>
          <p:nvPr/>
        </p:nvSpPr>
        <p:spPr bwMode="auto">
          <a:xfrm>
            <a:off x="611188" y="6167438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Injuries to the sternoclavicular joint. In: Rockwood CA, Green DP; Fracture in adults. 2006. p. 1363-97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3379" y="583121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Serendipity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Serendipity view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2080" y="1422206"/>
            <a:ext cx="5523622" cy="3312368"/>
            <a:chOff x="1907704" y="4653136"/>
            <a:chExt cx="3067281" cy="1728192"/>
          </a:xfrm>
        </p:grpSpPr>
        <p:sp>
          <p:nvSpPr>
            <p:cNvPr id="7" name="Rectangle 6"/>
            <p:cNvSpPr/>
            <p:nvPr/>
          </p:nvSpPr>
          <p:spPr>
            <a:xfrm>
              <a:off x="1907704" y="4653136"/>
              <a:ext cx="2088232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4741732"/>
              <a:ext cx="2851257" cy="1551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080" y="4904383"/>
            <a:ext cx="363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 Chest x ray</a:t>
            </a:r>
          </a:p>
          <a:p>
            <a:r>
              <a:rPr lang="en-GB" dirty="0"/>
              <a:t>Cephalad 40 Degrees to vertical</a:t>
            </a:r>
          </a:p>
          <a:p>
            <a:r>
              <a:rPr lang="en-GB" dirty="0"/>
              <a:t>Normally same level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988840"/>
            <a:ext cx="4720559" cy="404386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361688" y="3575304"/>
            <a:ext cx="1893153" cy="1459959"/>
          </a:xfrm>
          <a:custGeom>
            <a:avLst/>
            <a:gdLst>
              <a:gd name="connsiteX0" fmla="*/ 0 w 1893153"/>
              <a:gd name="connsiteY0" fmla="*/ 0 h 1459959"/>
              <a:gd name="connsiteX1" fmla="*/ 1225296 w 1893153"/>
              <a:gd name="connsiteY1" fmla="*/ 256032 h 1459959"/>
              <a:gd name="connsiteX2" fmla="*/ 1847088 w 1893153"/>
              <a:gd name="connsiteY2" fmla="*/ 365760 h 1459959"/>
              <a:gd name="connsiteX3" fmla="*/ 1828800 w 1893153"/>
              <a:gd name="connsiteY3" fmla="*/ 832104 h 1459959"/>
              <a:gd name="connsiteX4" fmla="*/ 1682496 w 1893153"/>
              <a:gd name="connsiteY4" fmla="*/ 1371600 h 1459959"/>
              <a:gd name="connsiteX5" fmla="*/ 1554480 w 1893153"/>
              <a:gd name="connsiteY5" fmla="*/ 1435608 h 1459959"/>
              <a:gd name="connsiteX6" fmla="*/ 1143000 w 1893153"/>
              <a:gd name="connsiteY6" fmla="*/ 1124712 h 1459959"/>
              <a:gd name="connsiteX7" fmla="*/ 466344 w 1893153"/>
              <a:gd name="connsiteY7" fmla="*/ 740664 h 1459959"/>
              <a:gd name="connsiteX8" fmla="*/ 18288 w 1893153"/>
              <a:gd name="connsiteY8" fmla="*/ 585216 h 14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153" h="1459959">
                <a:moveTo>
                  <a:pt x="0" y="0"/>
                </a:moveTo>
                <a:lnTo>
                  <a:pt x="1225296" y="256032"/>
                </a:lnTo>
                <a:cubicBezTo>
                  <a:pt x="1533144" y="316992"/>
                  <a:pt x="1746504" y="269748"/>
                  <a:pt x="1847088" y="365760"/>
                </a:cubicBezTo>
                <a:cubicBezTo>
                  <a:pt x="1947672" y="461772"/>
                  <a:pt x="1856232" y="664464"/>
                  <a:pt x="1828800" y="832104"/>
                </a:cubicBezTo>
                <a:cubicBezTo>
                  <a:pt x="1801368" y="999744"/>
                  <a:pt x="1728216" y="1271016"/>
                  <a:pt x="1682496" y="1371600"/>
                </a:cubicBezTo>
                <a:cubicBezTo>
                  <a:pt x="1636776" y="1472184"/>
                  <a:pt x="1644396" y="1476756"/>
                  <a:pt x="1554480" y="1435608"/>
                </a:cubicBezTo>
                <a:cubicBezTo>
                  <a:pt x="1464564" y="1394460"/>
                  <a:pt x="1324356" y="1240536"/>
                  <a:pt x="1143000" y="1124712"/>
                </a:cubicBezTo>
                <a:cubicBezTo>
                  <a:pt x="961644" y="1008888"/>
                  <a:pt x="653796" y="830580"/>
                  <a:pt x="466344" y="740664"/>
                </a:cubicBezTo>
                <a:cubicBezTo>
                  <a:pt x="278892" y="650748"/>
                  <a:pt x="148590" y="617982"/>
                  <a:pt x="18288" y="585216"/>
                </a:cubicBez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7091936" y="4224528"/>
            <a:ext cx="1951480" cy="1357790"/>
          </a:xfrm>
          <a:custGeom>
            <a:avLst/>
            <a:gdLst>
              <a:gd name="connsiteX0" fmla="*/ 1924048 w 1951480"/>
              <a:gd name="connsiteY0" fmla="*/ 521208 h 1357790"/>
              <a:gd name="connsiteX1" fmla="*/ 1082800 w 1951480"/>
              <a:gd name="connsiteY1" fmla="*/ 740664 h 1357790"/>
              <a:gd name="connsiteX2" fmla="*/ 278128 w 1951480"/>
              <a:gd name="connsiteY2" fmla="*/ 1280160 h 1357790"/>
              <a:gd name="connsiteX3" fmla="*/ 131824 w 1951480"/>
              <a:gd name="connsiteY3" fmla="*/ 1325880 h 1357790"/>
              <a:gd name="connsiteX4" fmla="*/ 3808 w 1951480"/>
              <a:gd name="connsiteY4" fmla="*/ 1005840 h 1357790"/>
              <a:gd name="connsiteX5" fmla="*/ 58672 w 1951480"/>
              <a:gd name="connsiteY5" fmla="*/ 457200 h 1357790"/>
              <a:gd name="connsiteX6" fmla="*/ 305560 w 1951480"/>
              <a:gd name="connsiteY6" fmla="*/ 210312 h 1357790"/>
              <a:gd name="connsiteX7" fmla="*/ 1201672 w 1951480"/>
              <a:gd name="connsiteY7" fmla="*/ 137160 h 1357790"/>
              <a:gd name="connsiteX8" fmla="*/ 1951480 w 1951480"/>
              <a:gd name="connsiteY8" fmla="*/ 0 h 135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480" h="1357790">
                <a:moveTo>
                  <a:pt x="1924048" y="521208"/>
                </a:moveTo>
                <a:cubicBezTo>
                  <a:pt x="1640584" y="567690"/>
                  <a:pt x="1357120" y="614172"/>
                  <a:pt x="1082800" y="740664"/>
                </a:cubicBezTo>
                <a:cubicBezTo>
                  <a:pt x="808480" y="867156"/>
                  <a:pt x="436624" y="1182624"/>
                  <a:pt x="278128" y="1280160"/>
                </a:cubicBezTo>
                <a:cubicBezTo>
                  <a:pt x="119632" y="1377696"/>
                  <a:pt x="177544" y="1371600"/>
                  <a:pt x="131824" y="1325880"/>
                </a:cubicBezTo>
                <a:cubicBezTo>
                  <a:pt x="86104" y="1280160"/>
                  <a:pt x="16000" y="1150620"/>
                  <a:pt x="3808" y="1005840"/>
                </a:cubicBezTo>
                <a:cubicBezTo>
                  <a:pt x="-8384" y="861060"/>
                  <a:pt x="8380" y="589788"/>
                  <a:pt x="58672" y="457200"/>
                </a:cubicBezTo>
                <a:cubicBezTo>
                  <a:pt x="108964" y="324612"/>
                  <a:pt x="115060" y="263652"/>
                  <a:pt x="305560" y="210312"/>
                </a:cubicBezTo>
                <a:cubicBezTo>
                  <a:pt x="496060" y="156972"/>
                  <a:pt x="927352" y="172212"/>
                  <a:pt x="1201672" y="137160"/>
                </a:cubicBezTo>
                <a:cubicBezTo>
                  <a:pt x="1475992" y="102108"/>
                  <a:pt x="1713736" y="51054"/>
                  <a:pt x="195148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84168" y="62373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Posterior lower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0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CT Scan</a:t>
            </a:r>
          </a:p>
        </p:txBody>
      </p:sp>
      <p:pic>
        <p:nvPicPr>
          <p:cNvPr id="65540" name="Picture 4" descr="sc ct 6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2566095" y="1407318"/>
            <a:ext cx="6120705" cy="5361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Investigations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CT Angiogram</a:t>
            </a:r>
          </a:p>
        </p:txBody>
      </p:sp>
      <p:pic>
        <p:nvPicPr>
          <p:cNvPr id="66564" name="Picture 6" descr="sc 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4004" y="1199373"/>
            <a:ext cx="5472633" cy="5510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Investigations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642673" cy="51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Volume rendered CT angiogram</a:t>
            </a:r>
          </a:p>
        </p:txBody>
      </p:sp>
      <p:pic>
        <p:nvPicPr>
          <p:cNvPr id="68612" name="Picture 5" descr="SC Recon 1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2916238" y="2276475"/>
            <a:ext cx="3816350" cy="398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Investigations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2132856"/>
            <a:ext cx="4032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17032"/>
            <a:ext cx="2484760" cy="17324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C199-8C6B-48AE-8D32-A77300A0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Direct blow 2</a:t>
            </a:r>
          </a:p>
        </p:txBody>
      </p:sp>
      <p:pic>
        <p:nvPicPr>
          <p:cNvPr id="57347" name="Content Placeholder 5" descr="Screen Clipping">
            <a:extLst>
              <a:ext uri="{FF2B5EF4-FFF2-40B4-BE49-F238E27FC236}">
                <a16:creationId xmlns:a16="http://schemas.microsoft.com/office/drawing/2014/main" id="{C7FE721A-EC45-4EEC-834E-CD70135F9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700213"/>
            <a:ext cx="6738937" cy="3733800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A951418E-895A-4F7D-9A0B-2C6F95032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363" y="1700213"/>
            <a:ext cx="67373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22789DF1-5693-48B1-9BF6-923D76923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88" y="1674813"/>
            <a:ext cx="67183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Minor Injury (Grade I &amp; II)</a:t>
            </a:r>
          </a:p>
          <a:p>
            <a:r>
              <a:rPr lang="en-US" altLang="en-US"/>
              <a:t>Minimally displaced physeal separation</a:t>
            </a:r>
          </a:p>
          <a:p>
            <a:pPr lvl="1"/>
            <a:r>
              <a:rPr lang="en-US" altLang="en-US"/>
              <a:t>analgesia, ice</a:t>
            </a:r>
          </a:p>
          <a:p>
            <a:pPr lvl="1"/>
            <a:r>
              <a:rPr lang="en-US" altLang="en-US"/>
              <a:t>immobilisation 2/52</a:t>
            </a:r>
          </a:p>
          <a:p>
            <a:pPr lvl="1"/>
            <a:r>
              <a:rPr lang="en-US" altLang="en-US"/>
              <a:t>avoid re-injury for 3 months</a:t>
            </a:r>
          </a:p>
          <a:p>
            <a:endParaRPr lang="en-US" altLang="en-US"/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Dislocation: Acute Posterior (48 hours)</a:t>
            </a:r>
          </a:p>
          <a:p>
            <a:pPr lvl="1"/>
            <a:r>
              <a:rPr lang="en-US" altLang="en-US"/>
              <a:t>closed reduction (Posterior)</a:t>
            </a:r>
          </a:p>
          <a:p>
            <a:pPr lvl="1"/>
            <a:r>
              <a:rPr lang="en-US" altLang="en-US"/>
              <a:t>check II or CT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irreducible or unstable</a:t>
            </a:r>
          </a:p>
          <a:p>
            <a:pPr lvl="2"/>
            <a:r>
              <a:rPr lang="en-US" altLang="en-US"/>
              <a:t>open reduction</a:t>
            </a:r>
          </a:p>
          <a:p>
            <a:pPr lvl="2"/>
            <a:r>
              <a:rPr lang="en-US" altLang="en-US"/>
              <a:t>+/- stabilisation</a:t>
            </a:r>
          </a:p>
          <a:p>
            <a:endParaRPr lang="en-US" altLang="en-US"/>
          </a:p>
        </p:txBody>
      </p:sp>
      <p:pic>
        <p:nvPicPr>
          <p:cNvPr id="105476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6442" r="2686" b="3362"/>
          <a:stretch>
            <a:fillRect/>
          </a:stretch>
        </p:blipFill>
        <p:spPr bwMode="auto">
          <a:xfrm>
            <a:off x="5364163" y="2636838"/>
            <a:ext cx="35290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6" descr="reductio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3573463"/>
            <a:ext cx="4464050" cy="291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  <p:sp>
        <p:nvSpPr>
          <p:cNvPr id="1065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Dislocation: Acute Posterior</a:t>
            </a:r>
          </a:p>
          <a:p>
            <a:pPr lvl="1"/>
            <a:r>
              <a:rPr lang="en-US" altLang="en-US"/>
              <a:t>Closed reduction (Posterior)</a:t>
            </a:r>
          </a:p>
          <a:p>
            <a:pPr lvl="1"/>
            <a:r>
              <a:rPr lang="en-US" altLang="en-US"/>
              <a:t>CardioThoracic Surgeon</a:t>
            </a:r>
          </a:p>
          <a:p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004048" y="621216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Classic picture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Describe method of closed reduction</a:t>
            </a:r>
          </a:p>
          <a:p>
            <a:r>
              <a:rPr lang="en-GB" dirty="0"/>
              <a:t>If Abduct arm see effect on  clavicle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2076"/>
            <a:ext cx="8831009" cy="1065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12168" y="6458143"/>
            <a:ext cx="453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 – A VOL. 66-A, NO. 3. MARCH 1984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77" y="2607960"/>
            <a:ext cx="3885405" cy="2400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16" y="2996952"/>
            <a:ext cx="4487045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4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708525"/>
          </a:xfrm>
        </p:spPr>
        <p:txBody>
          <a:bodyPr/>
          <a:lstStyle/>
          <a:p>
            <a:r>
              <a:rPr lang="en-GB" dirty="0"/>
              <a:t>Suggest </a:t>
            </a:r>
          </a:p>
          <a:p>
            <a:pPr lvl="1"/>
            <a:r>
              <a:rPr lang="en-GB" dirty="0"/>
              <a:t>Bolster between shoulder</a:t>
            </a:r>
          </a:p>
          <a:p>
            <a:pPr lvl="2"/>
            <a:r>
              <a:rPr lang="en-GB" dirty="0"/>
              <a:t>So shoulders off bed</a:t>
            </a:r>
          </a:p>
          <a:p>
            <a:pPr lvl="1"/>
            <a:r>
              <a:rPr lang="en-GB" dirty="0"/>
              <a:t>Downward traction on adducted arm</a:t>
            </a:r>
          </a:p>
          <a:p>
            <a:pPr lvl="2"/>
            <a:r>
              <a:rPr lang="en-GB" dirty="0"/>
              <a:t>Levers on first rib </a:t>
            </a:r>
          </a:p>
          <a:p>
            <a:pPr lvl="1"/>
            <a:r>
              <a:rPr lang="en-GB" dirty="0"/>
              <a:t>Shoulder retraction</a:t>
            </a:r>
          </a:p>
          <a:p>
            <a:pPr lvl="2"/>
            <a:r>
              <a:rPr lang="en-GB" dirty="0"/>
              <a:t>Push back on both shoulders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2076"/>
            <a:ext cx="8831009" cy="1065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12168" y="6458143"/>
            <a:ext cx="453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 – A VOL. 66-A, NO. 3. MARCH 1984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57888"/>
            <a:ext cx="3059832" cy="2001086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26" y="3341536"/>
            <a:ext cx="3784795" cy="277509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47" y="4734770"/>
            <a:ext cx="3575234" cy="12510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92280" y="1157888"/>
            <a:ext cx="2232248" cy="1551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7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7200900" cy="3124200"/>
          </a:xfrm>
        </p:spPr>
        <p:txBody>
          <a:bodyPr/>
          <a:lstStyle/>
          <a:p>
            <a:r>
              <a:rPr lang="en-US" altLang="en-US"/>
              <a:t>Mediastinal Injuries</a:t>
            </a:r>
          </a:p>
          <a:p>
            <a:r>
              <a:rPr lang="en-US" altLang="en-US"/>
              <a:t>Mediastinal compromise 25%</a:t>
            </a:r>
          </a:p>
          <a:p>
            <a:pPr lvl="1"/>
            <a:r>
              <a:rPr lang="en-US" altLang="en-US"/>
              <a:t>Venous congestion</a:t>
            </a:r>
          </a:p>
          <a:p>
            <a:pPr lvl="1"/>
            <a:r>
              <a:rPr lang="en-US" altLang="en-US"/>
              <a:t>Laceration to SVC</a:t>
            </a:r>
          </a:p>
          <a:p>
            <a:pPr lvl="1"/>
            <a:r>
              <a:rPr lang="en-US" altLang="en-US"/>
              <a:t>Subclavian art injury </a:t>
            </a:r>
          </a:p>
          <a:p>
            <a:pPr lvl="1"/>
            <a:r>
              <a:rPr lang="en-US" altLang="en-US"/>
              <a:t>Dysphagia</a:t>
            </a:r>
          </a:p>
          <a:p>
            <a:pPr lvl="1"/>
            <a:r>
              <a:rPr lang="en-US" altLang="en-US"/>
              <a:t>Cough</a:t>
            </a:r>
          </a:p>
          <a:p>
            <a:pPr lvl="1"/>
            <a:r>
              <a:rPr lang="en-US" altLang="en-US"/>
              <a:t>Hoarseness</a:t>
            </a:r>
          </a:p>
          <a:p>
            <a:pPr lvl="1"/>
            <a:r>
              <a:rPr lang="en-US" altLang="en-US"/>
              <a:t>Oesophageal rupture</a:t>
            </a:r>
          </a:p>
          <a:p>
            <a:endParaRPr lang="en-US" altLang="en-US"/>
          </a:p>
        </p:txBody>
      </p:sp>
      <p:pic>
        <p:nvPicPr>
          <p:cNvPr id="5" name="Picture 5" descr="sc 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6788" y="3573463"/>
            <a:ext cx="2955925" cy="3024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8101013" y="4149725"/>
            <a:ext cx="720725" cy="6477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11960" y="13682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Lafosse</a:t>
            </a:r>
            <a:r>
              <a:rPr lang="en-GB" dirty="0">
                <a:solidFill>
                  <a:schemeClr val="bg2"/>
                </a:solidFill>
              </a:rPr>
              <a:t> et al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9992" y="6476100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J </a:t>
            </a:r>
            <a:r>
              <a:rPr lang="fr-FR" dirty="0" err="1"/>
              <a:t>Bone</a:t>
            </a:r>
            <a:r>
              <a:rPr lang="fr-FR" dirty="0"/>
              <a:t> Joint </a:t>
            </a:r>
            <a:r>
              <a:rPr lang="fr-FR" dirty="0" err="1"/>
              <a:t>Surg</a:t>
            </a:r>
            <a:r>
              <a:rPr lang="fr-FR" dirty="0"/>
              <a:t> [Br] 2010;92-B: 103-9.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099404"/>
            <a:ext cx="8507288" cy="4209321"/>
          </a:xfrm>
        </p:spPr>
        <p:txBody>
          <a:bodyPr/>
          <a:lstStyle/>
          <a:p>
            <a:r>
              <a:rPr lang="en-GB" dirty="0"/>
              <a:t>Retrospective multicentre study SCJ dislocation</a:t>
            </a:r>
          </a:p>
          <a:p>
            <a:pPr lvl="1"/>
            <a:r>
              <a:rPr lang="en-GB" dirty="0"/>
              <a:t>30 patients Posterior S/C injury</a:t>
            </a:r>
          </a:p>
          <a:p>
            <a:pPr lvl="1"/>
            <a:r>
              <a:rPr lang="en-GB" dirty="0"/>
              <a:t>14 patients &lt; 48hr attempted closed reduction </a:t>
            </a:r>
          </a:p>
          <a:p>
            <a:pPr lvl="1"/>
            <a:r>
              <a:rPr lang="en-GB" dirty="0"/>
              <a:t>16 patients &gt; 48hr open reduction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8"/>
            <a:ext cx="9090163" cy="18247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39801" y="1400347"/>
            <a:ext cx="212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Laffosse</a:t>
            </a:r>
            <a:r>
              <a:rPr lang="en-GB" dirty="0">
                <a:solidFill>
                  <a:schemeClr val="bg2"/>
                </a:solidFill>
              </a:rPr>
              <a:t> J-M et al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0576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885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Posterior Dislocation</a:t>
            </a:r>
          </a:p>
          <a:p>
            <a:pPr>
              <a:buFontTx/>
              <a:buNone/>
            </a:pPr>
            <a:endParaRPr lang="en-GB" altLang="en-US" sz="1600" dirty="0"/>
          </a:p>
          <a:p>
            <a:r>
              <a:rPr lang="en-GB" altLang="en-US" dirty="0"/>
              <a:t>14 closed reduction  &lt; 48 hrs      </a:t>
            </a:r>
            <a:r>
              <a:rPr lang="en-GB" altLang="en-US" sz="2400" dirty="0"/>
              <a:t>(10 </a:t>
            </a:r>
            <a:r>
              <a:rPr lang="en-GB" altLang="en-US" sz="2400" dirty="0" err="1"/>
              <a:t>dislo</a:t>
            </a:r>
            <a:r>
              <a:rPr lang="en-GB" altLang="en-US" sz="2400" dirty="0"/>
              <a:t>, 4 epi #)</a:t>
            </a:r>
          </a:p>
          <a:p>
            <a:pPr>
              <a:buFontTx/>
              <a:buNone/>
            </a:pPr>
            <a:endParaRPr lang="en-GB" altLang="en-US" sz="900" dirty="0"/>
          </a:p>
          <a:p>
            <a:pPr>
              <a:buFontTx/>
              <a:buNone/>
            </a:pPr>
            <a:r>
              <a:rPr lang="en-GB" altLang="en-US" dirty="0"/>
              <a:t>	-  7 reduced 	(2 unstable → stabilisation)</a:t>
            </a:r>
            <a:endParaRPr lang="en-GB" altLang="en-US" sz="800" dirty="0"/>
          </a:p>
          <a:p>
            <a:pPr>
              <a:buFontTx/>
              <a:buNone/>
            </a:pPr>
            <a:r>
              <a:rPr lang="en-GB" altLang="en-US" dirty="0"/>
              <a:t>	-  7 open 	(4 </a:t>
            </a:r>
            <a:r>
              <a:rPr lang="en-GB" altLang="en-US" dirty="0" err="1"/>
              <a:t>epiph</a:t>
            </a:r>
            <a:r>
              <a:rPr lang="en-GB" altLang="en-US" dirty="0"/>
              <a:t> # 	→4 stabilisations(2 epi))</a:t>
            </a:r>
          </a:p>
          <a:p>
            <a:pPr>
              <a:buFontTx/>
              <a:buNone/>
            </a:pPr>
            <a:r>
              <a:rPr lang="en-GB" altLang="en-US" dirty="0"/>
              <a:t>		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2484438" y="5788025"/>
            <a:ext cx="57610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Laffosse J-M et al. Posterior dislocation of the sternoclavicular joint and epiphyseal disruption of the medial clavicle with posterior displacement in sports participants. </a:t>
            </a:r>
            <a:r>
              <a:rPr lang="en-GB" altLang="en-US" sz="1600" i="1"/>
              <a:t>JBJS Br</a:t>
            </a:r>
            <a:r>
              <a:rPr lang="en-GB" altLang="en-US" sz="1600"/>
              <a:t> 2010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Posterior Dislocation</a:t>
            </a:r>
          </a:p>
          <a:p>
            <a:pPr>
              <a:buFontTx/>
              <a:buNone/>
            </a:pPr>
            <a:endParaRPr lang="en-GB" altLang="en-US" sz="1600" dirty="0"/>
          </a:p>
          <a:p>
            <a:r>
              <a:rPr lang="en-GB" altLang="en-US" dirty="0"/>
              <a:t>16 open reduction    &gt; 48 hrs      </a:t>
            </a:r>
            <a:r>
              <a:rPr lang="en-GB" altLang="en-US" sz="2400" dirty="0"/>
              <a:t>(10 </a:t>
            </a:r>
            <a:r>
              <a:rPr lang="en-GB" altLang="en-US" sz="2400" dirty="0" err="1"/>
              <a:t>dislo</a:t>
            </a:r>
            <a:r>
              <a:rPr lang="en-GB" altLang="en-US" sz="2400" dirty="0"/>
              <a:t>, 6 epi #)</a:t>
            </a:r>
          </a:p>
          <a:p>
            <a:pPr>
              <a:buFontTx/>
              <a:buNone/>
            </a:pPr>
            <a:endParaRPr lang="en-GB" altLang="en-US" sz="900" dirty="0"/>
          </a:p>
          <a:p>
            <a:pPr>
              <a:buFontTx/>
              <a:buNone/>
            </a:pPr>
            <a:r>
              <a:rPr lang="en-GB" altLang="en-US" dirty="0"/>
              <a:t>	-  10 </a:t>
            </a:r>
            <a:r>
              <a:rPr lang="en-GB" altLang="en-US" dirty="0" err="1"/>
              <a:t>dislo</a:t>
            </a:r>
            <a:r>
              <a:rPr lang="en-GB" altLang="en-US" dirty="0"/>
              <a:t> 	→ 	stabilisation</a:t>
            </a:r>
          </a:p>
          <a:p>
            <a:pPr>
              <a:buFontTx/>
              <a:buNone/>
            </a:pPr>
            <a:r>
              <a:rPr lang="en-GB" altLang="en-US" dirty="0"/>
              <a:t>	-    2 epi # 	→	stabilisation</a:t>
            </a:r>
          </a:p>
          <a:p>
            <a:pPr>
              <a:buFontTx/>
              <a:buNone/>
            </a:pPr>
            <a:endParaRPr lang="en-GB" altLang="en-US" sz="900" dirty="0"/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sz="2400" dirty="0"/>
              <a:t>stabilisation → repair capsule &amp; disc, </a:t>
            </a:r>
            <a:r>
              <a:rPr lang="en-GB" altLang="en-US" sz="2400" dirty="0" err="1"/>
              <a:t>subclav</a:t>
            </a:r>
            <a:r>
              <a:rPr lang="en-GB" altLang="en-US" sz="2400" dirty="0"/>
              <a:t> </a:t>
            </a:r>
            <a:r>
              <a:rPr lang="en-GB" altLang="en-US" sz="2400" dirty="0" err="1"/>
              <a:t>tenodesis</a:t>
            </a:r>
            <a:r>
              <a:rPr lang="en-GB" altLang="en-US" sz="2400" dirty="0"/>
              <a:t>			 k – wires, </a:t>
            </a:r>
            <a:r>
              <a:rPr lang="en-GB" altLang="en-US" sz="2400" dirty="0" err="1"/>
              <a:t>sternomastoid</a:t>
            </a:r>
            <a:r>
              <a:rPr lang="en-GB" altLang="en-US" sz="2400" dirty="0"/>
              <a:t> turn-down</a:t>
            </a:r>
            <a:r>
              <a:rPr lang="en-GB" altLang="en-US" dirty="0"/>
              <a:t>	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</a:p>
        </p:txBody>
      </p:sp>
      <p:sp>
        <p:nvSpPr>
          <p:cNvPr id="111619" name="Text Box 4"/>
          <p:cNvSpPr txBox="1">
            <a:spLocks noChangeArrowheads="1"/>
          </p:cNvSpPr>
          <p:nvPr/>
        </p:nvSpPr>
        <p:spPr bwMode="auto">
          <a:xfrm>
            <a:off x="2484438" y="5788025"/>
            <a:ext cx="57610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err="1"/>
              <a:t>Laffosse</a:t>
            </a:r>
            <a:r>
              <a:rPr lang="en-GB" altLang="en-US" sz="1600" dirty="0"/>
              <a:t> J-M et al. Posterior dislocation of the sternoclavicular joint and epiphyseal disruption of the medial clavicle with posterior displacement in sports participants. </a:t>
            </a:r>
            <a:r>
              <a:rPr lang="en-GB" altLang="en-US" sz="1600" i="1" dirty="0"/>
              <a:t>JBJS Br</a:t>
            </a:r>
            <a:r>
              <a:rPr lang="en-GB" altLang="en-US" sz="1600" dirty="0"/>
              <a:t> 2010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Posterior Dislocation</a:t>
            </a:r>
          </a:p>
          <a:p>
            <a:pPr>
              <a:buFontTx/>
              <a:buNone/>
            </a:pPr>
            <a:endParaRPr lang="en-GB" altLang="en-US" sz="1200"/>
          </a:p>
          <a:p>
            <a:pPr>
              <a:buFontTx/>
              <a:buNone/>
            </a:pPr>
            <a:r>
              <a:rPr lang="en-GB" altLang="en-US"/>
              <a:t>	- 30 posterior s/c injuries</a:t>
            </a:r>
          </a:p>
          <a:p>
            <a:pPr>
              <a:buFontTx/>
              <a:buNone/>
            </a:pPr>
            <a:endParaRPr lang="en-GB" altLang="en-US" sz="800"/>
          </a:p>
          <a:p>
            <a:pPr>
              <a:buFontTx/>
              <a:buNone/>
            </a:pPr>
            <a:r>
              <a:rPr lang="en-GB" altLang="en-US"/>
              <a:t>	- 25 required open reduction</a:t>
            </a:r>
          </a:p>
          <a:p>
            <a:pPr>
              <a:buFontTx/>
              <a:buNone/>
            </a:pPr>
            <a:endParaRPr lang="en-GB" altLang="en-US" sz="800"/>
          </a:p>
          <a:p>
            <a:pPr>
              <a:buFontTx/>
              <a:buNone/>
            </a:pPr>
            <a:r>
              <a:rPr lang="en-GB" altLang="en-US"/>
              <a:t>	- 18 required stabilisation</a:t>
            </a:r>
          </a:p>
          <a:p>
            <a:pPr>
              <a:buFontTx/>
              <a:buNone/>
            </a:pPr>
            <a:endParaRPr lang="en-GB" altLang="en-US" sz="800"/>
          </a:p>
          <a:p>
            <a:pPr>
              <a:buFontTx/>
              <a:buNone/>
            </a:pPr>
            <a:r>
              <a:rPr lang="en-GB" altLang="en-US"/>
              <a:t>	- all epiphyseal # open reduction	</a:t>
            </a:r>
          </a:p>
          <a:p>
            <a:pPr>
              <a:buFontTx/>
              <a:buNone/>
            </a:pPr>
            <a:r>
              <a:rPr lang="en-GB" altLang="en-US"/>
              <a:t>	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2484438" y="5788025"/>
            <a:ext cx="57610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Laffosse J-M et al. Posterior dislocation of the sternoclavicular joint and epiphyseal disruption of the medial clavicle with posterior displacement in sports participants. </a:t>
            </a:r>
            <a:r>
              <a:rPr lang="en-GB" altLang="en-US" sz="1600" i="1"/>
              <a:t>JBJS Br</a:t>
            </a:r>
            <a:r>
              <a:rPr lang="en-GB" altLang="en-US" sz="1600"/>
              <a:t> 2010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B3B6-AABC-4FB7-95FF-7648DBD1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Direct blow 3</a:t>
            </a:r>
          </a:p>
        </p:txBody>
      </p:sp>
      <p:pic>
        <p:nvPicPr>
          <p:cNvPr id="62467" name="Content Placeholder 3" descr="Screen Clipping">
            <a:extLst>
              <a:ext uri="{FF2B5EF4-FFF2-40B4-BE49-F238E27FC236}">
                <a16:creationId xmlns:a16="http://schemas.microsoft.com/office/drawing/2014/main" id="{265AB980-6AB3-4722-87F0-F39CB6A08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5550" y="1863725"/>
            <a:ext cx="6692900" cy="3530600"/>
          </a:xfr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E23006CD-E8AE-4771-A5F0-3DE7F0224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1847850"/>
            <a:ext cx="67183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776D5AF1-ACA7-4FB2-9CB7-86142A1DF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900" y="1863725"/>
            <a:ext cx="6711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31AB2359-81CE-4BF7-8795-0F9CC9115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0" y="1938338"/>
            <a:ext cx="6711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B0A8B61C-0ED2-4BA3-BB45-FBAAAB4F8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75" y="1908175"/>
            <a:ext cx="67056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8AE4F23B-CB1E-43FA-A80F-32C2C643E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550" y="1903413"/>
            <a:ext cx="6711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D423A20B-4CC3-4650-A311-542B0B3D5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025" y="1925638"/>
            <a:ext cx="67119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C0081E47-34E7-49EF-AA8F-AE864243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1882775"/>
            <a:ext cx="6718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314D1759-6EEA-43DD-96F3-7B7259662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0" y="1871663"/>
            <a:ext cx="6731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98869665-E7CC-4C4E-A03B-09A661755B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025" y="1876425"/>
            <a:ext cx="67373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B484D61F-3A8C-49F5-A4E8-3831B005D4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06588"/>
            <a:ext cx="67500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2FAD393-C3A9-4158-ABC1-21E4970F4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325" y="50800"/>
            <a:ext cx="29813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76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buFontTx/>
              <a:buNone/>
              <a:defRPr/>
            </a:pPr>
            <a:r>
              <a:rPr lang="en-GB" dirty="0"/>
              <a:t>Chronic / Irreducible Dislocation</a:t>
            </a:r>
          </a:p>
          <a:p>
            <a:pPr>
              <a:buFontTx/>
              <a:buNone/>
              <a:defRPr/>
            </a:pPr>
            <a:endParaRPr lang="en-GB" sz="800" dirty="0"/>
          </a:p>
          <a:p>
            <a:pPr marL="0" indent="0">
              <a:buFontTx/>
              <a:buNone/>
              <a:defRPr/>
            </a:pPr>
            <a:endParaRPr lang="en-GB" sz="1000" dirty="0"/>
          </a:p>
          <a:p>
            <a:pPr>
              <a:defRPr/>
            </a:pPr>
            <a:r>
              <a:rPr lang="en-GB" dirty="0"/>
              <a:t>Posterior</a:t>
            </a:r>
          </a:p>
          <a:p>
            <a:pPr marL="0" indent="0">
              <a:buFontTx/>
              <a:buNone/>
              <a:defRPr/>
            </a:pPr>
            <a:r>
              <a:rPr lang="en-GB" dirty="0"/>
              <a:t>	</a:t>
            </a:r>
            <a:r>
              <a:rPr lang="en-GB" sz="2400" dirty="0"/>
              <a:t>- reduce &amp; stabilize (age &amp; position)</a:t>
            </a:r>
          </a:p>
          <a:p>
            <a:pPr marL="0" indent="0">
              <a:buFontTx/>
              <a:buNone/>
              <a:defRPr/>
            </a:pPr>
            <a:r>
              <a:rPr lang="en-GB" dirty="0"/>
              <a:t>		</a:t>
            </a:r>
            <a:r>
              <a:rPr lang="en-GB" sz="2400" dirty="0" err="1"/>
              <a:t>mediastinal</a:t>
            </a:r>
            <a:r>
              <a:rPr lang="en-GB" sz="2400" dirty="0"/>
              <a:t> complications</a:t>
            </a:r>
          </a:p>
          <a:p>
            <a:pPr marL="0" indent="0">
              <a:buFontTx/>
              <a:buNone/>
              <a:defRPr/>
            </a:pPr>
            <a:r>
              <a:rPr lang="en-GB" sz="2400" dirty="0"/>
              <a:t>		</a:t>
            </a:r>
            <a:r>
              <a:rPr lang="en-GB" sz="2400" dirty="0" err="1"/>
              <a:t>scapulothoracic</a:t>
            </a:r>
            <a:r>
              <a:rPr lang="en-GB" sz="2400" dirty="0"/>
              <a:t> dysfunction</a:t>
            </a:r>
          </a:p>
          <a:p>
            <a:pPr>
              <a:defRPr/>
            </a:pPr>
            <a:endParaRPr lang="en-GB" sz="900" dirty="0"/>
          </a:p>
          <a:p>
            <a:pPr>
              <a:buFontTx/>
              <a:buNone/>
              <a:defRPr/>
            </a:pPr>
            <a:r>
              <a:rPr lang="en-GB" dirty="0"/>
              <a:t>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Management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Stabilisation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soft-tissue reconstruction</a:t>
            </a:r>
          </a:p>
          <a:p>
            <a:r>
              <a:rPr lang="en-US" altLang="en-US"/>
              <a:t>local tissue tenodesis</a:t>
            </a:r>
          </a:p>
          <a:p>
            <a:r>
              <a:rPr lang="en-US" altLang="en-US"/>
              <a:t>tendon graft</a:t>
            </a:r>
          </a:p>
          <a:p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pic>
        <p:nvPicPr>
          <p:cNvPr id="11571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2668587" cy="289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Stabilisation</a:t>
            </a:r>
            <a:endParaRPr lang="en-US" dirty="0"/>
          </a:p>
        </p:txBody>
      </p:sp>
      <p:sp>
        <p:nvSpPr>
          <p:cNvPr id="11571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Biomechanical study 3 techniques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36 ff cadavers</a:t>
            </a:r>
          </a:p>
          <a:p>
            <a:pPr lvl="1"/>
            <a:r>
              <a:rPr lang="en-US" altLang="en-US"/>
              <a:t>materials testing machine</a:t>
            </a:r>
          </a:p>
          <a:p>
            <a:pPr lvl="1"/>
            <a:r>
              <a:rPr lang="en-US" altLang="en-US"/>
              <a:t>A &amp; P forces</a:t>
            </a:r>
          </a:p>
          <a:p>
            <a:endParaRPr lang="en-US" altLang="en-US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Stabilisation  - Subclavius Reconstruction</a:t>
            </a:r>
          </a:p>
          <a:p>
            <a:pPr>
              <a:buFontTx/>
              <a:buNone/>
            </a:pPr>
            <a:endParaRPr lang="en-GB" altLang="en-US" sz="900"/>
          </a:p>
          <a:p>
            <a:pPr>
              <a:buFontTx/>
              <a:buNone/>
            </a:pPr>
            <a:r>
              <a:rPr lang="en-GB" altLang="en-US"/>
              <a:t>	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pic>
        <p:nvPicPr>
          <p:cNvPr id="116740" name="Picture 5" descr="SC recon subclav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3095625" cy="220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6" descr="SC recon subclav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068638"/>
            <a:ext cx="3429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7" descr="SC recon subclav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149725"/>
            <a:ext cx="2879725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Stabilisation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Stabilisation  - Intra-articular Ligt Reconstruction</a:t>
            </a:r>
          </a:p>
          <a:p>
            <a:pPr>
              <a:buFontTx/>
              <a:buNone/>
            </a:pPr>
            <a:endParaRPr lang="en-GB" altLang="en-US" sz="900"/>
          </a:p>
          <a:p>
            <a:pPr>
              <a:buFontTx/>
              <a:buNone/>
            </a:pPr>
            <a:r>
              <a:rPr lang="en-GB" altLang="en-US"/>
              <a:t>	</a:t>
            </a:r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pic>
        <p:nvPicPr>
          <p:cNvPr id="117764" name="Picture 8" descr="SC recon 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879725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5" name="Picture 9" descr="SC recon 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141663"/>
            <a:ext cx="3052762" cy="190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6" name="Picture 10" descr="SC recon 3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2941638" cy="185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Stabilisation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Stabilisation  - semi-tendinosus figure-of-eight</a:t>
            </a:r>
          </a:p>
          <a:p>
            <a:pPr>
              <a:buFontTx/>
              <a:buNone/>
            </a:pPr>
            <a:endParaRPr lang="en-GB" altLang="en-US" sz="900"/>
          </a:p>
          <a:p>
            <a:pPr>
              <a:buFontTx/>
              <a:buNone/>
            </a:pPr>
            <a:r>
              <a:rPr lang="en-GB" altLang="en-US"/>
              <a:t>	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pic>
        <p:nvPicPr>
          <p:cNvPr id="119812" name="Picture 8" descr="SC recon h-str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3176588" cy="224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9" descr="SC recon h-strin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924175"/>
            <a:ext cx="3413125" cy="1966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10" descr="SC recon h-stri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3017838" cy="195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Stabilisation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Stabilisation</a:t>
            </a:r>
          </a:p>
          <a:p>
            <a:pPr>
              <a:buFontTx/>
              <a:buNone/>
            </a:pPr>
            <a:endParaRPr lang="en-GB" altLang="en-US" sz="900"/>
          </a:p>
          <a:p>
            <a:pPr>
              <a:buFontTx/>
              <a:buNone/>
            </a:pPr>
            <a:r>
              <a:rPr lang="en-GB" altLang="en-US"/>
              <a:t>	- figure-of-eight reconstruction best</a:t>
            </a:r>
          </a:p>
          <a:p>
            <a:pPr>
              <a:buFontTx/>
              <a:buNone/>
            </a:pPr>
            <a:r>
              <a:rPr lang="en-GB" altLang="en-US"/>
              <a:t>	- anterior &amp; posterior displacement	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2555875" y="6021388"/>
            <a:ext cx="583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/>
              <a:t>Spencer E et al. Biomechanical analysis of reconstructions for sternoclavicular joint instability. </a:t>
            </a:r>
            <a:r>
              <a:rPr lang="en-GB" altLang="en-US" sz="1600" i="1"/>
              <a:t>JBJS Am</a:t>
            </a:r>
            <a:r>
              <a:rPr lang="en-GB" altLang="en-US" sz="1600"/>
              <a:t> 2004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Stabilisation</a:t>
            </a:r>
            <a:endParaRPr lang="en-US" dirty="0"/>
          </a:p>
        </p:txBody>
      </p:sp>
      <p:pic>
        <p:nvPicPr>
          <p:cNvPr id="12186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53" y="3382933"/>
            <a:ext cx="3824287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26" r="10891"/>
          <a:stretch/>
        </p:blipFill>
        <p:spPr>
          <a:xfrm>
            <a:off x="3698853" y="3390410"/>
            <a:ext cx="3825475" cy="2553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6" r="8940"/>
          <a:stretch/>
        </p:blipFill>
        <p:spPr>
          <a:xfrm>
            <a:off x="3698853" y="3356992"/>
            <a:ext cx="3825475" cy="258738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33" y="4077638"/>
            <a:ext cx="2541603" cy="1789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381" y="15389"/>
            <a:ext cx="2985517" cy="2239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709" y="593939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Composite graft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331640" y="1700808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197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79" y="1218455"/>
            <a:ext cx="6968422" cy="509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66"/>
          <a:stretch/>
        </p:blipFill>
        <p:spPr>
          <a:xfrm>
            <a:off x="5649449" y="4653136"/>
            <a:ext cx="3207144" cy="2204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11" y="1175489"/>
            <a:ext cx="2448789" cy="1537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20" y="2712649"/>
            <a:ext cx="2999369" cy="18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35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Chronic cases/ variations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628800"/>
            <a:ext cx="6264696" cy="5174176"/>
          </a:xfrm>
        </p:spPr>
      </p:pic>
    </p:spTree>
    <p:extLst>
      <p:ext uri="{BB962C8B-B14F-4D97-AF65-F5344CB8AC3E}">
        <p14:creationId xmlns:p14="http://schemas.microsoft.com/office/powerpoint/2010/main" val="323103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C746-C760-4096-9053-8A205457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Direct blow 4</a:t>
            </a:r>
          </a:p>
        </p:txBody>
      </p:sp>
      <p:pic>
        <p:nvPicPr>
          <p:cNvPr id="13315" name="Content Placeholder 10" descr="Screen Clipping">
            <a:extLst>
              <a:ext uri="{FF2B5EF4-FFF2-40B4-BE49-F238E27FC236}">
                <a16:creationId xmlns:a16="http://schemas.microsoft.com/office/drawing/2014/main" id="{F386D890-0905-4DD9-A677-06B52E56C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1687513"/>
            <a:ext cx="5486400" cy="4035425"/>
          </a:xfr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13CB8367-AFF6-4612-9D0B-228F9325F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75" y="1687513"/>
            <a:ext cx="54879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5F75A1E6-67E7-4061-A29F-DDC5A6485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75" y="1690688"/>
            <a:ext cx="5392738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367F7288-FEAA-49D9-9E5E-AA9BBD448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688" y="1687513"/>
            <a:ext cx="524351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42F7A441-53F0-47D5-A864-F5BC42E34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738" y="1708150"/>
            <a:ext cx="509746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B6948-CAAC-4C43-AC80-F97CA1840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5661025"/>
            <a:ext cx="207803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6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38 YO Male – Moto X</a:t>
            </a:r>
          </a:p>
        </p:txBody>
      </p:sp>
      <p:pic>
        <p:nvPicPr>
          <p:cNvPr id="1228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9225" y="1600200"/>
            <a:ext cx="6305550" cy="470852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Post reduction 6 weeks</a:t>
            </a:r>
          </a:p>
        </p:txBody>
      </p:sp>
      <p:pic>
        <p:nvPicPr>
          <p:cNvPr id="1239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8425" y="1196975"/>
            <a:ext cx="6407150" cy="55308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868863"/>
            <a:ext cx="30305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22YO Female – 4 months</a:t>
            </a:r>
            <a:br>
              <a:rPr lang="en-US" dirty="0"/>
            </a:br>
            <a:endParaRPr lang="en-US" dirty="0"/>
          </a:p>
        </p:txBody>
      </p:sp>
      <p:pic>
        <p:nvPicPr>
          <p:cNvPr id="1249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" y="1052513"/>
            <a:ext cx="6303963" cy="2376487"/>
          </a:xfrm>
        </p:spPr>
      </p:pic>
      <p:pic>
        <p:nvPicPr>
          <p:cNvPr id="1249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429000"/>
            <a:ext cx="446405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76"/>
          <a:stretch>
            <a:fillRect/>
          </a:stretch>
        </p:blipFill>
        <p:spPr bwMode="auto">
          <a:xfrm>
            <a:off x="4567238" y="3432175"/>
            <a:ext cx="4437062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22YO Female</a:t>
            </a:r>
          </a:p>
        </p:txBody>
      </p:sp>
      <p:pic>
        <p:nvPicPr>
          <p:cNvPr id="1259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2988" y="2714625"/>
            <a:ext cx="5527675" cy="4129088"/>
          </a:xfrm>
        </p:spPr>
      </p:pic>
      <p:pic>
        <p:nvPicPr>
          <p:cNvPr id="1259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40481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 YO Female</a:t>
            </a:r>
          </a:p>
        </p:txBody>
      </p:sp>
      <p:pic>
        <p:nvPicPr>
          <p:cNvPr id="1269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6303962" cy="4708525"/>
          </a:xfrm>
        </p:spPr>
      </p:pic>
      <p:pic>
        <p:nvPicPr>
          <p:cNvPr id="1269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4097338"/>
            <a:ext cx="399732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5243513"/>
            <a:ext cx="23923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 YO Male - </a:t>
            </a:r>
            <a:r>
              <a:rPr lang="en-US" dirty="0" err="1"/>
              <a:t>Quadbike</a:t>
            </a:r>
            <a:endParaRPr lang="en-US" dirty="0"/>
          </a:p>
        </p:txBody>
      </p:sp>
      <p:pic>
        <p:nvPicPr>
          <p:cNvPr id="1280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1171575"/>
            <a:ext cx="4248150" cy="2981325"/>
          </a:xfrm>
        </p:spPr>
      </p:pic>
      <p:pic>
        <p:nvPicPr>
          <p:cNvPr id="12800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3905250"/>
            <a:ext cx="914400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 YO - </a:t>
            </a:r>
            <a:r>
              <a:rPr lang="en-US" dirty="0" err="1"/>
              <a:t>Quadbike</a:t>
            </a:r>
            <a:endParaRPr lang="en-US" dirty="0"/>
          </a:p>
        </p:txBody>
      </p:sp>
      <p:pic>
        <p:nvPicPr>
          <p:cNvPr id="1290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268413"/>
            <a:ext cx="4918075" cy="3673475"/>
          </a:xfrm>
        </p:spPr>
      </p:pic>
      <p:pic>
        <p:nvPicPr>
          <p:cNvPr id="1290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 YO</a:t>
            </a:r>
          </a:p>
        </p:txBody>
      </p:sp>
      <p:pic>
        <p:nvPicPr>
          <p:cNvPr id="130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6303962" cy="3743325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10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404813"/>
            <a:ext cx="6303962" cy="4708525"/>
          </a:xfrm>
        </p:spPr>
      </p:pic>
      <p:pic>
        <p:nvPicPr>
          <p:cNvPr id="1310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106738"/>
            <a:ext cx="50038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 YO</a:t>
            </a:r>
          </a:p>
        </p:txBody>
      </p:sp>
      <p:pic>
        <p:nvPicPr>
          <p:cNvPr id="132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274638"/>
            <a:ext cx="5283200" cy="3946525"/>
          </a:xfrm>
        </p:spPr>
      </p:pic>
      <p:pic>
        <p:nvPicPr>
          <p:cNvPr id="1321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63" y="3213100"/>
            <a:ext cx="4427537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8250"/>
            <a:ext cx="75247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5077"/>
            <a:ext cx="8229600" cy="1143000"/>
          </a:xfrm>
        </p:spPr>
        <p:txBody>
          <a:bodyPr/>
          <a:lstStyle/>
          <a:p>
            <a:r>
              <a:rPr lang="en-GB" dirty="0"/>
              <a:t>Clinical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2179" y="6461830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Perm J. 2013 Fall; 17(4): e147–e148.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89" y="1038919"/>
            <a:ext cx="8454866" cy="51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673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 YO</a:t>
            </a:r>
          </a:p>
        </p:txBody>
      </p:sp>
      <p:pic>
        <p:nvPicPr>
          <p:cNvPr id="132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274638"/>
            <a:ext cx="5283200" cy="3946525"/>
          </a:xfrm>
        </p:spPr>
      </p:pic>
      <p:pic>
        <p:nvPicPr>
          <p:cNvPr id="1321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63" y="3213100"/>
            <a:ext cx="4427537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8250"/>
            <a:ext cx="75247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89ACE-7DA4-4111-97B2-B5C3E4A817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213" y="4221163"/>
            <a:ext cx="3471247" cy="26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8"/>
          <a:stretch>
            <a:fillRect/>
          </a:stretch>
        </p:blipFill>
        <p:spPr>
          <a:xfrm>
            <a:off x="1270511" y="827757"/>
            <a:ext cx="6602978" cy="5755605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37F-A9EE-4807-851F-FC51547B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blackboard&#10;&#10;Description automatically generated">
            <a:extLst>
              <a:ext uri="{FF2B5EF4-FFF2-40B4-BE49-F238E27FC236}">
                <a16:creationId xmlns:a16="http://schemas.microsoft.com/office/drawing/2014/main" id="{984B47BA-B071-41BE-BB8F-D4A5B0284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9770" y="814699"/>
            <a:ext cx="4320481" cy="3240360"/>
          </a:xfr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A0505564-FF1F-4CBE-A89B-3DED2B327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78" y="4543362"/>
            <a:ext cx="6309319" cy="2290552"/>
          </a:xfrm>
          <a:prstGeom prst="rect">
            <a:avLst/>
          </a:prstGeom>
        </p:spPr>
      </p:pic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18152ED-A381-4A2C-8AD3-CF4DC55444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40" y="3809292"/>
            <a:ext cx="3698760" cy="27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1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0143"/>
            <a:ext cx="9152759" cy="595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3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FD604-4DF7-4F2E-87D0-3597340E74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4722601"/>
            <a:ext cx="3001347" cy="21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199CF-8673-48DB-B960-71B5CF25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0111"/>
            <a:ext cx="3896749" cy="2922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F3024-F9B9-48C6-9710-7D787B20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06" y="0"/>
            <a:ext cx="3896750" cy="2922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EDC02-A758-447E-9604-E944E7C16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78" y="3176971"/>
            <a:ext cx="3224678" cy="241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5B930-4CD9-4118-BB99-2F89CC3A80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0" y="145813"/>
            <a:ext cx="3206619" cy="2404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69302-773E-4289-B646-7345ADD3B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061" y="3429001"/>
            <a:ext cx="4567939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CD21A-F759-4B45-A3D1-5551A6232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371" y="3322784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8913"/>
            <a:ext cx="8229600" cy="4525962"/>
          </a:xfrm>
        </p:spPr>
        <p:txBody>
          <a:bodyPr/>
          <a:lstStyle/>
          <a:p>
            <a:endParaRPr lang="en-GB" altLang="en-US"/>
          </a:p>
        </p:txBody>
      </p:sp>
      <p:pic>
        <p:nvPicPr>
          <p:cNvPr id="134147" name="Picture 4" descr="AlleyGate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382713"/>
            <a:ext cx="4154487" cy="5553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Thank You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5077"/>
            <a:ext cx="8229600" cy="1143000"/>
          </a:xfrm>
        </p:spPr>
        <p:txBody>
          <a:bodyPr/>
          <a:lstStyle/>
          <a:p>
            <a:r>
              <a:rPr lang="en-GB" dirty="0"/>
              <a:t>Clinical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8" y="964943"/>
            <a:ext cx="8428636" cy="486268"/>
          </a:xfrm>
        </p:spPr>
      </p:pic>
      <p:sp>
        <p:nvSpPr>
          <p:cNvPr id="5" name="Rectangle 4"/>
          <p:cNvSpPr/>
          <p:nvPr/>
        </p:nvSpPr>
        <p:spPr>
          <a:xfrm>
            <a:off x="5102179" y="6461830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Perm J. 2013 Fall; 17(4): e147–e148.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79" y="1628800"/>
            <a:ext cx="4824900" cy="36004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317" y="1916832"/>
            <a:ext cx="4745312" cy="3135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508" y="558924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Clinical beware </a:t>
            </a:r>
          </a:p>
          <a:p>
            <a:r>
              <a:rPr lang="en-GB" dirty="0"/>
              <a:t>Mild symptoms and signs</a:t>
            </a:r>
          </a:p>
        </p:txBody>
      </p:sp>
    </p:spTree>
    <p:extLst>
      <p:ext uri="{BB962C8B-B14F-4D97-AF65-F5344CB8AC3E}">
        <p14:creationId xmlns:p14="http://schemas.microsoft.com/office/powerpoint/2010/main" val="42455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3662</TotalTime>
  <Words>1250</Words>
  <Application>Microsoft Office PowerPoint</Application>
  <PresentationFormat>On-screen Show (4:3)</PresentationFormat>
  <Paragraphs>304</Paragraphs>
  <Slides>85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Verdana</vt:lpstr>
      <vt:lpstr>Wingdings</vt:lpstr>
      <vt:lpstr>Wingdings 2</vt:lpstr>
      <vt:lpstr>Wingdings 3</vt:lpstr>
      <vt:lpstr>surgeon blue</vt:lpstr>
      <vt:lpstr>PowerPoint Presentation</vt:lpstr>
      <vt:lpstr>www.Cambridgeses.co.uk</vt:lpstr>
      <vt:lpstr>Disclaimer</vt:lpstr>
      <vt:lpstr>Direct blow 1</vt:lpstr>
      <vt:lpstr>Direct blow 2</vt:lpstr>
      <vt:lpstr>Direct blow 3</vt:lpstr>
      <vt:lpstr>Direct blow 4</vt:lpstr>
      <vt:lpstr>Clinical</vt:lpstr>
      <vt:lpstr>Clinical</vt:lpstr>
      <vt:lpstr>PowerPoint Presentation</vt:lpstr>
      <vt:lpstr>Serendipity view</vt:lpstr>
      <vt:lpstr>16 YO CT 3 weeks</vt:lpstr>
      <vt:lpstr>PowerPoint Presentation</vt:lpstr>
      <vt:lpstr>PowerPoint Presentation</vt:lpstr>
      <vt:lpstr>PowerPoint Presentation</vt:lpstr>
      <vt:lpstr>Clinical</vt:lpstr>
      <vt:lpstr>Clavicle anatomy</vt:lpstr>
      <vt:lpstr>PowerPoint Presentation</vt:lpstr>
      <vt:lpstr>PowerPoint Presentation</vt:lpstr>
      <vt:lpstr>3 months</vt:lpstr>
      <vt:lpstr>6 months</vt:lpstr>
      <vt:lpstr>12 YO</vt:lpstr>
      <vt:lpstr>12 YO MRI </vt:lpstr>
      <vt:lpstr>PowerPoint Presentation</vt:lpstr>
      <vt:lpstr>12 YO CT Bone windows</vt:lpstr>
      <vt:lpstr>12 YO CT Angiogram</vt:lpstr>
      <vt:lpstr>PowerPoint Presentation</vt:lpstr>
      <vt:lpstr>12 YO CT Angiogram</vt:lpstr>
      <vt:lpstr>12 YO 3D CT Asymptomatic</vt:lpstr>
      <vt:lpstr>12 YO  3 week tomograms</vt:lpstr>
      <vt:lpstr>12 YO CT 6 weeks</vt:lpstr>
      <vt:lpstr>Anatomy</vt:lpstr>
      <vt:lpstr>Joint anatomy</vt:lpstr>
      <vt:lpstr>Posterior structures</vt:lpstr>
      <vt:lpstr>PowerPoint Presentation</vt:lpstr>
      <vt:lpstr>PowerPoint Presentation</vt:lpstr>
      <vt:lpstr>Sternoclavicular joint</vt:lpstr>
      <vt:lpstr>Sternoclavicular injuries</vt:lpstr>
      <vt:lpstr>Sterno clavicular Dislocation</vt:lpstr>
      <vt:lpstr>Mechanism of injury</vt:lpstr>
      <vt:lpstr>Classification</vt:lpstr>
      <vt:lpstr>Clinical</vt:lpstr>
      <vt:lpstr>PowerPoint Presentation</vt:lpstr>
      <vt:lpstr>Clinical</vt:lpstr>
      <vt:lpstr>Investigations</vt:lpstr>
      <vt:lpstr>Serendipity view</vt:lpstr>
      <vt:lpstr>Investigations</vt:lpstr>
      <vt:lpstr>Investigations</vt:lpstr>
      <vt:lpstr>Investigations</vt:lpstr>
      <vt:lpstr>Management</vt:lpstr>
      <vt:lpstr>Management</vt:lpstr>
      <vt:lpstr>Management</vt:lpstr>
      <vt:lpstr>PowerPoint Presentation</vt:lpstr>
      <vt:lpstr>PowerPoint Presentation</vt:lpstr>
      <vt:lpstr>Management</vt:lpstr>
      <vt:lpstr>PowerPoint Presentation</vt:lpstr>
      <vt:lpstr>Management</vt:lpstr>
      <vt:lpstr>Management</vt:lpstr>
      <vt:lpstr>Management</vt:lpstr>
      <vt:lpstr>Management</vt:lpstr>
      <vt:lpstr>Stabilisation</vt:lpstr>
      <vt:lpstr>Stabilisation</vt:lpstr>
      <vt:lpstr>Stabilisation</vt:lpstr>
      <vt:lpstr>Stabilisation</vt:lpstr>
      <vt:lpstr>Stabilisation</vt:lpstr>
      <vt:lpstr>Stabilisation</vt:lpstr>
      <vt:lpstr>Stabilisation</vt:lpstr>
      <vt:lpstr>Revision case</vt:lpstr>
      <vt:lpstr>Chronic cases/ variations</vt:lpstr>
      <vt:lpstr>38 YO Male – Moto X</vt:lpstr>
      <vt:lpstr>Post reduction 6 weeks</vt:lpstr>
      <vt:lpstr>22YO Female – 4 months </vt:lpstr>
      <vt:lpstr>22YO Female</vt:lpstr>
      <vt:lpstr>22 YO Female</vt:lpstr>
      <vt:lpstr>18 YO Male - Quadbike</vt:lpstr>
      <vt:lpstr>18 YO - Quadbike</vt:lpstr>
      <vt:lpstr>16 YO</vt:lpstr>
      <vt:lpstr>PowerPoint Presentation</vt:lpstr>
      <vt:lpstr>16 YO</vt:lpstr>
      <vt:lpstr>16 YO</vt:lpstr>
      <vt:lpstr>PowerPoint Presentation</vt:lpstr>
      <vt:lpstr>PowerPoint Presentation</vt:lpstr>
      <vt:lpstr>3 months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Sternoclavicular joint Injuries</dc:title>
  <dc:creator>Lee Van Rensburg</dc:creator>
  <cp:lastModifiedBy>Lee Van Rensburg</cp:lastModifiedBy>
  <cp:revision>51</cp:revision>
  <dcterms:created xsi:type="dcterms:W3CDTF">2016-02-24T21:16:37Z</dcterms:created>
  <dcterms:modified xsi:type="dcterms:W3CDTF">2020-03-04T20:11:05Z</dcterms:modified>
</cp:coreProperties>
</file>