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429" r:id="rId2"/>
    <p:sldId id="333" r:id="rId3"/>
    <p:sldId id="460" r:id="rId4"/>
    <p:sldId id="428" r:id="rId5"/>
    <p:sldId id="435" r:id="rId6"/>
    <p:sldId id="514" r:id="rId7"/>
    <p:sldId id="426" r:id="rId8"/>
    <p:sldId id="510" r:id="rId9"/>
    <p:sldId id="511" r:id="rId10"/>
    <p:sldId id="512" r:id="rId11"/>
    <p:sldId id="462" r:id="rId12"/>
    <p:sldId id="463" r:id="rId13"/>
    <p:sldId id="464" r:id="rId14"/>
    <p:sldId id="505" r:id="rId15"/>
    <p:sldId id="506" r:id="rId16"/>
    <p:sldId id="507" r:id="rId17"/>
    <p:sldId id="508" r:id="rId18"/>
    <p:sldId id="509" r:id="rId19"/>
    <p:sldId id="466" r:id="rId20"/>
    <p:sldId id="513" r:id="rId21"/>
    <p:sldId id="516" r:id="rId22"/>
    <p:sldId id="437" r:id="rId23"/>
    <p:sldId id="432" r:id="rId24"/>
    <p:sldId id="433" r:id="rId25"/>
    <p:sldId id="440" r:id="rId26"/>
    <p:sldId id="441" r:id="rId27"/>
    <p:sldId id="431" r:id="rId28"/>
    <p:sldId id="427" r:id="rId29"/>
    <p:sldId id="438" r:id="rId30"/>
    <p:sldId id="439" r:id="rId31"/>
    <p:sldId id="442" r:id="rId32"/>
    <p:sldId id="453" r:id="rId33"/>
    <p:sldId id="455" r:id="rId34"/>
    <p:sldId id="454" r:id="rId35"/>
    <p:sldId id="457" r:id="rId36"/>
    <p:sldId id="458" r:id="rId37"/>
    <p:sldId id="443" r:id="rId38"/>
    <p:sldId id="445" r:id="rId39"/>
    <p:sldId id="444" r:id="rId40"/>
    <p:sldId id="447" r:id="rId41"/>
    <p:sldId id="446" r:id="rId42"/>
    <p:sldId id="456" r:id="rId43"/>
    <p:sldId id="459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71" autoAdjust="0"/>
  </p:normalViewPr>
  <p:slideViewPr>
    <p:cSldViewPr>
      <p:cViewPr varScale="1">
        <p:scale>
          <a:sx n="68" d="100"/>
          <a:sy n="68" d="100"/>
        </p:scale>
        <p:origin x="126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6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7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645070-5883-459D-A5B4-96A5105015E6}" type="datetimeFigureOut">
              <a:rPr lang="en-US"/>
              <a:pPr>
                <a:defRPr/>
              </a:pPr>
              <a:t>4/26/2018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9D5A36-AB7F-4807-B3EE-2C007AB4F5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009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31E68CA-6C70-4530-948B-FDC0B27C35DB}" type="slidenum">
              <a:rPr lang="en-GB" altLang="en-US">
                <a:latin typeface="Calibri" panose="020F0502020204030204" pitchFamily="34" charset="0"/>
              </a:rPr>
              <a:pPr eaLnBrk="1" hangingPunct="1"/>
              <a:t>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08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>
            <a:extLst>
              <a:ext uri="{FF2B5EF4-FFF2-40B4-BE49-F238E27FC236}">
                <a16:creationId xmlns:a16="http://schemas.microsoft.com/office/drawing/2014/main" id="{A1CF14AF-A3F3-49CF-8CE7-D235D94169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>
            <a:extLst>
              <a:ext uri="{FF2B5EF4-FFF2-40B4-BE49-F238E27FC236}">
                <a16:creationId xmlns:a16="http://schemas.microsoft.com/office/drawing/2014/main" id="{40D8702B-A452-4EA5-B666-C02217E1B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47460" name="Slide Number Placeholder 3">
            <a:extLst>
              <a:ext uri="{FF2B5EF4-FFF2-40B4-BE49-F238E27FC236}">
                <a16:creationId xmlns:a16="http://schemas.microsoft.com/office/drawing/2014/main" id="{C9219041-A812-4EEF-903D-2E7F68EDF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799959AB-A2E7-46CA-97F9-500D07B92CC2}" type="slidenum">
              <a:rPr lang="en-GB" altLang="en-US" sz="1200"/>
              <a:pPr eaLnBrk="1" hangingPunct="1"/>
              <a:t>22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96925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49D4-EB28-40E5-8F80-338EC8322DD1}" type="datetimeFigureOut">
              <a:rPr lang="en-US"/>
              <a:pPr>
                <a:defRPr/>
              </a:pPr>
              <a:t>4/26/2018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81D32-EF2D-4CCA-AB7F-156AFBC7EF8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7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1B5D-2E2B-4902-A089-048F8ABFA35E}" type="datetimeFigureOut">
              <a:rPr lang="en-US"/>
              <a:pPr>
                <a:defRPr/>
              </a:pPr>
              <a:t>4/26/2018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40D45-E94C-492B-9507-010573E079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88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CD267-6F33-4111-9C73-42CE8CE20E61}" type="datetimeFigureOut">
              <a:rPr lang="en-US"/>
              <a:pPr>
                <a:defRPr/>
              </a:pPr>
              <a:t>4/26/2018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C0C79-1426-4F5F-8A6E-3C1070B30F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627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online image</a:t>
            </a:r>
            <a:endParaRPr lang="en-GB" noProof="0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011E9-0B2B-4974-B1B2-3D0E9DCCB420}" type="datetimeFigureOut">
              <a:rPr lang="en-US"/>
              <a:pPr>
                <a:defRPr/>
              </a:pPr>
              <a:t>4/26/2018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D0C80-E122-4FC1-97FA-C89B225F927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1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250031" y="178594"/>
            <a:ext cx="8643938" cy="6491883"/>
          </a:xfrm>
          <a:prstGeom prst="rect">
            <a:avLst/>
          </a:prstGeom>
        </p:spPr>
        <p:txBody>
          <a:bodyPr lIns="50800" tIns="50800" rIns="50800" bIns="50800" anchor="ctr"/>
          <a:lstStyle>
            <a:lvl1pPr>
              <a:lnSpc>
                <a:spcPct val="120000"/>
              </a:lnSpc>
              <a:defRPr sz="3234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lnSpc>
                <a:spcPct val="120000"/>
              </a:lnSpc>
              <a:defRPr sz="3234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lnSpc>
                <a:spcPct val="120000"/>
              </a:lnSpc>
              <a:defRPr sz="3234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lnSpc>
                <a:spcPct val="120000"/>
              </a:lnSpc>
              <a:defRPr sz="3234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lnSpc>
                <a:spcPct val="120000"/>
              </a:lnSpc>
              <a:defRPr sz="3234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84960497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7836-AA7F-4906-B88A-FE61ABDE6EE6}" type="datetimeFigureOut">
              <a:rPr lang="en-US"/>
              <a:pPr>
                <a:defRPr/>
              </a:pPr>
              <a:t>4/26/2018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8BA9B-ED62-449A-8001-AF51425021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32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6E0F3-2657-4F84-8073-49429EF4176D}" type="datetimeFigureOut">
              <a:rPr lang="en-US"/>
              <a:pPr>
                <a:defRPr/>
              </a:pPr>
              <a:t>4/26/2018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88EFE-CBAC-46CE-99AF-EFED46E8DE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8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859F-8F59-4EF7-BDDE-528884E14602}" type="datetimeFigureOut">
              <a:rPr lang="en-US"/>
              <a:pPr>
                <a:defRPr/>
              </a:pPr>
              <a:t>4/26/2018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FF725-06A1-4BD1-A5C4-5A14BE509B4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93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4E844-7716-41DD-B12B-8CA409C85B2C}" type="datetimeFigureOut">
              <a:rPr lang="en-US"/>
              <a:pPr>
                <a:defRPr/>
              </a:pPr>
              <a:t>4/26/2018</a:t>
            </a:fld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1E875-0866-45A9-BCC0-3700DC0B9D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0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4081-7544-44F8-A691-2F8ABF39FC5D}" type="datetimeFigureOut">
              <a:rPr lang="en-US"/>
              <a:pPr>
                <a:defRPr/>
              </a:pPr>
              <a:t>4/26/2018</a:t>
            </a:fld>
            <a:endParaRPr lang="en-GB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457B4-85D0-4893-8AB0-330C4FDC52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20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1BD0-A36E-409C-B171-A9A3816B7D39}" type="datetimeFigureOut">
              <a:rPr lang="en-US"/>
              <a:pPr>
                <a:defRPr/>
              </a:pPr>
              <a:t>4/26/2018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B5C64-E5F8-41AE-BA57-F1067FB5C2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4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4C575-F85B-43DD-A498-5625E93EA74B}" type="datetimeFigureOut">
              <a:rPr lang="en-US"/>
              <a:pPr>
                <a:defRPr/>
              </a:pPr>
              <a:t>4/26/2018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826A-F157-43E4-87FD-9D7116EF29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79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9F01-2C0F-47F9-B20E-FB6940352620}" type="datetimeFigureOut">
              <a:rPr lang="en-US"/>
              <a:pPr>
                <a:defRPr/>
              </a:pPr>
              <a:t>4/26/2018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A1D8A-6ED2-483D-B1F4-196269FEBBC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48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44A60A-18FC-4D08-AA50-E06B3D16ED8A}" type="datetimeFigureOut">
              <a:rPr lang="en-US"/>
              <a:pPr>
                <a:defRPr/>
              </a:pPr>
              <a:t>4/26/2018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fld id="{DEAB5EDB-14AF-4E53-ABE1-ACFDA2132F3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1" name="Picture 2" descr="C:\Users\Lee\AppData\Local\Microsoft\Windows\Temporary Internet Files\Content.IE5\7Y040FUD\MC900442122[1]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7463"/>
            <a:ext cx="3460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5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Lorna@cambridgeshoulder.co.uk" TargetMode="External"/><Relationship Id="rId2" Type="http://schemas.openxmlformats.org/officeDocument/2006/relationships/hyperlink" Target="mailto:Lorna@cambridgeelbow.co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41059E-D525-498F-84FD-6314CCB64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0"/>
            <a:ext cx="9144000" cy="6839760"/>
          </a:xfrm>
          <a:prstGeom prst="rect">
            <a:avLst/>
          </a:prstGeom>
        </p:spPr>
      </p:pic>
      <p:sp>
        <p:nvSpPr>
          <p:cNvPr id="4099" name="Subtitle 4"/>
          <p:cNvSpPr>
            <a:spLocks noGrp="1"/>
          </p:cNvSpPr>
          <p:nvPr>
            <p:ph type="subTitle" idx="1"/>
          </p:nvPr>
        </p:nvSpPr>
        <p:spPr>
          <a:xfrm>
            <a:off x="1691680" y="4509120"/>
            <a:ext cx="6400800" cy="1752600"/>
          </a:xfrm>
        </p:spPr>
        <p:txBody>
          <a:bodyPr/>
          <a:lstStyle/>
          <a:p>
            <a:r>
              <a:rPr lang="en-GB" dirty="0"/>
              <a:t>Mr Lee Van Rensburg</a:t>
            </a:r>
          </a:p>
          <a:p>
            <a:r>
              <a:rPr lang="en-GB" dirty="0"/>
              <a:t>2018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72E3F42-9079-4A6F-A427-D72AB7491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403251"/>
          </a:xfrm>
          <a:solidFill>
            <a:srgbClr val="000000">
              <a:alpha val="36078"/>
            </a:srgb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Shoulder rehabilitation </a:t>
            </a:r>
            <a:br>
              <a:rPr lang="en-GB" dirty="0"/>
            </a:br>
            <a:r>
              <a:rPr lang="en-GB" dirty="0"/>
              <a:t>Post cuff repair</a:t>
            </a:r>
          </a:p>
        </p:txBody>
      </p:sp>
    </p:spTree>
    <p:extLst>
      <p:ext uri="{BB962C8B-B14F-4D97-AF65-F5344CB8AC3E}">
        <p14:creationId xmlns:p14="http://schemas.microsoft.com/office/powerpoint/2010/main" val="3864046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C78CC13-35B7-4CC3-BC4F-B2C473E76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9875" name="Rectangle 4">
            <a:extLst>
              <a:ext uri="{FF2B5EF4-FFF2-40B4-BE49-F238E27FC236}">
                <a16:creationId xmlns:a16="http://schemas.microsoft.com/office/drawing/2014/main" id="{60930665-C02B-4955-8E5C-1932459BF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6488113"/>
            <a:ext cx="4284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Shoulder Elbow Surg (2011) 20, 62-68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A5604-9598-48EE-B89D-FABA3E1A6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2275"/>
            <a:ext cx="8229600" cy="4594225"/>
          </a:xfrm>
        </p:spPr>
        <p:txBody>
          <a:bodyPr/>
          <a:lstStyle/>
          <a:p>
            <a:pPr eaLnBrk="1" hangingPunct="1"/>
            <a:r>
              <a:rPr lang="en-US" altLang="en-US"/>
              <a:t>N= 36</a:t>
            </a:r>
          </a:p>
          <a:p>
            <a:pPr eaLnBrk="1" hangingPunct="1"/>
            <a:r>
              <a:rPr lang="en-US" altLang="en-US"/>
              <a:t>3 groups</a:t>
            </a:r>
          </a:p>
          <a:p>
            <a:pPr lvl="1" eaLnBrk="1" hangingPunct="1"/>
            <a:r>
              <a:rPr lang="en-US" altLang="en-US"/>
              <a:t>Group 1 - 0-8 weeks</a:t>
            </a:r>
          </a:p>
          <a:p>
            <a:pPr lvl="1" eaLnBrk="1" hangingPunct="1"/>
            <a:r>
              <a:rPr lang="en-US" altLang="en-US"/>
              <a:t>Group 2 - 8-16 weeks</a:t>
            </a:r>
          </a:p>
          <a:p>
            <a:pPr lvl="1" eaLnBrk="1" hangingPunct="1"/>
            <a:r>
              <a:rPr lang="en-US" altLang="en-US"/>
              <a:t>Group 3 - &gt; 16 weeks</a:t>
            </a:r>
          </a:p>
          <a:p>
            <a:pPr lvl="1" eaLnBrk="1" hangingPunct="1"/>
            <a:endParaRPr lang="en-US" altLang="en-US"/>
          </a:p>
        </p:txBody>
      </p:sp>
      <p:pic>
        <p:nvPicPr>
          <p:cNvPr id="79877" name="Picture 5">
            <a:extLst>
              <a:ext uri="{FF2B5EF4-FFF2-40B4-BE49-F238E27FC236}">
                <a16:creationId xmlns:a16="http://schemas.microsoft.com/office/drawing/2014/main" id="{9AD36E62-6767-438F-B2BC-7DFA2A79B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823118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71D6B2-DE41-4A2F-BE68-A71913029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5756275"/>
            <a:ext cx="84740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19E2EE3A-C32A-43FA-AA84-816B9D882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2"/>
          <a:stretch>
            <a:fillRect/>
          </a:stretch>
        </p:blipFill>
        <p:spPr bwMode="auto">
          <a:xfrm>
            <a:off x="0" y="4057650"/>
            <a:ext cx="91440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68B926-4DEA-402B-BB04-EF2366C24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2133600"/>
            <a:ext cx="28797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All improved </a:t>
            </a:r>
          </a:p>
          <a:p>
            <a:pPr eaLnBrk="1" hangingPunct="1"/>
            <a:r>
              <a:rPr lang="en-US" altLang="en-US"/>
              <a:t>Pain  7 down to 1</a:t>
            </a:r>
          </a:p>
          <a:p>
            <a:pPr eaLnBrk="1" hangingPunct="1"/>
            <a:r>
              <a:rPr lang="en-US" altLang="en-US"/>
              <a:t>Elevation  55 to 133</a:t>
            </a:r>
          </a:p>
        </p:txBody>
      </p:sp>
    </p:spTree>
    <p:extLst>
      <p:ext uri="{BB962C8B-B14F-4D97-AF65-F5344CB8AC3E}">
        <p14:creationId xmlns:p14="http://schemas.microsoft.com/office/powerpoint/2010/main" val="216063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2F000-3811-4CE3-9C96-B545A8B9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RCR</a:t>
            </a:r>
          </a:p>
        </p:txBody>
      </p:sp>
      <p:sp>
        <p:nvSpPr>
          <p:cNvPr id="68611" name="TextBox 3">
            <a:extLst>
              <a:ext uri="{FF2B5EF4-FFF2-40B4-BE49-F238E27FC236}">
                <a16:creationId xmlns:a16="http://schemas.microsoft.com/office/drawing/2014/main" id="{8303693D-7642-4073-8C43-89F8B7CDA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916113"/>
            <a:ext cx="21605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Surgery</a:t>
            </a:r>
          </a:p>
        </p:txBody>
      </p:sp>
      <p:sp>
        <p:nvSpPr>
          <p:cNvPr id="68612" name="TextBox 4">
            <a:extLst>
              <a:ext uri="{FF2B5EF4-FFF2-40B4-BE49-F238E27FC236}">
                <a16:creationId xmlns:a16="http://schemas.microsoft.com/office/drawing/2014/main" id="{0E249CB7-5127-4CD0-8D36-4BB5562CC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1987550"/>
            <a:ext cx="3292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Rehabilitation</a:t>
            </a:r>
          </a:p>
        </p:txBody>
      </p:sp>
      <p:pic>
        <p:nvPicPr>
          <p:cNvPr id="68613" name="Picture 6">
            <a:extLst>
              <a:ext uri="{FF2B5EF4-FFF2-40B4-BE49-F238E27FC236}">
                <a16:creationId xmlns:a16="http://schemas.microsoft.com/office/drawing/2014/main" id="{3A447A8B-5357-4BAF-91AE-48C95FBEE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852738"/>
            <a:ext cx="1709737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7">
            <a:extLst>
              <a:ext uri="{FF2B5EF4-FFF2-40B4-BE49-F238E27FC236}">
                <a16:creationId xmlns:a16="http://schemas.microsoft.com/office/drawing/2014/main" id="{417ABB76-3728-4C45-847B-6AD9E86E2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814638"/>
            <a:ext cx="1762125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959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116C2-F0C8-40D2-B0E2-E4FD364AB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Operative vs Non Operative</a:t>
            </a:r>
          </a:p>
        </p:txBody>
      </p:sp>
      <p:pic>
        <p:nvPicPr>
          <p:cNvPr id="69635" name="Picture 5">
            <a:extLst>
              <a:ext uri="{FF2B5EF4-FFF2-40B4-BE49-F238E27FC236}">
                <a16:creationId xmlns:a16="http://schemas.microsoft.com/office/drawing/2014/main" id="{3D301E8A-52EA-4077-A956-D597022F0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381125"/>
            <a:ext cx="65278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Box 6">
            <a:extLst>
              <a:ext uri="{FF2B5EF4-FFF2-40B4-BE49-F238E27FC236}">
                <a16:creationId xmlns:a16="http://schemas.microsoft.com/office/drawing/2014/main" id="{981D81C1-06FB-4B3E-AFA0-3C605AF09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0" y="6092825"/>
            <a:ext cx="3100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Agency for healthcare research and quality</a:t>
            </a:r>
          </a:p>
          <a:p>
            <a:pPr eaLnBrk="1" hangingPunct="1"/>
            <a:r>
              <a:rPr lang="en-US" altLang="en-US" sz="1200"/>
              <a:t>USA July 2010 </a:t>
            </a:r>
          </a:p>
        </p:txBody>
      </p:sp>
    </p:spTree>
    <p:extLst>
      <p:ext uri="{BB962C8B-B14F-4D97-AF65-F5344CB8AC3E}">
        <p14:creationId xmlns:p14="http://schemas.microsoft.com/office/powerpoint/2010/main" val="3953073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C213-04CD-41CA-8707-DB9F1B7EF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Early Surgery</a:t>
            </a:r>
            <a:br>
              <a:rPr lang="en-US" dirty="0"/>
            </a:br>
            <a:r>
              <a:rPr lang="en-US" dirty="0"/>
              <a:t>Vs</a:t>
            </a:r>
            <a:br>
              <a:rPr lang="en-US" dirty="0"/>
            </a:br>
            <a:r>
              <a:rPr lang="en-US" dirty="0"/>
              <a:t>Physiotherapy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5D7ECF-4F31-4348-B04F-2B724E546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60800"/>
            <a:ext cx="8229600" cy="2447925"/>
          </a:xfrm>
        </p:spPr>
        <p:txBody>
          <a:bodyPr/>
          <a:lstStyle/>
          <a:p>
            <a:pPr eaLnBrk="1" hangingPunct="1"/>
            <a:r>
              <a:rPr lang="en-US" altLang="en-US"/>
              <a:t>1 study</a:t>
            </a:r>
          </a:p>
        </p:txBody>
      </p:sp>
      <p:pic>
        <p:nvPicPr>
          <p:cNvPr id="70660" name="Picture 5">
            <a:extLst>
              <a:ext uri="{FF2B5EF4-FFF2-40B4-BE49-F238E27FC236}">
                <a16:creationId xmlns:a16="http://schemas.microsoft.com/office/drawing/2014/main" id="{31532E1E-FE7A-478A-82B2-9FABE4BA7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019300"/>
            <a:ext cx="90043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72BF1A53-167A-4CF7-9A5D-89CC1117F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389438"/>
            <a:ext cx="59340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45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C6B0F4-97C4-4F54-A6B5-0887CFEC3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72707" name="Picture 6">
            <a:extLst>
              <a:ext uri="{FF2B5EF4-FFF2-40B4-BE49-F238E27FC236}">
                <a16:creationId xmlns:a16="http://schemas.microsoft.com/office/drawing/2014/main" id="{14C74ABB-C234-49A7-82CE-3F9252B7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026525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Rectangle 7">
            <a:extLst>
              <a:ext uri="{FF2B5EF4-FFF2-40B4-BE49-F238E27FC236}">
                <a16:creationId xmlns:a16="http://schemas.microsoft.com/office/drawing/2014/main" id="{56F6A81A-71C3-42FD-8916-F06B46E79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6477000"/>
            <a:ext cx="5087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BJS - Br January 2010 vol. 92-B no. 1 83-91</a:t>
            </a:r>
          </a:p>
        </p:txBody>
      </p: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38B66CE1-57CE-4D7D-87DB-5BB0D178E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2551113"/>
            <a:ext cx="4087813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88C921-46BD-48C2-9962-04DEB79DB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421313"/>
            <a:ext cx="1722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Age 59 (44-75)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73172A-1722-4F7D-AE7A-FD189F3CE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313" y="5397500"/>
            <a:ext cx="172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Age 61 (46-75)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ABDC53-0363-4CA9-AE8F-3A9A216C6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5807075"/>
            <a:ext cx="2878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Symptoms 10 - 12 months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1015D-F12B-4960-8827-3156CD3F5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6142038"/>
            <a:ext cx="370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+- 50:50 traumatic and atraumatic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88AC80-8ABF-4D46-A427-88446DBE1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2540000"/>
            <a:ext cx="6634162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204E1E5-4E9B-4FE0-ABC4-483D944071D2}"/>
              </a:ext>
            </a:extLst>
          </p:cNvPr>
          <p:cNvSpPr/>
          <p:nvPr/>
        </p:nvSpPr>
        <p:spPr>
          <a:xfrm>
            <a:off x="5724128" y="4509120"/>
            <a:ext cx="2113052" cy="911442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F419BA-8F65-4EDC-ACAD-092EB851E792}"/>
              </a:ext>
            </a:extLst>
          </p:cNvPr>
          <p:cNvSpPr/>
          <p:nvPr/>
        </p:nvSpPr>
        <p:spPr>
          <a:xfrm>
            <a:off x="1771955" y="1554156"/>
            <a:ext cx="2944061" cy="792088"/>
          </a:xfrm>
          <a:prstGeom prst="ellipse">
            <a:avLst/>
          </a:prstGeom>
          <a:noFill/>
          <a:ln w="571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763335-BDF3-4CF3-A8EE-49468B128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73731" name="Content Placeholder 9" descr="Screen Clipping">
            <a:extLst>
              <a:ext uri="{FF2B5EF4-FFF2-40B4-BE49-F238E27FC236}">
                <a16:creationId xmlns:a16="http://schemas.microsoft.com/office/drawing/2014/main" id="{EB2B51C3-3033-47A5-BCFD-FC2A4F4C9C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1138" y="2192338"/>
            <a:ext cx="3981450" cy="4327525"/>
          </a:xfrm>
        </p:spPr>
      </p:pic>
      <p:pic>
        <p:nvPicPr>
          <p:cNvPr id="73732" name="Picture 6">
            <a:extLst>
              <a:ext uri="{FF2B5EF4-FFF2-40B4-BE49-F238E27FC236}">
                <a16:creationId xmlns:a16="http://schemas.microsoft.com/office/drawing/2014/main" id="{3B725D34-844B-4188-8EF8-B5A899626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026525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ctangle 7">
            <a:extLst>
              <a:ext uri="{FF2B5EF4-FFF2-40B4-BE49-F238E27FC236}">
                <a16:creationId xmlns:a16="http://schemas.microsoft.com/office/drawing/2014/main" id="{55DD2DA8-9728-4B93-84A8-B49563318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6477000"/>
            <a:ext cx="5087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BJS - Br January 2010 vol. 92-B no. 1 83-91</a:t>
            </a:r>
          </a:p>
        </p:txBody>
      </p:sp>
    </p:spTree>
    <p:extLst>
      <p:ext uri="{BB962C8B-B14F-4D97-AF65-F5344CB8AC3E}">
        <p14:creationId xmlns:p14="http://schemas.microsoft.com/office/powerpoint/2010/main" val="2050230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60AEF7-5ED2-4136-A90F-75E706A5F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74755" name="Picture 6">
            <a:extLst>
              <a:ext uri="{FF2B5EF4-FFF2-40B4-BE49-F238E27FC236}">
                <a16:creationId xmlns:a16="http://schemas.microsoft.com/office/drawing/2014/main" id="{4DAB1C49-03D4-4598-8622-8787FFE46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026525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ctangle 7">
            <a:extLst>
              <a:ext uri="{FF2B5EF4-FFF2-40B4-BE49-F238E27FC236}">
                <a16:creationId xmlns:a16="http://schemas.microsoft.com/office/drawing/2014/main" id="{499885D9-6BC7-4874-B593-8A3902F0D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6477000"/>
            <a:ext cx="5087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BJS - Br January 2010 vol. 92-B no. 1 83-91</a:t>
            </a:r>
          </a:p>
        </p:txBody>
      </p:sp>
      <p:pic>
        <p:nvPicPr>
          <p:cNvPr id="74757" name="Picture 1" descr="Screen Clipping">
            <a:extLst>
              <a:ext uri="{FF2B5EF4-FFF2-40B4-BE49-F238E27FC236}">
                <a16:creationId xmlns:a16="http://schemas.microsoft.com/office/drawing/2014/main" id="{2877FCFE-9A6C-4A9E-98A1-2CD095D25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76525"/>
            <a:ext cx="424815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Box 2">
            <a:extLst>
              <a:ext uri="{FF2B5EF4-FFF2-40B4-BE49-F238E27FC236}">
                <a16:creationId xmlns:a16="http://schemas.microsoft.com/office/drawing/2014/main" id="{0FC3B9AB-727D-4434-81C8-541291F19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538" y="2143125"/>
            <a:ext cx="2603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/>
              <a:t>Constant score</a:t>
            </a:r>
          </a:p>
        </p:txBody>
      </p:sp>
      <p:sp>
        <p:nvSpPr>
          <p:cNvPr id="74759" name="TextBox 3">
            <a:extLst>
              <a:ext uri="{FF2B5EF4-FFF2-40B4-BE49-F238E27FC236}">
                <a16:creationId xmlns:a16="http://schemas.microsoft.com/office/drawing/2014/main" id="{0789C949-70AC-48F6-AA56-E245BA972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997200"/>
            <a:ext cx="35274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/>
              <a:t>Satisfaction</a:t>
            </a:r>
          </a:p>
          <a:p>
            <a:pPr eaLnBrk="1" hangingPunct="1"/>
            <a:r>
              <a:rPr lang="en-US" altLang="en-US"/>
              <a:t>Physiotherapy 7.2 (1-10)</a:t>
            </a:r>
          </a:p>
          <a:p>
            <a:pPr eaLnBrk="1" hangingPunct="1"/>
            <a:r>
              <a:rPr lang="en-US" altLang="en-US"/>
              <a:t>Surgery 9 (1-10)</a:t>
            </a:r>
          </a:p>
        </p:txBody>
      </p:sp>
    </p:spTree>
    <p:extLst>
      <p:ext uri="{BB962C8B-B14F-4D97-AF65-F5344CB8AC3E}">
        <p14:creationId xmlns:p14="http://schemas.microsoft.com/office/powerpoint/2010/main" val="1573501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B1FE99-D505-43FB-9BEF-DB301216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75779" name="Picture 6">
            <a:extLst>
              <a:ext uri="{FF2B5EF4-FFF2-40B4-BE49-F238E27FC236}">
                <a16:creationId xmlns:a16="http://schemas.microsoft.com/office/drawing/2014/main" id="{01BEB982-2D8E-466A-833A-C9C025F82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026525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7">
            <a:extLst>
              <a:ext uri="{FF2B5EF4-FFF2-40B4-BE49-F238E27FC236}">
                <a16:creationId xmlns:a16="http://schemas.microsoft.com/office/drawing/2014/main" id="{F07C017F-1D34-45C5-B7CB-687E35236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6477000"/>
            <a:ext cx="5087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BJS - Br January 2010 vol. 92-B no. 1 83-91</a:t>
            </a:r>
          </a:p>
        </p:txBody>
      </p:sp>
      <p:sp>
        <p:nvSpPr>
          <p:cNvPr id="75781" name="TextBox 5">
            <a:extLst>
              <a:ext uri="{FF2B5EF4-FFF2-40B4-BE49-F238E27FC236}">
                <a16:creationId xmlns:a16="http://schemas.microsoft.com/office/drawing/2014/main" id="{5E5FA389-5D01-4BBF-9A75-CC4436F9C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75" y="2192338"/>
            <a:ext cx="4225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/>
              <a:t>Secondary surgery group</a:t>
            </a:r>
          </a:p>
        </p:txBody>
      </p: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D6FD27F9-25F9-4085-A85D-90F8ED77A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905125"/>
            <a:ext cx="58134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759EA2-848E-4BC1-9C5A-5620A17B2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8675" y="3068638"/>
            <a:ext cx="32242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Delay in surgery 5 months</a:t>
            </a:r>
          </a:p>
          <a:p>
            <a:pPr eaLnBrk="1" hangingPunct="1"/>
            <a:r>
              <a:rPr lang="en-US" altLang="en-US"/>
              <a:t>Final outcome </a:t>
            </a:r>
          </a:p>
          <a:p>
            <a:pPr eaLnBrk="1" hangingPunct="1"/>
            <a:r>
              <a:rPr lang="en-US" altLang="en-US"/>
              <a:t>7.5 points less constant score</a:t>
            </a:r>
          </a:p>
        </p:txBody>
      </p:sp>
    </p:spTree>
    <p:extLst>
      <p:ext uri="{BB962C8B-B14F-4D97-AF65-F5344CB8AC3E}">
        <p14:creationId xmlns:p14="http://schemas.microsoft.com/office/powerpoint/2010/main" val="364199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EE9755-02C8-41CE-8DBC-9DCF4BDC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76803" name="Picture 6">
            <a:extLst>
              <a:ext uri="{FF2B5EF4-FFF2-40B4-BE49-F238E27FC236}">
                <a16:creationId xmlns:a16="http://schemas.microsoft.com/office/drawing/2014/main" id="{3E1318C4-7DE3-4961-AC68-8830A0640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026525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7">
            <a:extLst>
              <a:ext uri="{FF2B5EF4-FFF2-40B4-BE49-F238E27FC236}">
                <a16:creationId xmlns:a16="http://schemas.microsoft.com/office/drawing/2014/main" id="{00C43964-2F9A-4835-9E6F-7478CCD3F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6477000"/>
            <a:ext cx="5087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BJS - Br January 2010 vol. 92-B no. 1 83-91</a:t>
            </a:r>
          </a:p>
        </p:txBody>
      </p: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230EEF73-118C-42E8-B3EC-84BAF32E0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2551113"/>
            <a:ext cx="4087813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430DA5-28F8-449D-899D-A6A361216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763" y="6038850"/>
            <a:ext cx="2390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42 Happy not surgery</a:t>
            </a:r>
          </a:p>
          <a:p>
            <a:pPr eaLnBrk="1" hangingPunct="1"/>
            <a:endParaRPr lang="en-US" alt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8055DB-2AF7-4E99-A300-63C48EC61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2540000"/>
            <a:ext cx="6634162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99A0896-D493-4480-9731-5C9A676BA48A}"/>
              </a:ext>
            </a:extLst>
          </p:cNvPr>
          <p:cNvSpPr/>
          <p:nvPr/>
        </p:nvSpPr>
        <p:spPr>
          <a:xfrm>
            <a:off x="5724128" y="4509120"/>
            <a:ext cx="2113052" cy="911442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9F54DF-132D-4DD5-8F9C-76A4BBF6B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440363"/>
            <a:ext cx="2609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9 no surgery </a:t>
            </a:r>
          </a:p>
          <a:p>
            <a:pPr eaLnBrk="1" hangingPunct="1"/>
            <a:r>
              <a:rPr lang="en-US" altLang="en-US"/>
              <a:t>constant score 7.5 less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C7506-7B6C-4F39-AF4A-2541C9033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405438"/>
            <a:ext cx="214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Surgery did better </a:t>
            </a:r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6A882A-1929-40D4-BD7C-E698D2E51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713" y="5768975"/>
            <a:ext cx="64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BUT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06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Screen Clipping">
            <a:extLst>
              <a:ext uri="{FF2B5EF4-FFF2-40B4-BE49-F238E27FC236}">
                <a16:creationId xmlns:a16="http://schemas.microsoft.com/office/drawing/2014/main" id="{76806AD2-921E-4B7F-91B4-CEB3FECFB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36"/>
          <a:stretch>
            <a:fillRect/>
          </a:stretch>
        </p:blipFill>
        <p:spPr bwMode="auto">
          <a:xfrm>
            <a:off x="44450" y="2538413"/>
            <a:ext cx="628332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C971B3-5523-49D8-8A8F-D2E92B4F6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2386013"/>
            <a:ext cx="8907463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D7338C-5D8E-4A7F-8531-85793A2F4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4856163"/>
            <a:ext cx="240030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C7DA28E3-72AF-4381-9C5C-FFC4DE04E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4856163"/>
            <a:ext cx="5357813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D86E8DC-E449-4061-A2D4-334CF0DCF616}"/>
              </a:ext>
            </a:extLst>
          </p:cNvPr>
          <p:cNvSpPr/>
          <p:nvPr/>
        </p:nvSpPr>
        <p:spPr>
          <a:xfrm>
            <a:off x="6660232" y="3512042"/>
            <a:ext cx="1764669" cy="982169"/>
          </a:xfrm>
          <a:prstGeom prst="ellipse">
            <a:avLst/>
          </a:prstGeom>
          <a:noFill/>
          <a:ln w="76200" cap="flat">
            <a:solidFill>
              <a:schemeClr val="accent2">
                <a:lumMod val="40000"/>
                <a:lumOff val="60000"/>
              </a:schemeClr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35719" tIns="35719" rIns="35719" bIns="35719" anchor="ctr">
            <a:spAutoFit/>
          </a:bodyPr>
          <a:lstStyle>
            <a:lvl1pPr marL="26988" defTabSz="641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41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41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41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41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1">
              <a:defRPr/>
            </a:pPr>
            <a:endParaRPr lang="en-US" altLang="en-US" sz="800">
              <a:solidFill>
                <a:srgbClr val="525252"/>
              </a:solidFill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7006591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96" y="704850"/>
            <a:ext cx="7150100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6588224" y="2100518"/>
            <a:ext cx="1983729" cy="57264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1391996" y="5013176"/>
            <a:ext cx="2387916" cy="1080120"/>
          </a:xfrm>
          <a:prstGeom prst="ellipse">
            <a:avLst/>
          </a:prstGeom>
          <a:noFill/>
          <a:ln w="762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7950" y="73025"/>
            <a:ext cx="9036050" cy="90646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 fontScale="97500"/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en-GB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www.cambridgeses.co.uk</a:t>
            </a:r>
          </a:p>
        </p:txBody>
      </p:sp>
    </p:spTree>
    <p:extLst>
      <p:ext uri="{BB962C8B-B14F-4D97-AF65-F5344CB8AC3E}">
        <p14:creationId xmlns:p14="http://schemas.microsoft.com/office/powerpoint/2010/main" val="3391563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F7C58-3018-461C-8F13-5A914B082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27" y="4629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RCR</a:t>
            </a:r>
          </a:p>
        </p:txBody>
      </p:sp>
      <p:sp>
        <p:nvSpPr>
          <p:cNvPr id="80899" name="TextBox 3">
            <a:extLst>
              <a:ext uri="{FF2B5EF4-FFF2-40B4-BE49-F238E27FC236}">
                <a16:creationId xmlns:a16="http://schemas.microsoft.com/office/drawing/2014/main" id="{73B15081-86D5-43F0-8454-D3D9652DE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34988"/>
            <a:ext cx="21605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Surgery</a:t>
            </a:r>
          </a:p>
        </p:txBody>
      </p:sp>
      <p:sp>
        <p:nvSpPr>
          <p:cNvPr id="80900" name="TextBox 4">
            <a:extLst>
              <a:ext uri="{FF2B5EF4-FFF2-40B4-BE49-F238E27FC236}">
                <a16:creationId xmlns:a16="http://schemas.microsoft.com/office/drawing/2014/main" id="{B324718F-EA8C-453C-8746-5FA6C92C6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617538"/>
            <a:ext cx="3292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Rehabilitation</a:t>
            </a:r>
          </a:p>
        </p:txBody>
      </p:sp>
      <p:pic>
        <p:nvPicPr>
          <p:cNvPr id="80901" name="Picture 6">
            <a:extLst>
              <a:ext uri="{FF2B5EF4-FFF2-40B4-BE49-F238E27FC236}">
                <a16:creationId xmlns:a16="http://schemas.microsoft.com/office/drawing/2014/main" id="{88AA29B0-C786-4741-AE48-F8A8566A3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246188"/>
            <a:ext cx="1709738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7">
            <a:extLst>
              <a:ext uri="{FF2B5EF4-FFF2-40B4-BE49-F238E27FC236}">
                <a16:creationId xmlns:a16="http://schemas.microsoft.com/office/drawing/2014/main" id="{3CDC2052-F446-4174-9E5B-03BF497D0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5" y="1316038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7C66F9-DB8D-4587-84D8-204249223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1214438"/>
            <a:ext cx="3284538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A7A0E9-7652-47B5-A5DC-D26EC12DB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459163"/>
            <a:ext cx="1617663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6735D-B694-46C7-B634-F7A80CA12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5494338"/>
            <a:ext cx="1817687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7DAA3C-04E7-4100-8EC9-ED1D0758A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4202113"/>
            <a:ext cx="3306763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5CE286D7-DE02-467F-B0BB-2DEC32B7F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3078163"/>
            <a:ext cx="2941637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EABDB7-5FBF-4509-BF8F-207751EC92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4984750"/>
            <a:ext cx="2430463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98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C6B80-1024-4A80-9D2A-6CBD04FB58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Rehabilitation following rotator cuff repair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14446F-5667-440B-835E-01450A05FE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725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1CF03ED-BB77-45E1-9BDA-F85E077F3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endParaRPr lang="en-GB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58372" name="Picture 2">
            <a:extLst>
              <a:ext uri="{FF2B5EF4-FFF2-40B4-BE49-F238E27FC236}">
                <a16:creationId xmlns:a16="http://schemas.microsoft.com/office/drawing/2014/main" id="{6D2B8FFF-92D2-433E-8279-BE496088F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14313"/>
            <a:ext cx="6581775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 Box 4">
            <a:extLst>
              <a:ext uri="{FF2B5EF4-FFF2-40B4-BE49-F238E27FC236}">
                <a16:creationId xmlns:a16="http://schemas.microsoft.com/office/drawing/2014/main" id="{1D7EFC41-A831-4265-8BE8-0A7247DF7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0" y="6678613"/>
            <a:ext cx="42862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7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1200" b="1">
                <a:latin typeface="Arial" panose="020B0604020202020204" pitchFamily="34" charset="0"/>
              </a:rPr>
              <a:t>Sharma P., Maffulli N. J Bone Joint Surg 2005:87:187-202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C849A1-4CB6-4AA2-8EE7-EF9F79B5C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5"/>
          <a:stretch>
            <a:fillRect/>
          </a:stretch>
        </p:blipFill>
        <p:spPr bwMode="auto">
          <a:xfrm>
            <a:off x="0" y="6357958"/>
            <a:ext cx="1066757" cy="500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29A74-3937-455F-9103-B862F64EE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45024"/>
            <a:ext cx="8229600" cy="2663701"/>
          </a:xfrm>
        </p:spPr>
        <p:txBody>
          <a:bodyPr/>
          <a:lstStyle/>
          <a:p>
            <a:r>
              <a:rPr lang="en-GB" dirty="0"/>
              <a:t>Tendons gently stressed while healing </a:t>
            </a:r>
          </a:p>
          <a:p>
            <a:pPr lvl="1"/>
            <a:r>
              <a:rPr lang="en-GB" dirty="0"/>
              <a:t>Heal stronger</a:t>
            </a:r>
          </a:p>
          <a:p>
            <a:pPr lvl="1"/>
            <a:endParaRPr lang="en-GB" dirty="0"/>
          </a:p>
          <a:p>
            <a:r>
              <a:rPr lang="en-GB" dirty="0"/>
              <a:t>No Gapping</a:t>
            </a:r>
          </a:p>
        </p:txBody>
      </p:sp>
    </p:spTree>
    <p:extLst>
      <p:ext uri="{BB962C8B-B14F-4D97-AF65-F5344CB8AC3E}">
        <p14:creationId xmlns:p14="http://schemas.microsoft.com/office/powerpoint/2010/main" val="1120561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23CC11-9563-40F8-BCD7-81063E856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6020" name="Rectangle 5">
            <a:extLst>
              <a:ext uri="{FF2B5EF4-FFF2-40B4-BE49-F238E27FC236}">
                <a16:creationId xmlns:a16="http://schemas.microsoft.com/office/drawing/2014/main" id="{E6E7F0E8-3245-4743-BF92-54C7F2884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6399213"/>
            <a:ext cx="3732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/>
              <a:t>Arthroscopy. 2012 Jan;28(1):34-42</a:t>
            </a:r>
          </a:p>
        </p:txBody>
      </p:sp>
      <p:sp>
        <p:nvSpPr>
          <p:cNvPr id="86022" name="TextBox 10">
            <a:extLst>
              <a:ext uri="{FF2B5EF4-FFF2-40B4-BE49-F238E27FC236}">
                <a16:creationId xmlns:a16="http://schemas.microsoft.com/office/drawing/2014/main" id="{25F09574-6C4B-4249-B89F-BEA18321F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3095236"/>
            <a:ext cx="89852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800" dirty="0"/>
              <a:t>Pain, range of motion and function all significantly improved after arthroscopic rotator cuff repair</a:t>
            </a:r>
          </a:p>
          <a:p>
            <a:endParaRPr lang="en-GB" altLang="en-US" sz="2800" dirty="0"/>
          </a:p>
          <a:p>
            <a:r>
              <a:rPr lang="en-GB" altLang="en-US" sz="2800" dirty="0"/>
              <a:t>Regardless of early post operative rehabilitation protocols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88D02D-C8E2-4586-A69E-26EC77C3D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2 protocols</a:t>
            </a:r>
          </a:p>
          <a:p>
            <a:pPr lvl="2"/>
            <a:r>
              <a:rPr lang="en-GB" dirty="0"/>
              <a:t>Aggressive</a:t>
            </a:r>
          </a:p>
          <a:p>
            <a:pPr lvl="2"/>
            <a:r>
              <a:rPr lang="en-GB" dirty="0"/>
              <a:t>Limited early passive ROM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02A875-182F-4D86-95E0-E1E3B42F7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4" y="58149"/>
            <a:ext cx="8844531" cy="106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0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EB693-D128-4E70-925A-68040ADC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pic>
        <p:nvPicPr>
          <p:cNvPr id="87043" name="Content Placeholder 4" descr="Screen Clipping">
            <a:extLst>
              <a:ext uri="{FF2B5EF4-FFF2-40B4-BE49-F238E27FC236}">
                <a16:creationId xmlns:a16="http://schemas.microsoft.com/office/drawing/2014/main" id="{7F728AD7-B2DC-4418-BB85-AF9CD03557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1"/>
          <a:stretch>
            <a:fillRect/>
          </a:stretch>
        </p:blipFill>
        <p:spPr>
          <a:xfrm>
            <a:off x="296863" y="414338"/>
            <a:ext cx="8550275" cy="863600"/>
          </a:xfrm>
        </p:spPr>
      </p:pic>
      <p:sp>
        <p:nvSpPr>
          <p:cNvPr id="87044" name="Rectangle 5">
            <a:extLst>
              <a:ext uri="{FF2B5EF4-FFF2-40B4-BE49-F238E27FC236}">
                <a16:creationId xmlns:a16="http://schemas.microsoft.com/office/drawing/2014/main" id="{D9EB0C2C-A413-486A-A8AA-6D7F39A25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6399213"/>
            <a:ext cx="3732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/>
              <a:t>Arthroscopy. 2012 Jan;28(1):34-42</a:t>
            </a:r>
          </a:p>
        </p:txBody>
      </p:sp>
      <p:sp>
        <p:nvSpPr>
          <p:cNvPr id="87046" name="TextBox 10">
            <a:extLst>
              <a:ext uri="{FF2B5EF4-FFF2-40B4-BE49-F238E27FC236}">
                <a16:creationId xmlns:a16="http://schemas.microsoft.com/office/drawing/2014/main" id="{E042F446-4DFD-46F6-AB79-210693F1E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1992213"/>
            <a:ext cx="8985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800" dirty="0"/>
              <a:t>However, aggressive early motion </a:t>
            </a:r>
            <a:r>
              <a:rPr lang="en-GB" altLang="en-US" sz="3600" b="1" u="sng" dirty="0"/>
              <a:t>may</a:t>
            </a:r>
            <a:r>
              <a:rPr lang="en-GB" altLang="en-US" sz="3600" dirty="0"/>
              <a:t> </a:t>
            </a:r>
            <a:r>
              <a:rPr lang="en-GB" altLang="en-US" sz="2800" dirty="0"/>
              <a:t>increase the possibility of anatomic failure at the repaired cuff</a:t>
            </a:r>
          </a:p>
        </p:txBody>
      </p:sp>
      <p:sp>
        <p:nvSpPr>
          <p:cNvPr id="87047" name="Rectangle 11">
            <a:extLst>
              <a:ext uri="{FF2B5EF4-FFF2-40B4-BE49-F238E27FC236}">
                <a16:creationId xmlns:a16="http://schemas.microsoft.com/office/drawing/2014/main" id="{C676C7DF-7C6C-4774-B2D4-0CC0FE1AC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53" y="3822701"/>
            <a:ext cx="838993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400" dirty="0"/>
              <a:t>Postoperative MRI scans – re tears</a:t>
            </a:r>
          </a:p>
          <a:p>
            <a:r>
              <a:rPr lang="en-GB" altLang="en-US" sz="2400" dirty="0"/>
              <a:t>7 of 30 cases (23.3%) in limited group</a:t>
            </a:r>
          </a:p>
          <a:p>
            <a:r>
              <a:rPr lang="en-GB" altLang="en-US" sz="2400" dirty="0"/>
              <a:t>3 of 34 cases (8.8%) in aggressive</a:t>
            </a:r>
          </a:p>
          <a:p>
            <a:r>
              <a:rPr lang="en-GB" altLang="en-US" sz="2400" dirty="0"/>
              <a:t>But the difference was </a:t>
            </a:r>
            <a:r>
              <a:rPr lang="en-GB" altLang="en-US" sz="3200" b="1" u="sng" dirty="0"/>
              <a:t>not statistically significant </a:t>
            </a:r>
            <a:r>
              <a:rPr lang="en-GB" altLang="en-US" sz="2400" dirty="0"/>
              <a:t>(P = 0.106)</a:t>
            </a:r>
          </a:p>
        </p:txBody>
      </p:sp>
    </p:spTree>
    <p:extLst>
      <p:ext uri="{BB962C8B-B14F-4D97-AF65-F5344CB8AC3E}">
        <p14:creationId xmlns:p14="http://schemas.microsoft.com/office/powerpoint/2010/main" val="264828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60AA83E-992C-4ABA-B7D9-7946275BB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B411FE-81B7-438B-8000-28CEF51606B9}"/>
              </a:ext>
            </a:extLst>
          </p:cNvPr>
          <p:cNvSpPr/>
          <p:nvPr/>
        </p:nvSpPr>
        <p:spPr>
          <a:xfrm>
            <a:off x="4906943" y="6398696"/>
            <a:ext cx="4237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Am J Sports Med 2015; 43(5): 1265-73.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1765D17-4903-42B7-85A6-0559B2B36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19885"/>
          </a:xfrm>
        </p:spPr>
        <p:txBody>
          <a:bodyPr/>
          <a:lstStyle/>
          <a:p>
            <a:r>
              <a:rPr lang="en-GB" dirty="0"/>
              <a:t>6 RCT’s</a:t>
            </a:r>
          </a:p>
          <a:p>
            <a:r>
              <a:rPr lang="en-GB" dirty="0"/>
              <a:t>n=462</a:t>
            </a:r>
          </a:p>
          <a:p>
            <a:r>
              <a:rPr lang="en-GB" dirty="0"/>
              <a:t>No Significant difference in function between protocols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051CAD-EC98-4418-ADE6-0BD214AE0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49" y="551974"/>
            <a:ext cx="9157298" cy="89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51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60AA83E-992C-4ABA-B7D9-7946275BB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B411FE-81B7-438B-8000-28CEF51606B9}"/>
              </a:ext>
            </a:extLst>
          </p:cNvPr>
          <p:cNvSpPr/>
          <p:nvPr/>
        </p:nvSpPr>
        <p:spPr>
          <a:xfrm>
            <a:off x="4906943" y="6398696"/>
            <a:ext cx="4237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Am J Sports Med 2015; 43(5): 1265-73.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1765D17-4903-42B7-85A6-0559B2B36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951" y="1600200"/>
            <a:ext cx="8936049" cy="4708525"/>
          </a:xfrm>
        </p:spPr>
        <p:txBody>
          <a:bodyPr/>
          <a:lstStyle/>
          <a:p>
            <a:r>
              <a:rPr lang="en-GB" dirty="0"/>
              <a:t>Early ROM group</a:t>
            </a:r>
          </a:p>
          <a:p>
            <a:pPr lvl="1"/>
            <a:r>
              <a:rPr lang="en-GB" dirty="0"/>
              <a:t>Greater forward flexion</a:t>
            </a:r>
          </a:p>
          <a:p>
            <a:pPr lvl="3"/>
            <a:r>
              <a:rPr lang="en-GB" dirty="0"/>
              <a:t>7.45° (95% CI, 3.20°-11.70°) at 6 months</a:t>
            </a:r>
          </a:p>
          <a:p>
            <a:pPr lvl="3"/>
            <a:r>
              <a:rPr lang="en-GB" dirty="0"/>
              <a:t>3.51° (95% CI, 0.31°-6.71°) at 12 months</a:t>
            </a:r>
          </a:p>
          <a:p>
            <a:pPr marL="1169987" lvl="3" indent="0">
              <a:buNone/>
            </a:pPr>
            <a:endParaRPr lang="en-GB" dirty="0"/>
          </a:p>
          <a:p>
            <a:pPr lvl="1"/>
            <a:r>
              <a:rPr lang="en-GB" dirty="0"/>
              <a:t>Higher re tear rate</a:t>
            </a:r>
          </a:p>
          <a:p>
            <a:pPr lvl="2"/>
            <a:r>
              <a:rPr lang="en-GB" dirty="0"/>
              <a:t>Statistically significant (OR, 1.93; 95% CI, 1.04-3.60) </a:t>
            </a:r>
          </a:p>
          <a:p>
            <a:pPr marL="904875" lvl="2" indent="0">
              <a:buNone/>
            </a:pPr>
            <a:r>
              <a:rPr lang="en-GB" sz="2800" dirty="0">
                <a:solidFill>
                  <a:srgbClr val="FF0000"/>
                </a:solidFill>
              </a:rPr>
              <a:t>after excluding 2 RCTs small to medium-sized tears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051CAD-EC98-4418-ADE6-0BD214AE0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49" y="551974"/>
            <a:ext cx="9157298" cy="8907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78FBA7-53D3-4CC9-91A3-3189D44A04C7}"/>
              </a:ext>
            </a:extLst>
          </p:cNvPr>
          <p:cNvSpPr txBox="1"/>
          <p:nvPr/>
        </p:nvSpPr>
        <p:spPr>
          <a:xfrm>
            <a:off x="2555776" y="3212976"/>
            <a:ext cx="6380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Is 3-8 degrees clinically significant</a:t>
            </a:r>
          </a:p>
        </p:txBody>
      </p:sp>
    </p:spTree>
    <p:extLst>
      <p:ext uri="{BB962C8B-B14F-4D97-AF65-F5344CB8AC3E}">
        <p14:creationId xmlns:p14="http://schemas.microsoft.com/office/powerpoint/2010/main" val="383647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E76B0-8C05-44F5-B009-9308F89D0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84995" name="Content Placeholder 3" descr="Screen Clipping">
            <a:extLst>
              <a:ext uri="{FF2B5EF4-FFF2-40B4-BE49-F238E27FC236}">
                <a16:creationId xmlns:a16="http://schemas.microsoft.com/office/drawing/2014/main" id="{8AD10E03-A614-447B-B620-F36EB98E29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475" y="1700808"/>
            <a:ext cx="8909050" cy="2790825"/>
          </a:xfrm>
        </p:spPr>
      </p:pic>
      <p:sp>
        <p:nvSpPr>
          <p:cNvPr id="84996" name="Rectangle 4">
            <a:extLst>
              <a:ext uri="{FF2B5EF4-FFF2-40B4-BE49-F238E27FC236}">
                <a16:creationId xmlns:a16="http://schemas.microsoft.com/office/drawing/2014/main" id="{08E8F651-28D0-4F9A-B359-17F327861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575" y="6488113"/>
            <a:ext cx="3890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Bone Joint Surg Am. 2014;96:265</a:t>
            </a:r>
          </a:p>
        </p:txBody>
      </p:sp>
    </p:spTree>
    <p:extLst>
      <p:ext uri="{BB962C8B-B14F-4D97-AF65-F5344CB8AC3E}">
        <p14:creationId xmlns:p14="http://schemas.microsoft.com/office/powerpoint/2010/main" val="501159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E76B0-8C05-44F5-B009-9308F89D0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3971" name="Content Placeholder 3" descr="Screen Clipping">
            <a:extLst>
              <a:ext uri="{FF2B5EF4-FFF2-40B4-BE49-F238E27FC236}">
                <a16:creationId xmlns:a16="http://schemas.microsoft.com/office/drawing/2014/main" id="{2276E176-9774-4638-B01D-74E02D235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2578100"/>
          </a:xfrm>
        </p:spPr>
      </p:pic>
      <p:sp>
        <p:nvSpPr>
          <p:cNvPr id="83972" name="Rectangle 4">
            <a:extLst>
              <a:ext uri="{FF2B5EF4-FFF2-40B4-BE49-F238E27FC236}">
                <a16:creationId xmlns:a16="http://schemas.microsoft.com/office/drawing/2014/main" id="{BA694A71-C8E7-43FD-8891-77FCE45C8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575" y="6488113"/>
            <a:ext cx="3890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Bone Joint Surg Am. 2014;96:265</a:t>
            </a:r>
          </a:p>
        </p:txBody>
      </p:sp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D7EF3757-573F-4F12-BF9E-B08F7857D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0" y="3582681"/>
            <a:ext cx="8932380" cy="84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642174-ACEC-4B1C-8A25-BF18841CB2AF}"/>
              </a:ext>
            </a:extLst>
          </p:cNvPr>
          <p:cNvCxnSpPr/>
          <p:nvPr/>
        </p:nvCxnSpPr>
        <p:spPr>
          <a:xfrm>
            <a:off x="683568" y="4365104"/>
            <a:ext cx="6624736" cy="0"/>
          </a:xfrm>
          <a:prstGeom prst="line">
            <a:avLst/>
          </a:prstGeom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8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7E9E-606D-4100-B4C6-D305E408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7C526-C8B1-4D66-A3A1-B506DF200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Pain relief</a:t>
            </a:r>
          </a:p>
          <a:p>
            <a:r>
              <a:rPr lang="en-GB" dirty="0"/>
              <a:t>Function </a:t>
            </a:r>
          </a:p>
          <a:p>
            <a:endParaRPr lang="en-GB" dirty="0"/>
          </a:p>
          <a:p>
            <a:pPr lvl="1"/>
            <a:r>
              <a:rPr lang="en-GB" dirty="0"/>
              <a:t>Independent of rehab protocol</a:t>
            </a:r>
          </a:p>
          <a:p>
            <a:pPr lvl="1"/>
            <a:r>
              <a:rPr lang="en-GB" dirty="0"/>
              <a:t>Independent on tendon healing</a:t>
            </a:r>
          </a:p>
          <a:p>
            <a:endParaRPr lang="en-GB" dirty="0"/>
          </a:p>
          <a:p>
            <a:r>
              <a:rPr lang="en-GB" dirty="0"/>
              <a:t>Strength</a:t>
            </a:r>
          </a:p>
          <a:p>
            <a:pPr lvl="1"/>
            <a:r>
              <a:rPr lang="en-GB" dirty="0"/>
              <a:t>“Better if tendon heals”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537947-351A-47B3-8BF3-967916ADA300}"/>
              </a:ext>
            </a:extLst>
          </p:cNvPr>
          <p:cNvSpPr txBox="1"/>
          <p:nvPr/>
        </p:nvSpPr>
        <p:spPr>
          <a:xfrm>
            <a:off x="2782555" y="5805264"/>
            <a:ext cx="590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Tendon healing only statistically significant in large tears</a:t>
            </a:r>
          </a:p>
        </p:txBody>
      </p:sp>
    </p:spTree>
    <p:extLst>
      <p:ext uri="{BB962C8B-B14F-4D97-AF65-F5344CB8AC3E}">
        <p14:creationId xmlns:p14="http://schemas.microsoft.com/office/powerpoint/2010/main" val="372536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43CC-28DC-4F0B-9033-4BE9787DF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61B8F-CAE6-44F8-8910-1151F4DB0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3239765"/>
          </a:xfrm>
        </p:spPr>
        <p:txBody>
          <a:bodyPr/>
          <a:lstStyle/>
          <a:p>
            <a:endParaRPr lang="en-GB" dirty="0">
              <a:hlinkClick r:id="rId2"/>
            </a:endParaRPr>
          </a:p>
          <a:p>
            <a:r>
              <a:rPr lang="en-GB" dirty="0">
                <a:hlinkClick r:id="rId2"/>
              </a:rPr>
              <a:t>Lorna@cambridgeelbow.co.uk</a:t>
            </a:r>
            <a:endParaRPr lang="en-GB" dirty="0"/>
          </a:p>
          <a:p>
            <a:pPr lvl="1"/>
            <a:r>
              <a:rPr lang="en-GB" dirty="0"/>
              <a:t>Me</a:t>
            </a:r>
          </a:p>
          <a:p>
            <a:r>
              <a:rPr lang="en-GB" dirty="0">
                <a:hlinkClick r:id="rId3"/>
              </a:rPr>
              <a:t>Lorna@cambridgeshoulder.co.uk</a:t>
            </a:r>
            <a:endParaRPr lang="en-GB" dirty="0"/>
          </a:p>
          <a:p>
            <a:pPr lvl="1"/>
            <a:r>
              <a:rPr lang="en-GB" dirty="0"/>
              <a:t>GMTS</a:t>
            </a:r>
          </a:p>
          <a:p>
            <a:pPr lvl="1"/>
            <a:endParaRPr lang="en-GB" dirty="0"/>
          </a:p>
          <a:p>
            <a:r>
              <a:rPr lang="en-GB" dirty="0"/>
              <a:t>Shoulderdoc.co.uk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BD102-BF9F-4D90-B5EA-5CFCCCEF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03" y="1391011"/>
            <a:ext cx="9035055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1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715068-BCD4-4283-9BD1-480DFFF7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BB66A-86E1-4152-A832-B3D0058F8939}"/>
              </a:ext>
            </a:extLst>
          </p:cNvPr>
          <p:cNvSpPr/>
          <p:nvPr/>
        </p:nvSpPr>
        <p:spPr>
          <a:xfrm>
            <a:off x="2115047" y="638880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Open Orthopaedics Journal, 2016, 10, (</a:t>
            </a:r>
            <a:r>
              <a:rPr lang="en-GB" dirty="0" err="1"/>
              <a:t>Suppl</a:t>
            </a:r>
            <a:r>
              <a:rPr lang="en-GB" dirty="0"/>
              <a:t> 1: M10) 339-348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C08BFDF-8220-4B80-B653-D43D2753F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060848"/>
            <a:ext cx="8083921" cy="3312368"/>
          </a:xfrm>
        </p:spPr>
        <p:txBody>
          <a:bodyPr/>
          <a:lstStyle/>
          <a:p>
            <a:r>
              <a:rPr lang="en-GB" dirty="0"/>
              <a:t>Functional success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Structural success</a:t>
            </a:r>
          </a:p>
        </p:txBody>
      </p:sp>
      <p:pic>
        <p:nvPicPr>
          <p:cNvPr id="12" name="Content Placeholder 4" descr="Screen Clipping">
            <a:extLst>
              <a:ext uri="{FF2B5EF4-FFF2-40B4-BE49-F238E27FC236}">
                <a16:creationId xmlns:a16="http://schemas.microsoft.com/office/drawing/2014/main" id="{2D3C188E-21F1-4598-81B2-89A7D83D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728"/>
            <a:ext cx="9031690" cy="19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283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715068-BCD4-4283-9BD1-480DFFF7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BB66A-86E1-4152-A832-B3D0058F8939}"/>
              </a:ext>
            </a:extLst>
          </p:cNvPr>
          <p:cNvSpPr/>
          <p:nvPr/>
        </p:nvSpPr>
        <p:spPr>
          <a:xfrm>
            <a:off x="2115047" y="638880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Open Orthopaedics Journal, 2016, 10, (</a:t>
            </a:r>
            <a:r>
              <a:rPr lang="en-GB" dirty="0" err="1"/>
              <a:t>Suppl</a:t>
            </a:r>
            <a:r>
              <a:rPr lang="en-GB" dirty="0"/>
              <a:t> 1: M10) 339-348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C08BFDF-8220-4B80-B653-D43D2753F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060848"/>
            <a:ext cx="8083921" cy="3312368"/>
          </a:xfrm>
        </p:spPr>
        <p:txBody>
          <a:bodyPr/>
          <a:lstStyle/>
          <a:p>
            <a:r>
              <a:rPr lang="en-GB" dirty="0"/>
              <a:t>Numerous factors affect outcome</a:t>
            </a:r>
          </a:p>
          <a:p>
            <a:pPr lvl="1"/>
            <a:r>
              <a:rPr lang="en-GB" dirty="0"/>
              <a:t>Age</a:t>
            </a:r>
          </a:p>
          <a:p>
            <a:pPr lvl="1"/>
            <a:r>
              <a:rPr lang="en-GB" dirty="0"/>
              <a:t>Bone mineral density</a:t>
            </a:r>
          </a:p>
          <a:p>
            <a:pPr lvl="1"/>
            <a:r>
              <a:rPr lang="en-GB" dirty="0"/>
              <a:t>Fatty infiltration/ atrophy</a:t>
            </a:r>
          </a:p>
          <a:p>
            <a:pPr lvl="1"/>
            <a:r>
              <a:rPr lang="en-GB" dirty="0"/>
              <a:t>BMI</a:t>
            </a:r>
          </a:p>
          <a:p>
            <a:pPr lvl="1"/>
            <a:r>
              <a:rPr lang="en-GB" dirty="0"/>
              <a:t>Smoker</a:t>
            </a:r>
          </a:p>
          <a:p>
            <a:pPr lvl="1"/>
            <a:r>
              <a:rPr lang="en-GB" dirty="0"/>
              <a:t>Tear size</a:t>
            </a:r>
          </a:p>
          <a:p>
            <a:pPr lvl="1"/>
            <a:r>
              <a:rPr lang="en-GB" dirty="0"/>
              <a:t>Retraction</a:t>
            </a:r>
          </a:p>
          <a:p>
            <a:pPr lvl="1"/>
            <a:r>
              <a:rPr lang="en-GB" dirty="0"/>
              <a:t>Tissue quality</a:t>
            </a:r>
          </a:p>
          <a:p>
            <a:pPr lvl="1"/>
            <a:r>
              <a:rPr lang="en-GB" dirty="0"/>
              <a:t>Pre op strength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12" name="Content Placeholder 4" descr="Screen Clipping">
            <a:extLst>
              <a:ext uri="{FF2B5EF4-FFF2-40B4-BE49-F238E27FC236}">
                <a16:creationId xmlns:a16="http://schemas.microsoft.com/office/drawing/2014/main" id="{2D3C188E-21F1-4598-81B2-89A7D83D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728"/>
            <a:ext cx="9031690" cy="19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970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715068-BCD4-4283-9BD1-480DFFF7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BB66A-86E1-4152-A832-B3D0058F8939}"/>
              </a:ext>
            </a:extLst>
          </p:cNvPr>
          <p:cNvSpPr/>
          <p:nvPr/>
        </p:nvSpPr>
        <p:spPr>
          <a:xfrm>
            <a:off x="2115047" y="638880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Open Orthopaedics Journal, 2016, 10, (</a:t>
            </a:r>
            <a:r>
              <a:rPr lang="en-GB" dirty="0" err="1"/>
              <a:t>Suppl</a:t>
            </a:r>
            <a:r>
              <a:rPr lang="en-GB" dirty="0"/>
              <a:t> 1: M10) 339-348</a:t>
            </a:r>
          </a:p>
        </p:txBody>
      </p:sp>
      <p:pic>
        <p:nvPicPr>
          <p:cNvPr id="12" name="Content Placeholder 4" descr="Screen Clipping">
            <a:extLst>
              <a:ext uri="{FF2B5EF4-FFF2-40B4-BE49-F238E27FC236}">
                <a16:creationId xmlns:a16="http://schemas.microsoft.com/office/drawing/2014/main" id="{2D3C188E-21F1-4598-81B2-89A7D83D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728"/>
            <a:ext cx="9031690" cy="19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AE0D918F-1C7C-40DC-AB0E-4EBC96A41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" y="2420888"/>
            <a:ext cx="9032778" cy="3096343"/>
          </a:xfrm>
        </p:spPr>
      </p:pic>
    </p:spTree>
    <p:extLst>
      <p:ext uri="{BB962C8B-B14F-4D97-AF65-F5344CB8AC3E}">
        <p14:creationId xmlns:p14="http://schemas.microsoft.com/office/powerpoint/2010/main" val="1956444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715068-BCD4-4283-9BD1-480DFFF7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BB66A-86E1-4152-A832-B3D0058F8939}"/>
              </a:ext>
            </a:extLst>
          </p:cNvPr>
          <p:cNvSpPr/>
          <p:nvPr/>
        </p:nvSpPr>
        <p:spPr>
          <a:xfrm>
            <a:off x="2115047" y="638880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Open Orthopaedics Journal, 2016, 10, (</a:t>
            </a:r>
            <a:r>
              <a:rPr lang="en-GB" dirty="0" err="1"/>
              <a:t>Suppl</a:t>
            </a:r>
            <a:r>
              <a:rPr lang="en-GB" dirty="0"/>
              <a:t> 1: M10) 339-348</a:t>
            </a:r>
          </a:p>
        </p:txBody>
      </p:sp>
      <p:pic>
        <p:nvPicPr>
          <p:cNvPr id="12" name="Content Placeholder 4" descr="Screen Clipping">
            <a:extLst>
              <a:ext uri="{FF2B5EF4-FFF2-40B4-BE49-F238E27FC236}">
                <a16:creationId xmlns:a16="http://schemas.microsoft.com/office/drawing/2014/main" id="{2D3C188E-21F1-4598-81B2-89A7D83D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728"/>
            <a:ext cx="9031690" cy="19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8EC05-7BAF-4CD9-B52B-85D93FB8F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F86B4-8103-47BF-BA2C-F500DCF04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94" y="2559096"/>
            <a:ext cx="8821612" cy="231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03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2B0F5-D943-43E8-BB15-7C8AE5228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730EE6-2E5D-495D-A263-B88B06258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046468-DCC2-4826-A476-D65B93BC3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604"/>
          <a:stretch/>
        </p:blipFill>
        <p:spPr>
          <a:xfrm>
            <a:off x="323528" y="549275"/>
            <a:ext cx="812873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77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24097-0C26-4964-B713-11A9E2F4C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C099D-4A6C-4E35-8709-9CB5375C5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A2C18-6E7D-4688-BD1B-5C89A3DCC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38" r="36811"/>
          <a:stretch/>
        </p:blipFill>
        <p:spPr>
          <a:xfrm>
            <a:off x="2699792" y="130027"/>
            <a:ext cx="5987008" cy="6305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D3812C-366C-4987-9419-1E3D48E2CD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052"/>
          <a:stretch/>
        </p:blipFill>
        <p:spPr>
          <a:xfrm>
            <a:off x="24335" y="165244"/>
            <a:ext cx="3299422" cy="627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17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FD2DC-585D-4AEA-B151-578F76D4B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673C4-B87D-4179-A3AF-CDC82F14D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7432AE-F6EC-4C14-B85D-37232C0413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45"/>
          <a:stretch/>
        </p:blipFill>
        <p:spPr>
          <a:xfrm>
            <a:off x="1417876" y="322610"/>
            <a:ext cx="7726124" cy="6308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B970CB-4EDF-47E5-9CF7-D0A9864D1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243"/>
          <a:stretch/>
        </p:blipFill>
        <p:spPr>
          <a:xfrm>
            <a:off x="21385" y="322610"/>
            <a:ext cx="2894431" cy="62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16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715068-BCD4-4283-9BD1-480DFFF7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BB66A-86E1-4152-A832-B3D0058F8939}"/>
              </a:ext>
            </a:extLst>
          </p:cNvPr>
          <p:cNvSpPr/>
          <p:nvPr/>
        </p:nvSpPr>
        <p:spPr>
          <a:xfrm>
            <a:off x="2115047" y="638880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Open Orthopaedics Journal, 2016, 10, (</a:t>
            </a:r>
            <a:r>
              <a:rPr lang="en-GB" dirty="0" err="1"/>
              <a:t>Suppl</a:t>
            </a:r>
            <a:r>
              <a:rPr lang="en-GB" dirty="0"/>
              <a:t> 1: M10) 339-348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C08BFDF-8220-4B80-B653-D43D2753F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060848"/>
            <a:ext cx="8083921" cy="3312368"/>
          </a:xfrm>
        </p:spPr>
        <p:txBody>
          <a:bodyPr/>
          <a:lstStyle/>
          <a:p>
            <a:r>
              <a:rPr lang="en-GB" dirty="0"/>
              <a:t>Numerous factors affect outcome</a:t>
            </a:r>
          </a:p>
          <a:p>
            <a:pPr lvl="1"/>
            <a:r>
              <a:rPr lang="en-GB" dirty="0"/>
              <a:t>Age</a:t>
            </a:r>
          </a:p>
          <a:p>
            <a:pPr lvl="2"/>
            <a:r>
              <a:rPr lang="en-GB" dirty="0"/>
              <a:t>&lt;50 better &gt;60-65 poorer</a:t>
            </a:r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  <p:pic>
        <p:nvPicPr>
          <p:cNvPr id="12" name="Content Placeholder 4" descr="Screen Clipping">
            <a:extLst>
              <a:ext uri="{FF2B5EF4-FFF2-40B4-BE49-F238E27FC236}">
                <a16:creationId xmlns:a16="http://schemas.microsoft.com/office/drawing/2014/main" id="{2D3C188E-21F1-4598-81B2-89A7D83D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728"/>
            <a:ext cx="9031690" cy="19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055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715068-BCD4-4283-9BD1-480DFFF7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BB66A-86E1-4152-A832-B3D0058F8939}"/>
              </a:ext>
            </a:extLst>
          </p:cNvPr>
          <p:cNvSpPr/>
          <p:nvPr/>
        </p:nvSpPr>
        <p:spPr>
          <a:xfrm>
            <a:off x="2115047" y="638880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Open Orthopaedics Journal, 2016, 10, (</a:t>
            </a:r>
            <a:r>
              <a:rPr lang="en-GB" dirty="0" err="1"/>
              <a:t>Suppl</a:t>
            </a:r>
            <a:r>
              <a:rPr lang="en-GB" dirty="0"/>
              <a:t> 1: M10) 339-348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C08BFDF-8220-4B80-B653-D43D2753F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060848"/>
            <a:ext cx="8083921" cy="3312368"/>
          </a:xfrm>
        </p:spPr>
        <p:txBody>
          <a:bodyPr/>
          <a:lstStyle/>
          <a:p>
            <a:r>
              <a:rPr lang="en-GB" dirty="0"/>
              <a:t>Numerous factors affect outcome</a:t>
            </a:r>
          </a:p>
          <a:p>
            <a:pPr lvl="1"/>
            <a:r>
              <a:rPr lang="en-GB" dirty="0"/>
              <a:t>Bone mineral density</a:t>
            </a:r>
          </a:p>
          <a:p>
            <a:pPr lvl="2"/>
            <a:r>
              <a:rPr lang="en-GB" dirty="0" err="1"/>
              <a:t>Osteopoenia</a:t>
            </a:r>
            <a:r>
              <a:rPr lang="en-GB" dirty="0"/>
              <a:t> and osteoporosis</a:t>
            </a:r>
          </a:p>
          <a:p>
            <a:pPr lvl="3"/>
            <a:r>
              <a:rPr lang="en-GB" dirty="0"/>
              <a:t>Increased structural failure,  pull out strength of anchors</a:t>
            </a:r>
          </a:p>
          <a:p>
            <a:pPr lvl="1"/>
            <a:endParaRPr lang="en-GB" dirty="0"/>
          </a:p>
        </p:txBody>
      </p:sp>
      <p:pic>
        <p:nvPicPr>
          <p:cNvPr id="12" name="Content Placeholder 4" descr="Screen Clipping">
            <a:extLst>
              <a:ext uri="{FF2B5EF4-FFF2-40B4-BE49-F238E27FC236}">
                <a16:creationId xmlns:a16="http://schemas.microsoft.com/office/drawing/2014/main" id="{2D3C188E-21F1-4598-81B2-89A7D83D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728"/>
            <a:ext cx="9031690" cy="19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15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715068-BCD4-4283-9BD1-480DFFF7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BB66A-86E1-4152-A832-B3D0058F8939}"/>
              </a:ext>
            </a:extLst>
          </p:cNvPr>
          <p:cNvSpPr/>
          <p:nvPr/>
        </p:nvSpPr>
        <p:spPr>
          <a:xfrm>
            <a:off x="2115047" y="638880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Open Orthopaedics Journal, 2016, 10, (</a:t>
            </a:r>
            <a:r>
              <a:rPr lang="en-GB" dirty="0" err="1"/>
              <a:t>Suppl</a:t>
            </a:r>
            <a:r>
              <a:rPr lang="en-GB" dirty="0"/>
              <a:t> 1: M10) 339-348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C08BFDF-8220-4B80-B653-D43D2753F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060848"/>
            <a:ext cx="8083921" cy="3312368"/>
          </a:xfrm>
        </p:spPr>
        <p:txBody>
          <a:bodyPr/>
          <a:lstStyle/>
          <a:p>
            <a:r>
              <a:rPr lang="en-GB" dirty="0"/>
              <a:t>Numerous factors affect outcome</a:t>
            </a:r>
          </a:p>
          <a:p>
            <a:pPr lvl="1"/>
            <a:r>
              <a:rPr lang="en-GB" dirty="0"/>
              <a:t>Fatty infiltration/ atrophy</a:t>
            </a:r>
          </a:p>
          <a:p>
            <a:pPr lvl="2"/>
            <a:r>
              <a:rPr lang="en-GB" dirty="0" err="1"/>
              <a:t>Goutallier</a:t>
            </a:r>
            <a:r>
              <a:rPr lang="en-GB" dirty="0"/>
              <a:t> scale 0-4</a:t>
            </a:r>
          </a:p>
          <a:p>
            <a:pPr lvl="3"/>
            <a:r>
              <a:rPr lang="en-GB" dirty="0"/>
              <a:t>100% tear failure stage 2 FI and MA</a:t>
            </a:r>
          </a:p>
          <a:p>
            <a:pPr lvl="3"/>
            <a:r>
              <a:rPr lang="en-GB" dirty="0"/>
              <a:t>92%  healing stage 1 or less </a:t>
            </a:r>
          </a:p>
          <a:p>
            <a:pPr lvl="1"/>
            <a:endParaRPr lang="en-GB" dirty="0"/>
          </a:p>
        </p:txBody>
      </p:sp>
      <p:pic>
        <p:nvPicPr>
          <p:cNvPr id="12" name="Content Placeholder 4" descr="Screen Clipping">
            <a:extLst>
              <a:ext uri="{FF2B5EF4-FFF2-40B4-BE49-F238E27FC236}">
                <a16:creationId xmlns:a16="http://schemas.microsoft.com/office/drawing/2014/main" id="{2D3C188E-21F1-4598-81B2-89A7D83D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728"/>
            <a:ext cx="9031690" cy="19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576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2E363-4DA5-4AA4-96C0-E23E28FBD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B40FB-661C-4B3B-8F8F-7FB9D7A4E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708525"/>
          </a:xfrm>
        </p:spPr>
        <p:txBody>
          <a:bodyPr/>
          <a:lstStyle/>
          <a:p>
            <a:r>
              <a:rPr lang="en-GB" dirty="0"/>
              <a:t>Treat the Whole not the Hole………..</a:t>
            </a:r>
          </a:p>
          <a:p>
            <a:endParaRPr lang="en-GB" dirty="0"/>
          </a:p>
          <a:p>
            <a:r>
              <a:rPr lang="en-GB" dirty="0"/>
              <a:t>The goal of RCR is to:</a:t>
            </a:r>
          </a:p>
          <a:p>
            <a:endParaRPr lang="en-GB" i="1" dirty="0"/>
          </a:p>
          <a:p>
            <a:pPr marL="136525" indent="0" algn="ctr">
              <a:buNone/>
            </a:pPr>
            <a:r>
              <a:rPr lang="en-GB" i="1" dirty="0"/>
              <a:t>“Restore the normal anatomy of the rotator cuff in order to reduce pain and restore function.”</a:t>
            </a:r>
          </a:p>
        </p:txBody>
      </p:sp>
    </p:spTree>
    <p:extLst>
      <p:ext uri="{BB962C8B-B14F-4D97-AF65-F5344CB8AC3E}">
        <p14:creationId xmlns:p14="http://schemas.microsoft.com/office/powerpoint/2010/main" val="196536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715068-BCD4-4283-9BD1-480DFFF7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BB66A-86E1-4152-A832-B3D0058F8939}"/>
              </a:ext>
            </a:extLst>
          </p:cNvPr>
          <p:cNvSpPr/>
          <p:nvPr/>
        </p:nvSpPr>
        <p:spPr>
          <a:xfrm>
            <a:off x="2115047" y="638880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Open Orthopaedics Journal, 2016, 10, (</a:t>
            </a:r>
            <a:r>
              <a:rPr lang="en-GB" dirty="0" err="1"/>
              <a:t>Suppl</a:t>
            </a:r>
            <a:r>
              <a:rPr lang="en-GB" dirty="0"/>
              <a:t> 1: M10) 339-348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C08BFDF-8220-4B80-B653-D43D2753F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060848"/>
            <a:ext cx="8083921" cy="3312368"/>
          </a:xfrm>
        </p:spPr>
        <p:txBody>
          <a:bodyPr/>
          <a:lstStyle/>
          <a:p>
            <a:r>
              <a:rPr lang="en-GB" dirty="0"/>
              <a:t>Numerous factors affect outcome</a:t>
            </a:r>
          </a:p>
          <a:p>
            <a:pPr lvl="1"/>
            <a:r>
              <a:rPr lang="en-GB" dirty="0"/>
              <a:t>BMI</a:t>
            </a:r>
          </a:p>
          <a:p>
            <a:pPr lvl="2"/>
            <a:r>
              <a:rPr lang="en-GB" dirty="0"/>
              <a:t>&gt;30 associated with longer stay higher failure rates and more stiffness</a:t>
            </a:r>
          </a:p>
          <a:p>
            <a:pPr lvl="1"/>
            <a:endParaRPr lang="en-GB" dirty="0"/>
          </a:p>
        </p:txBody>
      </p:sp>
      <p:pic>
        <p:nvPicPr>
          <p:cNvPr id="12" name="Content Placeholder 4" descr="Screen Clipping">
            <a:extLst>
              <a:ext uri="{FF2B5EF4-FFF2-40B4-BE49-F238E27FC236}">
                <a16:creationId xmlns:a16="http://schemas.microsoft.com/office/drawing/2014/main" id="{2D3C188E-21F1-4598-81B2-89A7D83D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728"/>
            <a:ext cx="9031690" cy="19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383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715068-BCD4-4283-9BD1-480DFFF7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BB66A-86E1-4152-A832-B3D0058F8939}"/>
              </a:ext>
            </a:extLst>
          </p:cNvPr>
          <p:cNvSpPr/>
          <p:nvPr/>
        </p:nvSpPr>
        <p:spPr>
          <a:xfrm>
            <a:off x="2115047" y="638880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Open Orthopaedics Journal, 2016, 10, (</a:t>
            </a:r>
            <a:r>
              <a:rPr lang="en-GB" dirty="0" err="1"/>
              <a:t>Suppl</a:t>
            </a:r>
            <a:r>
              <a:rPr lang="en-GB" dirty="0"/>
              <a:t> 1: M10) 339-348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C08BFDF-8220-4B80-B653-D43D2753F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060848"/>
            <a:ext cx="8083921" cy="3312368"/>
          </a:xfrm>
        </p:spPr>
        <p:txBody>
          <a:bodyPr/>
          <a:lstStyle/>
          <a:p>
            <a:r>
              <a:rPr lang="en-GB" dirty="0"/>
              <a:t>Numerous factors affect outcome</a:t>
            </a:r>
          </a:p>
          <a:p>
            <a:pPr lvl="1"/>
            <a:r>
              <a:rPr lang="en-GB" dirty="0"/>
              <a:t>Tear size</a:t>
            </a:r>
          </a:p>
          <a:p>
            <a:pPr lvl="2"/>
            <a:r>
              <a:rPr lang="en-GB" dirty="0"/>
              <a:t>Re tear rates significantly higher for larger tears</a:t>
            </a:r>
          </a:p>
          <a:p>
            <a:pPr lvl="1"/>
            <a:endParaRPr lang="en-GB" dirty="0"/>
          </a:p>
        </p:txBody>
      </p:sp>
      <p:pic>
        <p:nvPicPr>
          <p:cNvPr id="12" name="Content Placeholder 4" descr="Screen Clipping">
            <a:extLst>
              <a:ext uri="{FF2B5EF4-FFF2-40B4-BE49-F238E27FC236}">
                <a16:creationId xmlns:a16="http://schemas.microsoft.com/office/drawing/2014/main" id="{2D3C188E-21F1-4598-81B2-89A7D83D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728"/>
            <a:ext cx="9031690" cy="19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728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E106B-69E4-4208-97F8-2F1F06FB2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E09BB-9E89-420C-A720-DCD7636D1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82AD2C-1826-4B11-B786-BEC432D38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" y="66106"/>
            <a:ext cx="4572396" cy="3429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E083D5-58B8-4FAD-947C-D4BD395CD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630646"/>
            <a:ext cx="3888432" cy="2916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B4F14-9797-45E7-A0AE-FF3B2B667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524" y="1125190"/>
            <a:ext cx="3438327" cy="2578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49272D-2E81-4348-B7F0-B6CECFEE9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1531290"/>
            <a:ext cx="3796083" cy="2847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E9F1C4-65E1-4AFA-8983-9FA99D7C0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1774" y="2308460"/>
            <a:ext cx="4572396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23CE64-6276-4F77-A228-B8D2B343B2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113" y="4180703"/>
            <a:ext cx="8827773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0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41059E-D525-498F-84FD-6314CCB64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0"/>
            <a:ext cx="9144000" cy="6839760"/>
          </a:xfrm>
          <a:prstGeom prst="rect">
            <a:avLst/>
          </a:prstGeom>
        </p:spPr>
      </p:pic>
      <p:sp>
        <p:nvSpPr>
          <p:cNvPr id="4099" name="Subtitle 4"/>
          <p:cNvSpPr>
            <a:spLocks noGrp="1"/>
          </p:cNvSpPr>
          <p:nvPr>
            <p:ph type="subTitle" idx="1"/>
          </p:nvPr>
        </p:nvSpPr>
        <p:spPr>
          <a:xfrm>
            <a:off x="1691680" y="4509120"/>
            <a:ext cx="6400800" cy="1752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72E3F42-9079-4A6F-A427-D72AB7491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403251"/>
          </a:xfrm>
          <a:solidFill>
            <a:srgbClr val="000000">
              <a:alpha val="36078"/>
            </a:srgb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2192212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2E363-4DA5-4AA4-96C0-E23E28FBD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B40FB-661C-4B3B-8F8F-7FB9D7A4E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708525"/>
          </a:xfrm>
        </p:spPr>
        <p:txBody>
          <a:bodyPr/>
          <a:lstStyle/>
          <a:p>
            <a:r>
              <a:rPr lang="en-GB" dirty="0"/>
              <a:t>Treat the Whole not the Hole………..</a:t>
            </a:r>
          </a:p>
          <a:p>
            <a:endParaRPr lang="en-GB" dirty="0"/>
          </a:p>
          <a:p>
            <a:r>
              <a:rPr lang="en-GB" dirty="0"/>
              <a:t>The goal of RCR is to:</a:t>
            </a:r>
          </a:p>
          <a:p>
            <a:endParaRPr lang="en-GB" i="1" dirty="0"/>
          </a:p>
          <a:p>
            <a:pPr marL="136525" indent="0" algn="ctr">
              <a:buNone/>
            </a:pPr>
            <a:r>
              <a:rPr lang="en-GB" i="1" dirty="0"/>
              <a:t>“</a:t>
            </a:r>
            <a:r>
              <a:rPr lang="en-GB" i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Restore the normal anatomy of the rotator cuff in order to </a:t>
            </a:r>
            <a:r>
              <a:rPr lang="en-GB" i="1" dirty="0"/>
              <a:t>reduce pain and restore function.”</a:t>
            </a:r>
          </a:p>
        </p:txBody>
      </p:sp>
    </p:spTree>
    <p:extLst>
      <p:ext uri="{BB962C8B-B14F-4D97-AF65-F5344CB8AC3E}">
        <p14:creationId xmlns:p14="http://schemas.microsoft.com/office/powerpoint/2010/main" val="836490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2577486"/>
          </a:xfrm>
        </p:spPr>
      </p:pic>
      <p:sp>
        <p:nvSpPr>
          <p:cNvPr id="5" name="Rectangle 4"/>
          <p:cNvSpPr/>
          <p:nvPr/>
        </p:nvSpPr>
        <p:spPr>
          <a:xfrm>
            <a:off x="4600841" y="6488668"/>
            <a:ext cx="3890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 Bone Joint </a:t>
            </a:r>
            <a:r>
              <a:rPr lang="en-US" dirty="0" err="1"/>
              <a:t>Surg</a:t>
            </a:r>
            <a:r>
              <a:rPr lang="en-US" dirty="0"/>
              <a:t> Am. 2014;96:265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" y="3717032"/>
            <a:ext cx="9144000" cy="86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5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EEE0F-581F-4E86-983B-7C5DF9870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Rehab or surgery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629B3-44BC-4EFE-83D7-6C3ABCE7A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Step 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A500F5-15C4-40BC-BC4B-F22BF404A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2842705"/>
            <a:ext cx="5297422" cy="392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44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B7B6A-D71E-48E2-942F-EDB1B5A4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836712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Traumatic </a:t>
            </a:r>
            <a:br>
              <a:rPr lang="en-US" dirty="0"/>
            </a:br>
            <a:r>
              <a:rPr lang="en-US" dirty="0"/>
              <a:t>Vs </a:t>
            </a:r>
            <a:br>
              <a:rPr lang="en-US" dirty="0"/>
            </a:br>
            <a:r>
              <a:rPr lang="en-US" dirty="0" err="1"/>
              <a:t>Atraumatic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6F8C54-D157-48BB-8945-193E49EAF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636912"/>
            <a:ext cx="4685814" cy="374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39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F50B9-F814-4156-B022-3B96E259E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3990CF03-7246-4810-B5E9-FFF215AD9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75" y="6488113"/>
            <a:ext cx="309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Clin Orthop 1983;175:18-24.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0FFA5A-C02F-46C5-A06E-5AA30E610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3638"/>
            <a:ext cx="8229600" cy="5145087"/>
          </a:xfrm>
        </p:spPr>
        <p:txBody>
          <a:bodyPr/>
          <a:lstStyle/>
          <a:p>
            <a:pPr eaLnBrk="1" hangingPunct="1"/>
            <a:r>
              <a:rPr lang="en-US" altLang="en-US"/>
              <a:t>N = 37</a:t>
            </a:r>
          </a:p>
          <a:p>
            <a:pPr lvl="1" eaLnBrk="1" hangingPunct="1"/>
            <a:r>
              <a:rPr lang="en-US" altLang="en-US"/>
              <a:t>Group 1 – Operated within 3 weeks (n=12)</a:t>
            </a:r>
          </a:p>
          <a:p>
            <a:pPr lvl="1" eaLnBrk="1" hangingPunct="1"/>
            <a:r>
              <a:rPr lang="en-US" altLang="en-US"/>
              <a:t>Group 2 – Operated within 3 to 6 weeks (n=6)</a:t>
            </a:r>
          </a:p>
          <a:p>
            <a:pPr lvl="1" eaLnBrk="1" hangingPunct="1"/>
            <a:r>
              <a:rPr lang="en-US" altLang="en-US"/>
              <a:t>Group 3 – Operated within 6-12 weeks (n=19)</a:t>
            </a:r>
          </a:p>
          <a:p>
            <a:pPr eaLnBrk="1" hangingPunct="1"/>
            <a:r>
              <a:rPr lang="en-US" altLang="en-US"/>
              <a:t>F/U ave. 7.0 years (range, 1 - 21 years)</a:t>
            </a:r>
          </a:p>
          <a:p>
            <a:pPr eaLnBrk="1" hangingPunct="1"/>
            <a:r>
              <a:rPr lang="en-US" altLang="en-US"/>
              <a:t>Abduction </a:t>
            </a:r>
          </a:p>
          <a:p>
            <a:pPr lvl="1" eaLnBrk="1" hangingPunct="1"/>
            <a:r>
              <a:rPr lang="en-US" altLang="en-US"/>
              <a:t>Group 1 = 168°</a:t>
            </a:r>
          </a:p>
          <a:p>
            <a:pPr lvl="1" eaLnBrk="1" hangingPunct="1"/>
            <a:r>
              <a:rPr lang="en-US" altLang="en-US"/>
              <a:t>Group 2 = 126°</a:t>
            </a:r>
          </a:p>
          <a:p>
            <a:pPr lvl="1" eaLnBrk="1" hangingPunct="1"/>
            <a:r>
              <a:rPr lang="en-US" altLang="en-US"/>
              <a:t>Group 3 = 129° </a:t>
            </a:r>
          </a:p>
          <a:p>
            <a:pPr eaLnBrk="1" hangingPunct="1"/>
            <a:r>
              <a:rPr lang="en-US" altLang="en-US"/>
              <a:t>Pain relief good for all</a:t>
            </a:r>
          </a:p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Repair best within 3 weeks</a:t>
            </a:r>
          </a:p>
          <a:p>
            <a:pPr eaLnBrk="1" hangingPunct="1"/>
            <a:endParaRPr lang="en-US" altLang="en-US"/>
          </a:p>
        </p:txBody>
      </p:sp>
      <p:pic>
        <p:nvPicPr>
          <p:cNvPr id="78853" name="Picture 6">
            <a:extLst>
              <a:ext uri="{FF2B5EF4-FFF2-40B4-BE49-F238E27FC236}">
                <a16:creationId xmlns:a16="http://schemas.microsoft.com/office/drawing/2014/main" id="{E60AB18F-91B8-48B2-8E56-6A03EC078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76213"/>
            <a:ext cx="879157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10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885DCF8-9BA7-4E3B-B462-7308294BF586}" vid="{9A315223-B6C8-455A-B58C-0B8363E589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surgeon background 2</Template>
  <TotalTime>151</TotalTime>
  <Words>917</Words>
  <Application>Microsoft Office PowerPoint</Application>
  <PresentationFormat>On-screen Show (4:3)</PresentationFormat>
  <Paragraphs>172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Calibri</vt:lpstr>
      <vt:lpstr>Gill Sans Light</vt:lpstr>
      <vt:lpstr>StarSymbol</vt:lpstr>
      <vt:lpstr>Times New Roman</vt:lpstr>
      <vt:lpstr>Verdana</vt:lpstr>
      <vt:lpstr>Wingdings</vt:lpstr>
      <vt:lpstr>Wingdings 2</vt:lpstr>
      <vt:lpstr>Wingdings 3</vt:lpstr>
      <vt:lpstr>surgeon blue</vt:lpstr>
      <vt:lpstr>Shoulder rehabilitation  Post cuff repair</vt:lpstr>
      <vt:lpstr>PowerPoint Presentation</vt:lpstr>
      <vt:lpstr>Protocols</vt:lpstr>
      <vt:lpstr>Summary</vt:lpstr>
      <vt:lpstr>Summary</vt:lpstr>
      <vt:lpstr>PowerPoint Presentation</vt:lpstr>
      <vt:lpstr>Rehab or surgery </vt:lpstr>
      <vt:lpstr>Traumatic  Vs  Atraumatic</vt:lpstr>
      <vt:lpstr>PowerPoint Presentation</vt:lpstr>
      <vt:lpstr>PowerPoint Presentation</vt:lpstr>
      <vt:lpstr>RCR</vt:lpstr>
      <vt:lpstr>Operative vs Non Operative</vt:lpstr>
      <vt:lpstr>Early Surgery Vs Physiotherapy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RCR</vt:lpstr>
      <vt:lpstr>Rehabilitation following rotator cuff repair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Shoulder rehabilitation  Post cuff repair</dc:title>
  <dc:creator>Lee Van Rensburg</dc:creator>
  <cp:lastModifiedBy>Lee Van Rensburg</cp:lastModifiedBy>
  <cp:revision>23</cp:revision>
  <dcterms:created xsi:type="dcterms:W3CDTF">2017-11-17T22:50:20Z</dcterms:created>
  <dcterms:modified xsi:type="dcterms:W3CDTF">2018-04-26T15:55:09Z</dcterms:modified>
</cp:coreProperties>
</file>