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425" r:id="rId2"/>
    <p:sldId id="465" r:id="rId3"/>
    <p:sldId id="467" r:id="rId4"/>
    <p:sldId id="468" r:id="rId5"/>
    <p:sldId id="469" r:id="rId6"/>
    <p:sldId id="470" r:id="rId7"/>
    <p:sldId id="471" r:id="rId8"/>
    <p:sldId id="472" r:id="rId9"/>
    <p:sldId id="439" r:id="rId10"/>
    <p:sldId id="440" r:id="rId11"/>
    <p:sldId id="441" r:id="rId12"/>
    <p:sldId id="476" r:id="rId13"/>
    <p:sldId id="477" r:id="rId14"/>
    <p:sldId id="478" r:id="rId15"/>
    <p:sldId id="480" r:id="rId16"/>
    <p:sldId id="433" r:id="rId17"/>
    <p:sldId id="481" r:id="rId18"/>
    <p:sldId id="490" r:id="rId19"/>
    <p:sldId id="491" r:id="rId20"/>
    <p:sldId id="482" r:id="rId21"/>
    <p:sldId id="446" r:id="rId22"/>
    <p:sldId id="447" r:id="rId23"/>
    <p:sldId id="448" r:id="rId24"/>
    <p:sldId id="483" r:id="rId25"/>
    <p:sldId id="454" r:id="rId26"/>
    <p:sldId id="486" r:id="rId27"/>
    <p:sldId id="438" r:id="rId28"/>
    <p:sldId id="463" r:id="rId29"/>
    <p:sldId id="485" r:id="rId30"/>
    <p:sldId id="461" r:id="rId31"/>
    <p:sldId id="462" r:id="rId32"/>
    <p:sldId id="444" r:id="rId33"/>
    <p:sldId id="445" r:id="rId34"/>
    <p:sldId id="449" r:id="rId35"/>
    <p:sldId id="450" r:id="rId36"/>
    <p:sldId id="452" r:id="rId37"/>
    <p:sldId id="453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8" d="100"/>
          <a:sy n="68" d="100"/>
        </p:scale>
        <p:origin x="12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6152208-DB22-4792-AE3E-B0443C870A9B}" type="slidenum">
              <a:rPr lang="en-GB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1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10/16/2017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slide" Target="slide1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mp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tm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1059E-D525-498F-84FD-6314CCB6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"/>
            <a:ext cx="9144000" cy="68397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9120"/>
            <a:ext cx="9144000" cy="2915824"/>
          </a:xfrm>
          <a:solidFill>
            <a:srgbClr val="080808">
              <a:alpha val="18039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sz="4400" dirty="0"/>
              <a:t>Shoulder Hemiarthroplasty for fracture</a:t>
            </a:r>
            <a:br>
              <a:rPr lang="en-GB" sz="4400" dirty="0"/>
            </a:br>
            <a:r>
              <a:rPr lang="en-GB" sz="3600" dirty="0"/>
              <a:t>Is There a role</a:t>
            </a:r>
            <a:endParaRPr lang="en-GB" sz="4400" dirty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691680" y="4509120"/>
            <a:ext cx="6400800" cy="1752600"/>
          </a:xfrm>
        </p:spPr>
        <p:txBody>
          <a:bodyPr/>
          <a:lstStyle/>
          <a:p>
            <a:r>
              <a:rPr lang="en-GB" dirty="0"/>
              <a:t>Mr Lee Van Rensburg</a:t>
            </a:r>
          </a:p>
          <a:p>
            <a:r>
              <a:rPr lang="en-GB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4341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G_59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40"/>
          <a:stretch/>
        </p:blipFill>
        <p:spPr>
          <a:xfrm rot="5400000">
            <a:off x="1074055" y="1154027"/>
            <a:ext cx="6440463" cy="4629150"/>
          </a:xfr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6084168" y="274638"/>
            <a:ext cx="216024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3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62295" y="224799"/>
            <a:ext cx="6259372" cy="6264698"/>
          </a:xfrm>
        </p:spPr>
      </p:pic>
    </p:spTree>
    <p:extLst>
      <p:ext uri="{BB962C8B-B14F-4D97-AF65-F5344CB8AC3E}">
        <p14:creationId xmlns:p14="http://schemas.microsoft.com/office/powerpoint/2010/main" val="732121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5F8E-4657-4521-A52B-063B233E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57 YO male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8F8BA565-AEFF-45C0-940D-529A6CADA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9" y="1462415"/>
            <a:ext cx="4518591" cy="4046615"/>
          </a:xfr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D8FF34C-9CDC-4427-B0D6-464CD612E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158515"/>
            <a:ext cx="4644467" cy="37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7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3139-3CF1-42EE-A1BF-71713885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320F1001-4D18-44E9-BEFE-9B8CE766E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2775093" cy="3041806"/>
          </a:xfr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E3844241-EE38-4D5E-AE50-64718953E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597" y="0"/>
            <a:ext cx="2789168" cy="3158438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10DDF035-D69F-431B-949F-3B48510BEE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501008"/>
            <a:ext cx="3374793" cy="3156006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7AD9E167-76B1-4F2D-AFBB-29956DE72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02918"/>
            <a:ext cx="3228256" cy="2996797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2AA0F47D-006C-44C7-AE7C-8D73D2B5D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096407"/>
            <a:ext cx="2508176" cy="27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2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DA17-F2BB-4EC1-B56B-C61FA92C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9E5BCB7B-B34D-48B1-A0F0-15273ABC0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988840"/>
            <a:ext cx="4931589" cy="4667092"/>
          </a:xfr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63D0157B-BAA5-47DA-9E55-3B90FF6EE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80560"/>
            <a:ext cx="4019757" cy="2686188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8213DDBB-796F-4A2C-B0A0-2CA10C725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766748"/>
            <a:ext cx="4153429" cy="30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7892-6B9C-4ACF-9E0F-37F984D5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A1A72-6C01-487F-97EE-AFB375235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BF860-C621-48F9-B3A2-2EE5BDE0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513" y="0"/>
            <a:ext cx="3456732" cy="201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39164-468F-40F3-998A-5F38867D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88" y="1714351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4D3C46-AD65-4FE8-9FFC-19E4E1B5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526" y="2984193"/>
            <a:ext cx="5149255" cy="3861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46124-84C3-488A-8419-6B3984B431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013176"/>
            <a:ext cx="2189869" cy="1642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12A9F7-9E8C-47D2-8BAA-1504CEFE3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389" y="548680"/>
            <a:ext cx="3444465" cy="258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0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636" y="2708919"/>
            <a:ext cx="4215399" cy="41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 or replace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01" y="1518917"/>
            <a:ext cx="4655470" cy="2380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B3868-A215-47B5-BBD9-59D3E912D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01" y="1313765"/>
            <a:ext cx="8943887" cy="554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14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77A-3858-4C0C-8802-EF711DDA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Hemiarthroplasty for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640C2-E6D3-4991-AD2C-645BAA473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Which one</a:t>
            </a:r>
          </a:p>
          <a:p>
            <a:pPr lvl="1"/>
            <a:r>
              <a:rPr lang="en-GB" dirty="0"/>
              <a:t>Fracture stem ?</a:t>
            </a:r>
          </a:p>
          <a:p>
            <a:pPr marL="585788" lvl="1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3F219-F951-41D2-87AB-238A55E96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1167188"/>
            <a:ext cx="4752528" cy="5633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C1A93-7F30-4F56-913C-0719F250F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73016"/>
            <a:ext cx="3975381" cy="298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74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CA93D2-AE65-40B2-A9F7-1F3A14463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26F618-30F7-4B5A-8971-C214D208FFBD}"/>
              </a:ext>
            </a:extLst>
          </p:cNvPr>
          <p:cNvSpPr/>
          <p:nvPr/>
        </p:nvSpPr>
        <p:spPr>
          <a:xfrm>
            <a:off x="4772696" y="6511978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Acta </a:t>
            </a:r>
            <a:r>
              <a:rPr lang="en-GB" dirty="0" err="1"/>
              <a:t>Orthopaedica</a:t>
            </a:r>
            <a:r>
              <a:rPr lang="en-GB" dirty="0"/>
              <a:t> 2017; 88 (4): 446–450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BA73D8-9B88-4633-8FCC-BEB63954B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3818"/>
            <a:ext cx="8229600" cy="4064908"/>
          </a:xfrm>
        </p:spPr>
        <p:txBody>
          <a:bodyPr/>
          <a:lstStyle/>
          <a:p>
            <a:r>
              <a:rPr lang="en-GB" dirty="0"/>
              <a:t>Risk of revision</a:t>
            </a:r>
          </a:p>
          <a:p>
            <a:pPr lvl="1"/>
            <a:r>
              <a:rPr lang="en-GB" dirty="0"/>
              <a:t>Age &lt; 75</a:t>
            </a:r>
          </a:p>
          <a:p>
            <a:pPr lvl="2"/>
            <a:r>
              <a:rPr lang="en-GB" dirty="0"/>
              <a:t>Relative risk increased 2.8</a:t>
            </a:r>
          </a:p>
          <a:p>
            <a:endParaRPr lang="en-GB" dirty="0"/>
          </a:p>
          <a:p>
            <a:pPr lvl="2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4D7EE-97F1-4878-9023-09289B13B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4" y="130104"/>
            <a:ext cx="8230313" cy="1969179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649B5AD6-1F75-4A30-93EE-9168F1290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2191659"/>
            <a:ext cx="3355578" cy="421869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5DF74860-127A-435F-AB56-BC0813DF30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986534"/>
                  </p:ext>
                </p:extLst>
              </p:nvPr>
            </p:nvGraphicFramePr>
            <p:xfrm>
              <a:off x="5113421" y="-963054"/>
              <a:ext cx="2286000" cy="1714500"/>
            </p:xfrm>
            <a:graphic>
              <a:graphicData uri="http://schemas.microsoft.com/office/powerpoint/2016/slidezoom">
                <pslz:sldZm>
                  <pslz:sldZmObj sldId="491" cId="1087611568">
                    <pslz:zmPr id="{BBCDA980-6D3D-4E10-9C41-254A703DD855}" returnToParent="0" transitionDur="1000">
                      <p166:blipFill xmlns:p166="http://schemas.microsoft.com/office/powerpoint/2016/6/main">
                        <a:blip r:embed="rId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DF74860-127A-435F-AB56-BC0813DF3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3421" y="-963054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332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03C520-3518-46CE-94BD-2E67F21B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46E62-A3F6-442C-9239-745BD1E2416B}"/>
              </a:ext>
            </a:extLst>
          </p:cNvPr>
          <p:cNvSpPr/>
          <p:nvPr/>
        </p:nvSpPr>
        <p:spPr>
          <a:xfrm>
            <a:off x="4716016" y="6465331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(2014) 23, 197-204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3DB5D1-2135-40B7-98FA-A7A7E24B7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239765"/>
          </a:xfrm>
        </p:spPr>
        <p:txBody>
          <a:bodyPr/>
          <a:lstStyle/>
          <a:p>
            <a:r>
              <a:rPr lang="en-GB" dirty="0"/>
              <a:t>1 Year</a:t>
            </a:r>
          </a:p>
          <a:p>
            <a:pPr lvl="1"/>
            <a:r>
              <a:rPr lang="en-GB" dirty="0"/>
              <a:t>SST, ASES, SF 12</a:t>
            </a:r>
          </a:p>
          <a:p>
            <a:pPr lvl="2"/>
            <a:r>
              <a:rPr lang="en-GB" dirty="0"/>
              <a:t>No Difference</a:t>
            </a:r>
          </a:p>
          <a:p>
            <a:pPr lvl="1"/>
            <a:r>
              <a:rPr lang="en-GB" dirty="0"/>
              <a:t>Forward elevation &gt; 90</a:t>
            </a:r>
          </a:p>
          <a:p>
            <a:pPr lvl="2"/>
            <a:r>
              <a:rPr lang="en-GB" dirty="0"/>
              <a:t>More RTS group</a:t>
            </a:r>
          </a:p>
          <a:p>
            <a:pPr lvl="1"/>
            <a:r>
              <a:rPr lang="en-GB" dirty="0"/>
              <a:t>Medicare cost</a:t>
            </a:r>
          </a:p>
          <a:p>
            <a:pPr lvl="2"/>
            <a:r>
              <a:rPr lang="en-GB" dirty="0"/>
              <a:t>RTS Saved money compared HA and ORIF</a:t>
            </a:r>
          </a:p>
          <a:p>
            <a:pPr lvl="2"/>
            <a:r>
              <a:rPr lang="en-GB" dirty="0"/>
              <a:t>Less Physio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0A5BD-F842-485D-A323-6B4D7C90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88595"/>
            <a:ext cx="8793309" cy="26923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548F5-2324-43F3-91C5-5A05FCE89BBA}"/>
              </a:ext>
            </a:extLst>
          </p:cNvPr>
          <p:cNvSpPr txBox="1"/>
          <p:nvPr/>
        </p:nvSpPr>
        <p:spPr>
          <a:xfrm>
            <a:off x="5052920" y="3716337"/>
            <a:ext cx="3671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GET GOING</a:t>
            </a:r>
          </a:p>
        </p:txBody>
      </p:sp>
    </p:spTree>
    <p:extLst>
      <p:ext uri="{BB962C8B-B14F-4D97-AF65-F5344CB8AC3E}">
        <p14:creationId xmlns:p14="http://schemas.microsoft.com/office/powerpoint/2010/main" val="108761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42E9-902F-4F7F-BBAC-0D3D4C57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9457D-383A-45D4-ACD3-FC811D0A1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C0A88-93CA-49C2-91B2-68CEB15F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5889"/>
            <a:ext cx="2657475" cy="382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C0CA5-541D-4214-807E-0D69B665C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120" y="2062938"/>
            <a:ext cx="2887760" cy="4245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C9D9F-6201-4CC7-9DBA-454FA4BD8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41" y="4420330"/>
            <a:ext cx="32480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2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C89C-F77C-4171-97AC-2D063C99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Revision</a:t>
            </a:r>
            <a:br>
              <a:rPr lang="en-GB" dirty="0"/>
            </a:br>
            <a:r>
              <a:rPr lang="en-GB" sz="3100" dirty="0"/>
              <a:t>Fracture stem Vs Non fracture stem</a:t>
            </a:r>
            <a:endParaRPr lang="en-GB" dirty="0"/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9361CEAF-4FB7-483B-9679-4F36D1D9B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2140239"/>
            <a:ext cx="9108504" cy="4691796"/>
          </a:xfrm>
        </p:spPr>
      </p:pic>
    </p:spTree>
    <p:extLst>
      <p:ext uri="{BB962C8B-B14F-4D97-AF65-F5344CB8AC3E}">
        <p14:creationId xmlns:p14="http://schemas.microsoft.com/office/powerpoint/2010/main" val="2977256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52014" y="398280"/>
            <a:ext cx="6439971" cy="6192688"/>
          </a:xfrm>
        </p:spPr>
      </p:pic>
    </p:spTree>
    <p:extLst>
      <p:ext uri="{BB962C8B-B14F-4D97-AF65-F5344CB8AC3E}">
        <p14:creationId xmlns:p14="http://schemas.microsoft.com/office/powerpoint/2010/main" val="2213115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12780" y="957031"/>
            <a:ext cx="6743965" cy="505797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74638"/>
            <a:ext cx="1642148" cy="1706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823" y="1981437"/>
            <a:ext cx="2295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6 months</a:t>
            </a:r>
          </a:p>
        </p:txBody>
      </p:sp>
    </p:spTree>
    <p:extLst>
      <p:ext uri="{BB962C8B-B14F-4D97-AF65-F5344CB8AC3E}">
        <p14:creationId xmlns:p14="http://schemas.microsoft.com/office/powerpoint/2010/main" val="51333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9452" y="908720"/>
            <a:ext cx="6720748" cy="504056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2"/>
            <a:ext cx="334792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48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087EA5A8-3886-4EAF-8E69-46ED653C1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8" y="2420889"/>
            <a:ext cx="9141981" cy="44371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ABEEA-D958-4376-A361-B6E1CDA244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503" y="2708920"/>
            <a:ext cx="1998667" cy="3024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00BF0-6BAF-47F6-8B98-3F35027D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Revision</a:t>
            </a:r>
            <a:br>
              <a:rPr lang="en-GB" dirty="0"/>
            </a:br>
            <a:r>
              <a:rPr lang="en-GB" dirty="0"/>
              <a:t>Fracture Vs Non Fracture Vs Cemented Vs Non cemented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22201-22A1-466A-A57F-DDFE75E0AE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562" y="4653136"/>
            <a:ext cx="2186185" cy="218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65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6282" y="1326691"/>
            <a:ext cx="6651317" cy="439248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289" y="4396005"/>
            <a:ext cx="2592289" cy="1944217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C1D56B7B-16B5-41C7-AD9C-F473D6C214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0232" y="5799"/>
            <a:ext cx="2137800" cy="4254537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12D86FB9-9D4C-47E0-BA07-562DE3007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2" y="523119"/>
            <a:ext cx="1666712" cy="63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3B28-EDDE-4518-ADDF-8A518090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AA9F-7B5E-4549-93C2-8416D8858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51081-E49D-46D7-9823-DBDB83F38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9165"/>
            <a:ext cx="5076056" cy="6848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28B05-6A2C-49BF-8387-AC64BA34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841" y="342870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15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7" y="0"/>
            <a:ext cx="8926605" cy="2849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7644" y="6472669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(2015) 24, 561-568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0" y="2849605"/>
            <a:ext cx="4572235" cy="349903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840" y="3186076"/>
            <a:ext cx="3213265" cy="29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55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1223962"/>
            <a:ext cx="6929901" cy="501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35" y="53752"/>
            <a:ext cx="8229600" cy="114300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3" y="669884"/>
            <a:ext cx="3456384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417" y="1444058"/>
            <a:ext cx="3483063" cy="2612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280" y="2258539"/>
            <a:ext cx="3006399" cy="2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25" y="2699713"/>
            <a:ext cx="3212157" cy="2509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321" y="3259048"/>
            <a:ext cx="2812839" cy="2109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1265"/>
            <a:ext cx="1907704" cy="159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96FC6C-3ACE-4FAF-880E-0881EEB8C1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944" y="4078473"/>
            <a:ext cx="3479829" cy="2609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E65D9B-CF22-4A52-B52C-8C68461698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3" y="4503877"/>
            <a:ext cx="1765059" cy="2354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ED47D8-A076-461F-8990-38655108D2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9663" y="2630552"/>
            <a:ext cx="4212701" cy="4163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3F265-6A6A-4210-9B30-43AEA0642F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30" y="961563"/>
            <a:ext cx="6126625" cy="45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B6696A-D824-4B1D-BEFC-91A86CB75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50 : 50 ball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450B5-DB42-4E00-AD4A-639DFA540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13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072063" y="274638"/>
            <a:ext cx="4143375" cy="1143000"/>
          </a:xfrm>
        </p:spPr>
        <p:txBody>
          <a:bodyPr>
            <a:normAutofit fontScale="90000"/>
          </a:bodyPr>
          <a:lstStyle/>
          <a:p>
            <a:r>
              <a:rPr lang="en-GB" altLang="en-US"/>
              <a:t>        </a:t>
            </a:r>
            <a:r>
              <a:rPr lang="en-GB" altLang="en-US" sz="3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NEER’S CLASSIFICATION</a:t>
            </a:r>
          </a:p>
        </p:txBody>
      </p:sp>
      <p:pic>
        <p:nvPicPr>
          <p:cNvPr id="8195" name="Picture 6" descr="Cariat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" y="214313"/>
            <a:ext cx="5075237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43313" y="1571625"/>
            <a:ext cx="1071562" cy="369888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&gt; 1 cm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86188" y="2130425"/>
            <a:ext cx="857250" cy="369888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&gt; 45º</a:t>
            </a:r>
          </a:p>
        </p:txBody>
      </p:sp>
      <p:pic>
        <p:nvPicPr>
          <p:cNvPr id="8198" name="Picture 3" descr="Codman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9250" y="1500188"/>
            <a:ext cx="3327400" cy="4495800"/>
          </a:xfrm>
          <a:noFill/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6286500" y="5362575"/>
            <a:ext cx="2178050" cy="1066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Codman’s </a:t>
            </a:r>
          </a:p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4 parts</a:t>
            </a:r>
          </a:p>
        </p:txBody>
      </p:sp>
    </p:spTree>
    <p:extLst>
      <p:ext uri="{BB962C8B-B14F-4D97-AF65-F5344CB8AC3E}">
        <p14:creationId xmlns:p14="http://schemas.microsoft.com/office/powerpoint/2010/main" val="277204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69 YO F</a:t>
            </a:r>
            <a:br>
              <a:rPr lang="en-GB" dirty="0"/>
            </a:br>
            <a:r>
              <a:rPr lang="en-GB" dirty="0"/>
              <a:t>1 </a:t>
            </a:r>
            <a:r>
              <a:rPr lang="en-GB" dirty="0" err="1"/>
              <a:t>Yr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08328" y="1082990"/>
            <a:ext cx="5426605" cy="40699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50345" y="2139978"/>
            <a:ext cx="4831608" cy="424130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21" y="5879424"/>
            <a:ext cx="3545906" cy="9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31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69" y="138038"/>
            <a:ext cx="4008340" cy="4443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509" y="1554238"/>
            <a:ext cx="506986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80 YO 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7046" y="1785318"/>
            <a:ext cx="4708525" cy="35313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32040" y="2852936"/>
            <a:ext cx="41764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7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3557" y="719700"/>
            <a:ext cx="4824535" cy="361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07085" y="2581747"/>
            <a:ext cx="4743256" cy="3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523"/>
            <a:ext cx="8229600" cy="1143000"/>
          </a:xfrm>
        </p:spPr>
        <p:txBody>
          <a:bodyPr/>
          <a:lstStyle/>
          <a:p>
            <a:r>
              <a:rPr lang="en-GB" dirty="0"/>
              <a:t>70 YO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6560" y="1472783"/>
            <a:ext cx="5088566" cy="381642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25187" y="2457712"/>
            <a:ext cx="5046307" cy="3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5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1366" y="705198"/>
            <a:ext cx="4708525" cy="35313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64024" y="2846248"/>
            <a:ext cx="5107706" cy="28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81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G_6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241"/>
          <a:stretch/>
        </p:blipFill>
        <p:spPr>
          <a:xfrm flipH="1">
            <a:off x="683568" y="188640"/>
            <a:ext cx="5318782" cy="55945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39485" y="2357459"/>
            <a:ext cx="3525011" cy="2643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056" y="5589240"/>
            <a:ext cx="2384744" cy="12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5697" y="717521"/>
            <a:ext cx="6579329" cy="5233535"/>
          </a:xfrm>
        </p:spPr>
      </p:pic>
    </p:spTree>
    <p:extLst>
      <p:ext uri="{BB962C8B-B14F-4D97-AF65-F5344CB8AC3E}">
        <p14:creationId xmlns:p14="http://schemas.microsoft.com/office/powerpoint/2010/main" val="165046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24484"/>
            <a:ext cx="5715000" cy="4781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4040D5-F023-4E45-A963-DA7F47D11E67}"/>
              </a:ext>
            </a:extLst>
          </p:cNvPr>
          <p:cNvSpPr/>
          <p:nvPr/>
        </p:nvSpPr>
        <p:spPr>
          <a:xfrm>
            <a:off x="4572000" y="6484441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2004;13: 427–33.)</a:t>
            </a:r>
          </a:p>
        </p:txBody>
      </p:sp>
    </p:spTree>
    <p:extLst>
      <p:ext uri="{BB962C8B-B14F-4D97-AF65-F5344CB8AC3E}">
        <p14:creationId xmlns:p14="http://schemas.microsoft.com/office/powerpoint/2010/main" val="41149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15616" y="2812146"/>
            <a:ext cx="7481888" cy="954087"/>
          </a:xfrm>
          <a:prstGeom prst="rect">
            <a:avLst/>
          </a:prstGeom>
          <a:solidFill>
            <a:srgbClr val="C0000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 the fractured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Humerus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the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arcuate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artery is</a:t>
            </a: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generally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interupted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0243" name="Title 4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alt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Blood supply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3777" y="3805053"/>
            <a:ext cx="8301038" cy="224631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Recent anatomic and clinical findings confirm</a:t>
            </a: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that perfusion from the posterior circumflex vessels</a:t>
            </a: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alone may be adequate for head survival. </a:t>
            </a:r>
          </a:p>
          <a:p>
            <a:pPr>
              <a:defRPr/>
            </a:pPr>
            <a:endParaRPr lang="en-US" sz="28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Contributes 64% of the head supply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57289" y="6217687"/>
            <a:ext cx="6445739" cy="523220"/>
          </a:xfrm>
          <a:prstGeom prst="rect">
            <a:avLst/>
          </a:prstGeom>
          <a:solidFill>
            <a:schemeClr val="tx1"/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Brooks, JBJS 1993;  </a:t>
            </a:r>
            <a:r>
              <a:rPr lang="en-US" sz="1400" b="1" dirty="0" err="1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Coudane</a:t>
            </a:r>
            <a:r>
              <a:rPr lang="en-US" sz="1400" b="1" dirty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JSES, 2000;  </a:t>
            </a:r>
            <a:r>
              <a:rPr lang="en-US" sz="1400" b="1" dirty="0" err="1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Duparc</a:t>
            </a:r>
            <a:r>
              <a:rPr lang="en-US" sz="1400" b="1" dirty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Surg</a:t>
            </a:r>
            <a:r>
              <a:rPr lang="en-US" sz="1400" b="1" dirty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Rad</a:t>
            </a:r>
            <a:r>
              <a:rPr lang="en-US" sz="1400" b="1" dirty="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Anat</a:t>
            </a:r>
            <a:r>
              <a:rPr lang="en-US" sz="1400" b="1" dirty="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, 2001;</a:t>
            </a:r>
          </a:p>
          <a:p>
            <a:pPr>
              <a:defRPr/>
            </a:pPr>
            <a:r>
              <a:rPr lang="en-US" sz="1400" b="1" dirty="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Meyer et al </a:t>
            </a:r>
            <a:r>
              <a:rPr lang="en-US" sz="1400" b="1" dirty="0" err="1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Zentralbl</a:t>
            </a:r>
            <a:r>
              <a:rPr lang="en-US" sz="1400" b="1" dirty="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Chir</a:t>
            </a:r>
            <a:r>
              <a:rPr lang="en-US" sz="1400" b="1" dirty="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. 2005; </a:t>
            </a:r>
            <a:r>
              <a:rPr lang="en-US" sz="1400" b="1" dirty="0" err="1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Hettrich</a:t>
            </a:r>
            <a:r>
              <a:rPr lang="en-US" sz="1400" b="1" dirty="0">
                <a:solidFill>
                  <a:schemeClr val="bg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 et al JBJS 2010*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21512"/>
            <a:ext cx="2900687" cy="22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6" y="25152"/>
            <a:ext cx="8885244" cy="1825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1378" y="6381328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2004;13: 427–33.)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6" y="1850415"/>
            <a:ext cx="2987299" cy="3895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259" y="1868705"/>
            <a:ext cx="2920237" cy="3859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307" y="2276872"/>
            <a:ext cx="3545865" cy="3181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9872" y="5869901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97% predictive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6E433-71A2-433F-9A1C-B61E36DE88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75" y="5228473"/>
            <a:ext cx="2830184" cy="16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3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9062598" cy="1712178"/>
          </a:xfrm>
        </p:spPr>
      </p:pic>
      <p:sp>
        <p:nvSpPr>
          <p:cNvPr id="5" name="Rectangle 4"/>
          <p:cNvSpPr/>
          <p:nvPr/>
        </p:nvSpPr>
        <p:spPr>
          <a:xfrm>
            <a:off x="5274357" y="6488668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2008;17:2-8.)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60" y="1961526"/>
            <a:ext cx="3721107" cy="369972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407" y="2067674"/>
            <a:ext cx="3424969" cy="3479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9537" y="5762549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 all Ischaemic heads collapse</a:t>
            </a:r>
          </a:p>
        </p:txBody>
      </p:sp>
    </p:spTree>
    <p:extLst>
      <p:ext uri="{BB962C8B-B14F-4D97-AF65-F5344CB8AC3E}">
        <p14:creationId xmlns:p14="http://schemas.microsoft.com/office/powerpoint/2010/main" val="318078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GB" sz="2000" dirty="0">
                <a:solidFill>
                  <a:schemeClr val="bg2"/>
                </a:solidFill>
                <a:latin typeface="Arial" charset="0"/>
                <a:cs typeface="Arial" charset="0"/>
              </a:rPr>
              <a:t>Gerber et al, JBJS (B) 2004</a:t>
            </a:r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1071563" y="4940300"/>
            <a:ext cx="6786562" cy="1631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000" b="1" dirty="0">
                <a:solidFill>
                  <a:schemeClr val="bg2"/>
                </a:solidFill>
              </a:rPr>
              <a:t>Clinical results of anatomically reduced</a:t>
            </a:r>
          </a:p>
          <a:p>
            <a:pPr algn="ctr" eaLnBrk="1" hangingPunct="1"/>
            <a:r>
              <a:rPr lang="en-GB" altLang="en-US" sz="2000" b="1" dirty="0">
                <a:solidFill>
                  <a:schemeClr val="bg2"/>
                </a:solidFill>
              </a:rPr>
              <a:t>fractures of the proximal </a:t>
            </a:r>
            <a:r>
              <a:rPr lang="en-GB" altLang="en-US" sz="2000" b="1" dirty="0" err="1">
                <a:solidFill>
                  <a:schemeClr val="bg2"/>
                </a:solidFill>
              </a:rPr>
              <a:t>humerus</a:t>
            </a:r>
            <a:r>
              <a:rPr lang="en-GB" altLang="en-US" sz="2000" b="1" dirty="0">
                <a:solidFill>
                  <a:schemeClr val="bg2"/>
                </a:solidFill>
              </a:rPr>
              <a:t> which undergo avascular necrosis are functionally satisfactory and with a mean Constant score of 66 points or 76%, this </a:t>
            </a:r>
            <a:r>
              <a:rPr lang="en-GB" altLang="en-US" sz="2000" b="1" dirty="0">
                <a:solidFill>
                  <a:schemeClr val="bg1"/>
                </a:solidFill>
              </a:rPr>
              <a:t>is comparable to the results of hemiarthroplasty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857375"/>
            <a:ext cx="77152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72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751"/>
            <a:ext cx="8229600" cy="1143000"/>
          </a:xfrm>
        </p:spPr>
        <p:txBody>
          <a:bodyPr/>
          <a:lstStyle/>
          <a:p>
            <a:r>
              <a:rPr lang="en-GB" dirty="0"/>
              <a:t>58 M YO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2013" y="1396269"/>
            <a:ext cx="4218459" cy="35313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88416" y="2385985"/>
            <a:ext cx="4946285" cy="37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6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1162</TotalTime>
  <Words>278</Words>
  <Application>Microsoft Office PowerPoint</Application>
  <PresentationFormat>On-screen Show (4:3)</PresentationFormat>
  <Paragraphs>56</Paragraphs>
  <Slides>37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Verdana</vt:lpstr>
      <vt:lpstr>Wingdings</vt:lpstr>
      <vt:lpstr>Wingdings 2</vt:lpstr>
      <vt:lpstr>Wingdings 3</vt:lpstr>
      <vt:lpstr>surgeon blue</vt:lpstr>
      <vt:lpstr>Shoulder Hemiarthroplasty for fracture Is There a role</vt:lpstr>
      <vt:lpstr>PowerPoint Presentation</vt:lpstr>
      <vt:lpstr>        NEER’S CLASSIFICATION</vt:lpstr>
      <vt:lpstr>PowerPoint Presentation</vt:lpstr>
      <vt:lpstr>Blood supply</vt:lpstr>
      <vt:lpstr>PowerPoint Presentation</vt:lpstr>
      <vt:lpstr>PowerPoint Presentation</vt:lpstr>
      <vt:lpstr>Gerber et al, JBJS (B) 2004</vt:lpstr>
      <vt:lpstr>58 M YO</vt:lpstr>
      <vt:lpstr>PowerPoint Presentation</vt:lpstr>
      <vt:lpstr>PowerPoint Presentation</vt:lpstr>
      <vt:lpstr>57 YO male</vt:lpstr>
      <vt:lpstr>PowerPoint Presentation</vt:lpstr>
      <vt:lpstr>PowerPoint Presentation</vt:lpstr>
      <vt:lpstr>PowerPoint Presentation</vt:lpstr>
      <vt:lpstr>Fix or replace</vt:lpstr>
      <vt:lpstr>Hemiarthroplasty for trauma</vt:lpstr>
      <vt:lpstr>PowerPoint Presentation</vt:lpstr>
      <vt:lpstr>PowerPoint Presentation</vt:lpstr>
      <vt:lpstr>Revision Fracture stem Vs Non fracture stem</vt:lpstr>
      <vt:lpstr>PowerPoint Presentation</vt:lpstr>
      <vt:lpstr>PowerPoint Presentation</vt:lpstr>
      <vt:lpstr>PowerPoint Presentation</vt:lpstr>
      <vt:lpstr>Revision Fracture Vs Non Fracture Vs Cemented Vs Non cemented</vt:lpstr>
      <vt:lpstr>PowerPoint Presentation</vt:lpstr>
      <vt:lpstr>PowerPoint Presentation</vt:lpstr>
      <vt:lpstr>PowerPoint Presentation</vt:lpstr>
      <vt:lpstr>Summary</vt:lpstr>
      <vt:lpstr>50 : 50 ball</vt:lpstr>
      <vt:lpstr>69 YO F 1 Yr</vt:lpstr>
      <vt:lpstr>PowerPoint Presentation</vt:lpstr>
      <vt:lpstr>80 YO F</vt:lpstr>
      <vt:lpstr>PowerPoint Presentation</vt:lpstr>
      <vt:lpstr>70 YO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Hemiarthroplasty for fracture Is There a role</dc:title>
  <dc:creator>Lee Van Rensburg</dc:creator>
  <cp:lastModifiedBy>Lee Van Rensburg</cp:lastModifiedBy>
  <cp:revision>25</cp:revision>
  <dcterms:created xsi:type="dcterms:W3CDTF">2017-10-06T10:50:09Z</dcterms:created>
  <dcterms:modified xsi:type="dcterms:W3CDTF">2017-10-16T14:10:44Z</dcterms:modified>
</cp:coreProperties>
</file>