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424" r:id="rId2"/>
    <p:sldId id="425" r:id="rId3"/>
    <p:sldId id="426" r:id="rId4"/>
    <p:sldId id="427" r:id="rId5"/>
    <p:sldId id="429" r:id="rId6"/>
    <p:sldId id="477" r:id="rId7"/>
    <p:sldId id="479" r:id="rId8"/>
    <p:sldId id="441" r:id="rId9"/>
    <p:sldId id="480" r:id="rId10"/>
    <p:sldId id="442" r:id="rId11"/>
    <p:sldId id="443" r:id="rId12"/>
    <p:sldId id="446" r:id="rId13"/>
    <p:sldId id="444" r:id="rId14"/>
    <p:sldId id="445" r:id="rId15"/>
    <p:sldId id="447" r:id="rId16"/>
    <p:sldId id="478" r:id="rId17"/>
    <p:sldId id="449" r:id="rId18"/>
    <p:sldId id="451" r:id="rId19"/>
    <p:sldId id="481" r:id="rId20"/>
    <p:sldId id="453" r:id="rId21"/>
    <p:sldId id="454" r:id="rId22"/>
    <p:sldId id="455" r:id="rId23"/>
    <p:sldId id="456" r:id="rId24"/>
    <p:sldId id="457" r:id="rId25"/>
    <p:sldId id="458" r:id="rId26"/>
    <p:sldId id="459" r:id="rId27"/>
    <p:sldId id="460" r:id="rId28"/>
    <p:sldId id="461" r:id="rId29"/>
    <p:sldId id="462" r:id="rId30"/>
    <p:sldId id="463" r:id="rId31"/>
    <p:sldId id="464" r:id="rId32"/>
    <p:sldId id="465" r:id="rId33"/>
    <p:sldId id="466" r:id="rId34"/>
    <p:sldId id="467" r:id="rId35"/>
    <p:sldId id="468" r:id="rId36"/>
    <p:sldId id="469" r:id="rId37"/>
    <p:sldId id="470" r:id="rId38"/>
    <p:sldId id="471" r:id="rId39"/>
    <p:sldId id="472" r:id="rId40"/>
    <p:sldId id="473" r:id="rId41"/>
    <p:sldId id="474" r:id="rId42"/>
    <p:sldId id="475" r:id="rId43"/>
    <p:sldId id="476" r:id="rId4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71" autoAdjust="0"/>
  </p:normalViewPr>
  <p:slideViewPr>
    <p:cSldViewPr>
      <p:cViewPr>
        <p:scale>
          <a:sx n="60" d="100"/>
          <a:sy n="60" d="100"/>
        </p:scale>
        <p:origin x="424" y="2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676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A645070-5883-459D-A5B4-96A5105015E6}" type="datetimeFigureOut">
              <a:rPr lang="en-US"/>
              <a:pPr>
                <a:defRPr/>
              </a:pPr>
              <a:t>2/4/2018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9F9D5A36-AB7F-4807-B3EE-2C007AB4F52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0095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7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333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7E136A5-71C9-4299-939D-C107F65A18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EEAF91-9CE0-4B5C-B43D-6C3145CC921F}" type="slidenum">
              <a:rPr lang="en-GB" altLang="en-US"/>
              <a:pPr/>
              <a:t>6</a:t>
            </a:fld>
            <a:endParaRPr lang="en-GB" altLang="en-US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A9A2C09A-A9CC-45A5-848A-42B388CF73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4EC315EF-1156-455F-AEE8-70957B3432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5055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7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published series of</a:t>
            </a:r>
            <a:r>
              <a:rPr lang="en-US" baseline="0" dirty="0"/>
              <a:t> factures treated with surgery, there is a preponderance of </a:t>
            </a:r>
            <a:r>
              <a:rPr lang="en-US" baseline="0" dirty="0" err="1"/>
              <a:t>glenoid</a:t>
            </a:r>
            <a:r>
              <a:rPr lang="en-US" baseline="0" dirty="0"/>
              <a:t> fossa and </a:t>
            </a:r>
            <a:r>
              <a:rPr lang="en-US" baseline="0" dirty="0" err="1"/>
              <a:t>glenoid</a:t>
            </a:r>
            <a:r>
              <a:rPr lang="en-US" baseline="0" dirty="0"/>
              <a:t> neck fractures. Many of them had </a:t>
            </a:r>
            <a:r>
              <a:rPr lang="en-US" baseline="0" dirty="0" err="1"/>
              <a:t>ipsilateral</a:t>
            </a:r>
            <a:r>
              <a:rPr lang="en-US" baseline="0" dirty="0"/>
              <a:t> </a:t>
            </a:r>
            <a:r>
              <a:rPr lang="en-US" baseline="0" dirty="0" err="1"/>
              <a:t>clavicular</a:t>
            </a:r>
            <a:r>
              <a:rPr lang="en-US" baseline="0" dirty="0"/>
              <a:t> fractures.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06563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7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95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7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Some have suggested operation based on a </a:t>
            </a:r>
            <a:r>
              <a:rPr lang="en-US" noProof="0" dirty="0" err="1"/>
              <a:t>medialization</a:t>
            </a:r>
            <a:r>
              <a:rPr lang="en-US" noProof="0" dirty="0"/>
              <a:t> of the glenoid</a:t>
            </a:r>
            <a:r>
              <a:rPr lang="en-US" baseline="0" noProof="0" dirty="0"/>
              <a:t> fossa. If looked at on a chest x-ray, it may be that the medial fragment is lateralized, and not that the joint is </a:t>
            </a:r>
            <a:r>
              <a:rPr lang="en-US" baseline="0" noProof="0" dirty="0" err="1"/>
              <a:t>medialized</a:t>
            </a:r>
            <a:r>
              <a:rPr lang="en-US" baseline="0" noProof="0" dirty="0"/>
              <a:t>.</a:t>
            </a:r>
          </a:p>
          <a:p>
            <a:endParaRPr lang="en-US" baseline="0" noProof="0" dirty="0"/>
          </a:p>
          <a:p>
            <a:r>
              <a:rPr lang="en-US" baseline="0" noProof="0" dirty="0"/>
              <a:t>References:</a:t>
            </a:r>
          </a:p>
          <a:p>
            <a:endParaRPr lang="en-US" baseline="0" noProof="0" dirty="0"/>
          </a:p>
          <a:p>
            <a:r>
              <a:rPr lang="en-US" b="1" noProof="0" dirty="0"/>
              <a:t>Romero J, </a:t>
            </a:r>
            <a:r>
              <a:rPr lang="en-US" b="1" noProof="0" dirty="0" err="1"/>
              <a:t>Schai</a:t>
            </a:r>
            <a:r>
              <a:rPr lang="en-US" b="1" baseline="0" noProof="0" dirty="0"/>
              <a:t> P, </a:t>
            </a:r>
            <a:r>
              <a:rPr lang="en-US" b="1" baseline="0" noProof="0" dirty="0" err="1"/>
              <a:t>Imhoff</a:t>
            </a:r>
            <a:r>
              <a:rPr lang="en-US" b="1" baseline="0" noProof="0" dirty="0"/>
              <a:t> AB. </a:t>
            </a:r>
            <a:r>
              <a:rPr lang="en-US" b="0" baseline="0" noProof="0" dirty="0"/>
              <a:t>Scapular neck fracture – the influence of permanent </a:t>
            </a:r>
            <a:r>
              <a:rPr lang="en-US" b="0" baseline="0" noProof="0" dirty="0" err="1"/>
              <a:t>malalignment</a:t>
            </a:r>
            <a:r>
              <a:rPr lang="en-US" b="0" baseline="0" noProof="0" dirty="0"/>
              <a:t> of the glenoid neck on clinical outcome.</a:t>
            </a:r>
            <a:r>
              <a:rPr lang="en-US" noProof="0" dirty="0"/>
              <a:t> </a:t>
            </a:r>
            <a:r>
              <a:rPr lang="en-US" i="1" noProof="0" dirty="0"/>
              <a:t>Arch </a:t>
            </a:r>
            <a:r>
              <a:rPr lang="en-US" i="1" noProof="0" dirty="0" err="1"/>
              <a:t>Orthop</a:t>
            </a:r>
            <a:r>
              <a:rPr lang="en-US" i="1" noProof="0" dirty="0"/>
              <a:t> Trauma Surg</a:t>
            </a:r>
            <a:r>
              <a:rPr lang="en-US" noProof="0" dirty="0"/>
              <a:t>. 2001</a:t>
            </a:r>
            <a:r>
              <a:rPr lang="en-US" baseline="0" noProof="0" dirty="0"/>
              <a:t> June, 12(16); 313–316.</a:t>
            </a:r>
            <a:endParaRPr lang="en-US" noProof="0" dirty="0"/>
          </a:p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640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7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</a:t>
            </a:r>
            <a:r>
              <a:rPr lang="en-US" baseline="0" dirty="0"/>
              <a:t> months after injury, t</a:t>
            </a:r>
            <a:r>
              <a:rPr lang="en-US" dirty="0"/>
              <a:t>his displaced fracture was operated.</a:t>
            </a:r>
            <a:r>
              <a:rPr lang="en-US" baseline="0" dirty="0"/>
              <a:t> Callus was taken down to realign the bone.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142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7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Change</a:t>
            </a:r>
            <a:r>
              <a:rPr lang="en-US" baseline="0" noProof="0" dirty="0"/>
              <a:t> in the </a:t>
            </a:r>
            <a:r>
              <a:rPr lang="en-US" baseline="0" noProof="0" dirty="0" err="1"/>
              <a:t>glenopolar</a:t>
            </a:r>
            <a:r>
              <a:rPr lang="en-US" baseline="0" noProof="0" dirty="0"/>
              <a:t> angle by 20 degrees or more (compared to opposite shoulder) has also been suggested as operative indication.</a:t>
            </a:r>
          </a:p>
          <a:p>
            <a:endParaRPr lang="en-US" baseline="0" noProof="0" dirty="0"/>
          </a:p>
          <a:p>
            <a:r>
              <a:rPr lang="en-US" baseline="0" noProof="0" dirty="0"/>
              <a:t>References:</a:t>
            </a:r>
          </a:p>
          <a:p>
            <a:endParaRPr lang="en-US" baseline="0" noProof="0" dirty="0"/>
          </a:p>
          <a:p>
            <a:r>
              <a:rPr lang="en-US" b="1" noProof="0" dirty="0"/>
              <a:t>Kim KC, Rhee KJ, Shin HD, et al</a:t>
            </a:r>
            <a:r>
              <a:rPr lang="en-US" noProof="0" dirty="0"/>
              <a:t>. Can the </a:t>
            </a:r>
            <a:r>
              <a:rPr lang="en-US" noProof="0" dirty="0" err="1"/>
              <a:t>glenopolar</a:t>
            </a:r>
            <a:r>
              <a:rPr lang="en-US" baseline="0" noProof="0" dirty="0"/>
              <a:t> angle be used to predict outcome and treatment of the floating shoulder? </a:t>
            </a:r>
            <a:r>
              <a:rPr lang="fi-FI" i="1" noProof="0" dirty="0"/>
              <a:t>J Trauma</a:t>
            </a:r>
            <a:r>
              <a:rPr lang="fi-FI" noProof="0" dirty="0"/>
              <a:t>. 2008 Jan;64(1):174–178.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061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7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Angulation</a:t>
            </a:r>
            <a:r>
              <a:rPr lang="en-US" baseline="0" dirty="0"/>
              <a:t> measured on the scapular Y-view of more than 30 degrees has been suggested as operative indication.</a:t>
            </a:r>
          </a:p>
          <a:p>
            <a:endParaRPr lang="en-US" baseline="0" dirty="0"/>
          </a:p>
          <a:p>
            <a:r>
              <a:rPr lang="en-US" baseline="0" dirty="0"/>
              <a:t>References:</a:t>
            </a:r>
          </a:p>
          <a:p>
            <a:endParaRPr lang="en-US" baseline="0" dirty="0"/>
          </a:p>
          <a:p>
            <a:r>
              <a:rPr lang="en-US" b="1" dirty="0"/>
              <a:t>Romero J, </a:t>
            </a:r>
            <a:r>
              <a:rPr lang="en-US" b="1" dirty="0" err="1"/>
              <a:t>Schai</a:t>
            </a:r>
            <a:r>
              <a:rPr lang="en-US" b="1" dirty="0"/>
              <a:t> P, </a:t>
            </a:r>
            <a:r>
              <a:rPr lang="en-US" b="1" dirty="0" err="1"/>
              <a:t>Imhoff</a:t>
            </a:r>
            <a:r>
              <a:rPr lang="en-US" b="1" dirty="0"/>
              <a:t> AB</a:t>
            </a:r>
            <a:r>
              <a:rPr lang="en-US" dirty="0"/>
              <a:t>. Scapular neck fracture the influence of permanent </a:t>
            </a:r>
            <a:r>
              <a:rPr lang="en-US" dirty="0" err="1"/>
              <a:t>malalignment</a:t>
            </a:r>
            <a:r>
              <a:rPr lang="en-US" dirty="0"/>
              <a:t> of the </a:t>
            </a:r>
            <a:r>
              <a:rPr lang="en-US" dirty="0" err="1"/>
              <a:t>glenoid</a:t>
            </a:r>
            <a:r>
              <a:rPr lang="en-US" dirty="0"/>
              <a:t> neck on clinical outcome. Arch </a:t>
            </a:r>
            <a:r>
              <a:rPr lang="en-US" dirty="0" err="1"/>
              <a:t>Orthop</a:t>
            </a:r>
            <a:r>
              <a:rPr lang="en-US" dirty="0"/>
              <a:t> Trauma </a:t>
            </a:r>
            <a:r>
              <a:rPr lang="en-US" dirty="0" err="1"/>
              <a:t>Surg</a:t>
            </a:r>
            <a:r>
              <a:rPr lang="en-US" dirty="0"/>
              <a:t> 2001;121:313–316.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492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7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  <a:p>
            <a:r>
              <a:rPr lang="de-CH" dirty="0"/>
              <a:t>References:</a:t>
            </a:r>
          </a:p>
          <a:p>
            <a:endParaRPr lang="de-CH" dirty="0"/>
          </a:p>
          <a:p>
            <a:r>
              <a:rPr lang="de-CH" b="1" dirty="0" err="1"/>
              <a:t>Lantry</a:t>
            </a:r>
            <a:r>
              <a:rPr lang="de-CH" b="1" dirty="0"/>
              <a:t> JM,</a:t>
            </a:r>
            <a:r>
              <a:rPr lang="de-CH" b="1" baseline="0" dirty="0"/>
              <a:t> Roberts, CS, </a:t>
            </a:r>
            <a:r>
              <a:rPr lang="de-CH" b="1" baseline="0" dirty="0" err="1"/>
              <a:t>Giannoudis</a:t>
            </a:r>
            <a:r>
              <a:rPr lang="de-CH" b="1" baseline="0" dirty="0"/>
              <a:t> PV</a:t>
            </a:r>
            <a:r>
              <a:rPr lang="de-CH" baseline="0" dirty="0"/>
              <a:t>. Operative </a:t>
            </a:r>
            <a:r>
              <a:rPr lang="de-CH" baseline="0" dirty="0" err="1"/>
              <a:t>treatment</a:t>
            </a:r>
            <a:r>
              <a:rPr lang="de-CH" baseline="0" dirty="0"/>
              <a:t> </a:t>
            </a:r>
            <a:r>
              <a:rPr lang="de-CH" baseline="0" dirty="0" err="1"/>
              <a:t>of</a:t>
            </a:r>
            <a:r>
              <a:rPr lang="de-CH" baseline="0" dirty="0"/>
              <a:t> </a:t>
            </a:r>
            <a:r>
              <a:rPr lang="de-CH" baseline="0" dirty="0" err="1"/>
              <a:t>scapular</a:t>
            </a:r>
            <a:r>
              <a:rPr lang="de-CH" baseline="0" dirty="0"/>
              <a:t> </a:t>
            </a:r>
            <a:r>
              <a:rPr lang="de-CH" baseline="0" dirty="0" err="1"/>
              <a:t>fractures</a:t>
            </a:r>
            <a:r>
              <a:rPr lang="de-CH" baseline="0" dirty="0"/>
              <a:t>: A </a:t>
            </a:r>
            <a:r>
              <a:rPr lang="de-CH" baseline="0" dirty="0" err="1"/>
              <a:t>systematic</a:t>
            </a:r>
            <a:r>
              <a:rPr lang="de-CH" baseline="0" dirty="0"/>
              <a:t> </a:t>
            </a:r>
            <a:r>
              <a:rPr lang="de-CH" baseline="0" dirty="0" err="1"/>
              <a:t>review</a:t>
            </a:r>
            <a:r>
              <a:rPr lang="de-CH" baseline="0" dirty="0"/>
              <a:t>. </a:t>
            </a:r>
            <a:r>
              <a:rPr lang="de-CH" i="1" baseline="0" dirty="0" err="1"/>
              <a:t>Injury</a:t>
            </a:r>
            <a:r>
              <a:rPr lang="de-CH" baseline="0" dirty="0"/>
              <a:t>. 2008 Mar;39(3):271–283.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36</a:t>
            </a:fld>
            <a:endParaRPr lang="de-CH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6484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449D4-EB28-40E5-8F80-338EC8322DD1}" type="datetimeFigureOut">
              <a:rPr lang="en-US"/>
              <a:pPr>
                <a:defRPr/>
              </a:pPr>
              <a:t>2/4/2018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81D32-EF2D-4CCA-AB7F-156AFBC7EF8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771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71B5D-2E2B-4902-A089-048F8ABFA35E}" type="datetimeFigureOut">
              <a:rPr lang="en-US"/>
              <a:pPr>
                <a:defRPr/>
              </a:pPr>
              <a:t>2/4/2018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140D45-E94C-492B-9507-010573E0797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889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CD267-6F33-4111-9C73-42CE8CE20E61}" type="datetimeFigureOut">
              <a:rPr lang="en-US"/>
              <a:pPr>
                <a:defRPr/>
              </a:pPr>
              <a:t>2/4/2018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FC0C79-1426-4F5F-8A6E-3C1070B30F7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627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>
            <a:normAutofit/>
          </a:bodyPr>
          <a:lstStyle/>
          <a:p>
            <a:pPr lvl="0"/>
            <a:r>
              <a:rPr lang="en-US" noProof="0"/>
              <a:t>Click icon to add online image</a:t>
            </a:r>
            <a:endParaRPr lang="en-GB" noProof="0" dirty="0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011E9-0B2B-4974-B1B2-3D0E9DCCB420}" type="datetimeFigureOut">
              <a:rPr lang="en-US"/>
              <a:pPr>
                <a:defRPr/>
              </a:pPr>
              <a:t>2/4/2018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AD0C80-E122-4FC1-97FA-C89B225F927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901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E7836-AA7F-4906-B88A-FE61ABDE6EE6}" type="datetimeFigureOut">
              <a:rPr lang="en-US"/>
              <a:pPr>
                <a:defRPr/>
              </a:pPr>
              <a:t>2/4/2018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28BA9B-ED62-449A-8001-AF514250213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32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6E0F3-2657-4F84-8073-49429EF4176D}" type="datetimeFigureOut">
              <a:rPr lang="en-US"/>
              <a:pPr>
                <a:defRPr/>
              </a:pPr>
              <a:t>2/4/2018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B88EFE-CBAC-46CE-99AF-EFED46E8DED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6588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B859F-8F59-4EF7-BDDE-528884E14602}" type="datetimeFigureOut">
              <a:rPr lang="en-US"/>
              <a:pPr>
                <a:defRPr/>
              </a:pPr>
              <a:t>2/4/2018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5FF725-06A1-4BD1-A5C4-5A14BE509B4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934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4E844-7716-41DD-B12B-8CA409C85B2C}" type="datetimeFigureOut">
              <a:rPr lang="en-US"/>
              <a:pPr>
                <a:defRPr/>
              </a:pPr>
              <a:t>2/4/2018</a:t>
            </a:fld>
            <a:endParaRPr lang="en-GB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11E875-0866-45A9-BCC0-3700DC0B9D7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308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C4081-7544-44F8-A691-2F8ABF39FC5D}" type="datetimeFigureOut">
              <a:rPr lang="en-US"/>
              <a:pPr>
                <a:defRPr/>
              </a:pPr>
              <a:t>2/4/2018</a:t>
            </a:fld>
            <a:endParaRPr lang="en-GB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2457B4-85D0-4893-8AB0-330C4FDC523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202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81BD0-A36E-409C-B171-A9A3816B7D39}" type="datetimeFigureOut">
              <a:rPr lang="en-US"/>
              <a:pPr>
                <a:defRPr/>
              </a:pPr>
              <a:t>2/4/2018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FB5C64-E5F8-41AE-BA57-F1067FB5C2D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741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4C575-F85B-43DD-A498-5625E93EA74B}" type="datetimeFigureOut">
              <a:rPr lang="en-US"/>
              <a:pPr>
                <a:defRPr/>
              </a:pPr>
              <a:t>2/4/2018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8826A-F157-43E4-87FD-9D7116EF29B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790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69F01-2C0F-47F9-B20E-FB6940352620}" type="datetimeFigureOut">
              <a:rPr lang="en-US"/>
              <a:pPr>
                <a:defRPr/>
              </a:pPr>
              <a:t>2/4/2018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CA1D8A-6ED2-483D-B1F4-196269FEBBC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485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344A60A-18FC-4D08-AA50-E06B3D16ED8A}" type="datetimeFigureOut">
              <a:rPr lang="en-US"/>
              <a:pPr>
                <a:defRPr/>
              </a:pPr>
              <a:t>2/4/2018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BCBCBC"/>
                </a:solidFill>
              </a:defRPr>
            </a:lvl1pPr>
          </a:lstStyle>
          <a:p>
            <a:fld id="{DEAB5EDB-14AF-4E53-ABE1-ACFDA2132F31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1031" name="Picture 2" descr="C:\Users\Lee\AppData\Local\Microsoft\Windows\Temporary Internet Files\Content.IE5\7Y040FUD\MC900442122[1].png">
            <a:hlinkClick r:id="" action="ppaction://noaction"/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17463"/>
            <a:ext cx="3460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5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9pPr>
    </p:titleStyle>
    <p:bodyStyle>
      <a:lvl1pPr marL="547688" indent="-411163" algn="l" rtl="0" eaLnBrk="1" fontAlgn="base" hangingPunct="1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anose="05020102010507070707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1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Scapula fractures</a:t>
            </a:r>
            <a:br>
              <a:rPr lang="en-GB" dirty="0"/>
            </a:br>
            <a:endParaRPr lang="en-GB" dirty="0"/>
          </a:p>
        </p:txBody>
      </p:sp>
      <p:sp>
        <p:nvSpPr>
          <p:cNvPr id="4099" name="Subtitle 4"/>
          <p:cNvSpPr>
            <a:spLocks noGrp="1"/>
          </p:cNvSpPr>
          <p:nvPr>
            <p:ph type="subTitle" idx="1"/>
          </p:nvPr>
        </p:nvSpPr>
        <p:spPr>
          <a:xfrm>
            <a:off x="1371600" y="3332163"/>
            <a:ext cx="6400800" cy="1752600"/>
          </a:xfrm>
        </p:spPr>
        <p:txBody>
          <a:bodyPr/>
          <a:lstStyle/>
          <a:p>
            <a:r>
              <a:rPr lang="en-GB" dirty="0"/>
              <a:t>Mr Lee Van Rensburg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7544" y="1412776"/>
            <a:ext cx="8208912" cy="4680520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charset="2"/>
              <a:buChar char="Ø"/>
            </a:pPr>
            <a:r>
              <a:rPr lang="en-US" sz="2600" dirty="0">
                <a:sym typeface="Comic Sans MS" pitchFamily="66" charset="0"/>
              </a:rPr>
              <a:t>90% may be treated CONSERVATIVE</a:t>
            </a:r>
            <a:endParaRPr lang="en-US" sz="2600" dirty="0">
              <a:ea typeface="ヒラギノ明朝 ProN W3" pitchFamily="-84" charset="-128"/>
              <a:sym typeface="Comic Sans MS" pitchFamily="66" charset="0"/>
            </a:endParaRPr>
          </a:p>
          <a:p>
            <a:pPr lvl="1">
              <a:spcBef>
                <a:spcPts val="1925"/>
              </a:spcBef>
              <a:buFont typeface="Arial"/>
              <a:buChar char="•"/>
            </a:pPr>
            <a:r>
              <a:rPr lang="en-US" sz="2400" dirty="0">
                <a:sym typeface="Comic Sans MS" pitchFamily="66" charset="0"/>
              </a:rPr>
              <a:t>Sling for comfort, up to 10–14 days</a:t>
            </a:r>
          </a:p>
          <a:p>
            <a:pPr lvl="1">
              <a:spcBef>
                <a:spcPts val="1925"/>
              </a:spcBef>
              <a:buFont typeface="Arial"/>
              <a:buChar char="•"/>
            </a:pPr>
            <a:r>
              <a:rPr lang="en-US" sz="2400" dirty="0">
                <a:sym typeface="Comic Sans MS" pitchFamily="66" charset="0"/>
              </a:rPr>
              <a:t>Pendulum and passive/AAROM for 4–6 weeks</a:t>
            </a:r>
            <a:endParaRPr lang="en-US" sz="2400" dirty="0">
              <a:ea typeface="ヒラギノ明朝 ProN W3" pitchFamily="-84" charset="-128"/>
              <a:sym typeface="Comic Sans MS" pitchFamily="66" charset="0"/>
            </a:endParaRPr>
          </a:p>
          <a:p>
            <a:pPr lvl="1">
              <a:spcBef>
                <a:spcPts val="1925"/>
              </a:spcBef>
              <a:buFont typeface="Arial"/>
              <a:buChar char="•"/>
            </a:pPr>
            <a:r>
              <a:rPr lang="en-US" sz="2400" dirty="0">
                <a:sym typeface="Comic Sans MS" pitchFamily="66" charset="0"/>
              </a:rPr>
              <a:t>AROM at 6–12 weeks</a:t>
            </a:r>
            <a:endParaRPr lang="en-US" sz="2400" dirty="0">
              <a:ea typeface="ヒラギノ明朝 ProN W3" pitchFamily="-84" charset="-128"/>
              <a:sym typeface="Comic Sans MS" pitchFamily="66" charset="0"/>
            </a:endParaRPr>
          </a:p>
          <a:p>
            <a:pPr lvl="1">
              <a:spcBef>
                <a:spcPts val="1925"/>
              </a:spcBef>
              <a:buFont typeface="Arial"/>
              <a:buChar char="•"/>
            </a:pPr>
            <a:r>
              <a:rPr lang="en-US" sz="2400" dirty="0">
                <a:sym typeface="Comic Sans MS" pitchFamily="66" charset="0"/>
              </a:rPr>
              <a:t>Strengthening for more than 8–12 weeks</a:t>
            </a:r>
            <a:endParaRPr lang="en-US" sz="2400" dirty="0">
              <a:ea typeface="ヒラギノ明朝 ProN W3" pitchFamily="-84" charset="-128"/>
              <a:sym typeface="Comic Sans MS" pitchFamily="66" charset="0"/>
            </a:endParaRPr>
          </a:p>
          <a:p>
            <a:pPr>
              <a:spcBef>
                <a:spcPts val="1925"/>
              </a:spcBef>
              <a:buFont typeface="Wingdings" charset="2"/>
              <a:buChar char="Ø"/>
            </a:pPr>
            <a:endParaRPr lang="en-US" sz="2600" i="1" dirty="0">
              <a:sym typeface="Comic Sans MS" pitchFamily="66" charset="0"/>
            </a:endParaRPr>
          </a:p>
          <a:p>
            <a:pPr>
              <a:spcBef>
                <a:spcPts val="1925"/>
              </a:spcBef>
              <a:buFont typeface="Wingdings" charset="2"/>
              <a:buChar char="Ø"/>
            </a:pPr>
            <a:r>
              <a:rPr lang="en-US" sz="2600" i="1" dirty="0">
                <a:sym typeface="Comic Sans MS" pitchFamily="66" charset="0"/>
              </a:rPr>
              <a:t>Improvement in strength and ROM for up to 1 year</a:t>
            </a:r>
            <a:endParaRPr lang="en-US" sz="2600" i="1" dirty="0">
              <a:ea typeface="ヒラギノ明朝 ProN W3" pitchFamily="-84" charset="-128"/>
              <a:sym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Body fractures</a:t>
            </a:r>
          </a:p>
        </p:txBody>
      </p:sp>
    </p:spTree>
    <p:extLst>
      <p:ext uri="{BB962C8B-B14F-4D97-AF65-F5344CB8AC3E}">
        <p14:creationId xmlns:p14="http://schemas.microsoft.com/office/powerpoint/2010/main" val="925910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2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0502" y="2942267"/>
            <a:ext cx="3156744" cy="329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3"/>
          <p:cNvSpPr>
            <a:spLocks/>
          </p:cNvSpPr>
          <p:nvPr/>
        </p:nvSpPr>
        <p:spPr bwMode="auto">
          <a:xfrm>
            <a:off x="507951" y="1673985"/>
            <a:ext cx="220092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latin typeface="Arial"/>
                <a:ea typeface="MS PGothic" pitchFamily="34" charset="-128"/>
                <a:sym typeface="Comic Sans MS" pitchFamily="66" charset="0"/>
              </a:rPr>
              <a:t>Medialization</a:t>
            </a:r>
            <a:r>
              <a:rPr lang="en-US" sz="2800" dirty="0">
                <a:latin typeface="Arial"/>
                <a:ea typeface="MS PGothic" pitchFamily="34" charset="-128"/>
                <a:sym typeface="Comic Sans MS" pitchFamily="66" charset="0"/>
              </a:rPr>
              <a:t>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latin typeface="Arial"/>
                <a:ea typeface="MS PGothic" pitchFamily="34" charset="-128"/>
                <a:sym typeface="Comic Sans MS" pitchFamily="66" charset="0"/>
              </a:rPr>
              <a:t>+ 10–20 mm</a:t>
            </a:r>
          </a:p>
        </p:txBody>
      </p:sp>
      <p:pic>
        <p:nvPicPr>
          <p:cNvPr id="29701" name="Picture 4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4797" y="2942267"/>
            <a:ext cx="3477590" cy="329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Body fractures</a:t>
            </a:r>
          </a:p>
        </p:txBody>
      </p:sp>
    </p:spTree>
    <p:extLst>
      <p:ext uri="{BB962C8B-B14F-4D97-AF65-F5344CB8AC3E}">
        <p14:creationId xmlns:p14="http://schemas.microsoft.com/office/powerpoint/2010/main" val="1054812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2246051-7632-464F-B636-55B22A35A929}"/>
              </a:ext>
            </a:extLst>
          </p:cNvPr>
          <p:cNvGrpSpPr/>
          <p:nvPr/>
        </p:nvGrpSpPr>
        <p:grpSpPr>
          <a:xfrm>
            <a:off x="0" y="116632"/>
            <a:ext cx="5616648" cy="4664748"/>
            <a:chOff x="323504" y="2076620"/>
            <a:chExt cx="3862433" cy="3348633"/>
          </a:xfrm>
        </p:grpSpPr>
        <p:pic>
          <p:nvPicPr>
            <p:cNvPr id="32771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23504" y="2076620"/>
              <a:ext cx="3862433" cy="3348633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943" name="AutoShape 7"/>
            <p:cNvSpPr>
              <a:spLocks/>
            </p:cNvSpPr>
            <p:nvPr/>
          </p:nvSpPr>
          <p:spPr bwMode="auto">
            <a:xfrm>
              <a:off x="1535907" y="3636613"/>
              <a:ext cx="578197" cy="669727"/>
            </a:xfrm>
            <a:custGeom>
              <a:avLst/>
              <a:gdLst>
                <a:gd name="T0" fmla="*/ 458837 w 19836"/>
                <a:gd name="T1" fmla="*/ 952500 h 21345"/>
                <a:gd name="T2" fmla="*/ 416013 w 19836"/>
                <a:gd name="T3" fmla="*/ 801983 h 21345"/>
                <a:gd name="T4" fmla="*/ 330281 w 19836"/>
                <a:gd name="T5" fmla="*/ 673912 h 21345"/>
                <a:gd name="T6" fmla="*/ 242311 w 19836"/>
                <a:gd name="T7" fmla="*/ 393048 h 21345"/>
                <a:gd name="T8" fmla="*/ 134069 w 19836"/>
                <a:gd name="T9" fmla="*/ 262746 h 21345"/>
                <a:gd name="T10" fmla="*/ 25786 w 19836"/>
                <a:gd name="T11" fmla="*/ 69524 h 21345"/>
                <a:gd name="T12" fmla="*/ 5472 w 19836"/>
                <a:gd name="T13" fmla="*/ 4329 h 21345"/>
                <a:gd name="T14" fmla="*/ 91204 w 19836"/>
                <a:gd name="T15" fmla="*/ 26819 h 21345"/>
                <a:gd name="T16" fmla="*/ 199446 w 19836"/>
                <a:gd name="T17" fmla="*/ 47034 h 21345"/>
                <a:gd name="T18" fmla="*/ 589673 w 19836"/>
                <a:gd name="T19" fmla="*/ 177336 h 21345"/>
                <a:gd name="T20" fmla="*/ 783646 w 19836"/>
                <a:gd name="T21" fmla="*/ 220041 h 213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9836" h="21345">
                  <a:moveTo>
                    <a:pt x="11068" y="21345"/>
                  </a:moveTo>
                  <a:cubicBezTo>
                    <a:pt x="10905" y="20690"/>
                    <a:pt x="10470" y="18676"/>
                    <a:pt x="10035" y="17972"/>
                  </a:cubicBezTo>
                  <a:cubicBezTo>
                    <a:pt x="9436" y="16965"/>
                    <a:pt x="8348" y="16209"/>
                    <a:pt x="7967" y="15102"/>
                  </a:cubicBezTo>
                  <a:cubicBezTo>
                    <a:pt x="7260" y="13239"/>
                    <a:pt x="6988" y="10419"/>
                    <a:pt x="5845" y="8808"/>
                  </a:cubicBezTo>
                  <a:cubicBezTo>
                    <a:pt x="3288" y="5183"/>
                    <a:pt x="6607" y="9614"/>
                    <a:pt x="3234" y="5888"/>
                  </a:cubicBezTo>
                  <a:cubicBezTo>
                    <a:pt x="2091" y="4579"/>
                    <a:pt x="1601" y="2967"/>
                    <a:pt x="622" y="1558"/>
                  </a:cubicBezTo>
                  <a:cubicBezTo>
                    <a:pt x="459" y="1054"/>
                    <a:pt x="-303" y="400"/>
                    <a:pt x="132" y="97"/>
                  </a:cubicBezTo>
                  <a:cubicBezTo>
                    <a:pt x="731" y="-255"/>
                    <a:pt x="1492" y="450"/>
                    <a:pt x="2200" y="601"/>
                  </a:cubicBezTo>
                  <a:cubicBezTo>
                    <a:pt x="3070" y="802"/>
                    <a:pt x="3941" y="853"/>
                    <a:pt x="4811" y="1054"/>
                  </a:cubicBezTo>
                  <a:cubicBezTo>
                    <a:pt x="8021" y="1809"/>
                    <a:pt x="11014" y="3269"/>
                    <a:pt x="14224" y="3974"/>
                  </a:cubicBezTo>
                  <a:cubicBezTo>
                    <a:pt x="18849" y="4981"/>
                    <a:pt x="21297" y="4931"/>
                    <a:pt x="18903" y="4931"/>
                  </a:cubicBezTo>
                </a:path>
              </a:pathLst>
            </a:custGeom>
            <a:noFill/>
            <a:ln w="54187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de-CH" sz="1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9944" name="AutoShape 8"/>
            <p:cNvSpPr>
              <a:spLocks/>
            </p:cNvSpPr>
            <p:nvPr/>
          </p:nvSpPr>
          <p:spPr bwMode="auto">
            <a:xfrm>
              <a:off x="2163217" y="3533922"/>
              <a:ext cx="899666" cy="593824"/>
            </a:xfrm>
            <a:custGeom>
              <a:avLst/>
              <a:gdLst>
                <a:gd name="T0" fmla="*/ 0 w 21600"/>
                <a:gd name="T1" fmla="*/ 0 h 21600"/>
                <a:gd name="T2" fmla="*/ 88027 w 21600"/>
                <a:gd name="T3" fmla="*/ 108384 h 21600"/>
                <a:gd name="T4" fmla="*/ 130914 w 21600"/>
                <a:gd name="T5" fmla="*/ 237100 h 21600"/>
                <a:gd name="T6" fmla="*/ 173743 w 21600"/>
                <a:gd name="T7" fmla="*/ 302591 h 21600"/>
                <a:gd name="T8" fmla="*/ 324976 w 21600"/>
                <a:gd name="T9" fmla="*/ 584851 h 21600"/>
                <a:gd name="T10" fmla="*/ 692780 w 21600"/>
                <a:gd name="T11" fmla="*/ 562290 h 21600"/>
                <a:gd name="T12" fmla="*/ 866582 w 21600"/>
                <a:gd name="T13" fmla="*/ 607450 h 21600"/>
                <a:gd name="T14" fmla="*/ 909411 w 21600"/>
                <a:gd name="T15" fmla="*/ 736166 h 21600"/>
                <a:gd name="T16" fmla="*/ 997437 w 21600"/>
                <a:gd name="T17" fmla="*/ 758727 h 21600"/>
                <a:gd name="T18" fmla="*/ 1279525 w 21600"/>
                <a:gd name="T19" fmla="*/ 844550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419" y="982"/>
                    <a:pt x="1067" y="1733"/>
                    <a:pt x="1486" y="2772"/>
                  </a:cubicBezTo>
                  <a:cubicBezTo>
                    <a:pt x="1867" y="3754"/>
                    <a:pt x="1867" y="5025"/>
                    <a:pt x="2210" y="6064"/>
                  </a:cubicBezTo>
                  <a:cubicBezTo>
                    <a:pt x="2400" y="6642"/>
                    <a:pt x="2743" y="7161"/>
                    <a:pt x="2933" y="7739"/>
                  </a:cubicBezTo>
                  <a:cubicBezTo>
                    <a:pt x="4000" y="11031"/>
                    <a:pt x="3162" y="13745"/>
                    <a:pt x="5486" y="14958"/>
                  </a:cubicBezTo>
                  <a:cubicBezTo>
                    <a:pt x="8190" y="14092"/>
                    <a:pt x="8610" y="13919"/>
                    <a:pt x="11695" y="14381"/>
                  </a:cubicBezTo>
                  <a:cubicBezTo>
                    <a:pt x="12648" y="14901"/>
                    <a:pt x="13790" y="14670"/>
                    <a:pt x="14629" y="15536"/>
                  </a:cubicBezTo>
                  <a:cubicBezTo>
                    <a:pt x="15010" y="15882"/>
                    <a:pt x="15048" y="18424"/>
                    <a:pt x="15352" y="18828"/>
                  </a:cubicBezTo>
                  <a:cubicBezTo>
                    <a:pt x="15733" y="19290"/>
                    <a:pt x="16343" y="19174"/>
                    <a:pt x="16838" y="19405"/>
                  </a:cubicBezTo>
                  <a:cubicBezTo>
                    <a:pt x="18400" y="20041"/>
                    <a:pt x="19962" y="21600"/>
                    <a:pt x="21600" y="21600"/>
                  </a:cubicBezTo>
                </a:path>
              </a:pathLst>
            </a:custGeom>
            <a:noFill/>
            <a:ln w="54187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de-CH" sz="1400">
                <a:solidFill>
                  <a:srgbClr val="000000"/>
                </a:solidFill>
                <a:latin typeface="Arial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A2D2252-B719-49B0-877E-97775F0B25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8716" y="2374103"/>
            <a:ext cx="3365284" cy="45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610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4856" y="2577573"/>
            <a:ext cx="2621338" cy="3347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3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503943" y="2524101"/>
            <a:ext cx="3070352" cy="3400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Rectangle 4"/>
          <p:cNvSpPr>
            <a:spLocks/>
          </p:cNvSpPr>
          <p:nvPr/>
        </p:nvSpPr>
        <p:spPr bwMode="auto">
          <a:xfrm>
            <a:off x="457655" y="1496279"/>
            <a:ext cx="377531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latin typeface="Arial"/>
                <a:ea typeface="MS PGothic" pitchFamily="34" charset="-128"/>
                <a:sym typeface="Comic Sans MS" pitchFamily="66" charset="0"/>
              </a:rPr>
              <a:t>Glenopolar</a:t>
            </a:r>
            <a:r>
              <a:rPr lang="en-US" sz="2800" dirty="0">
                <a:latin typeface="Arial"/>
                <a:ea typeface="MS PGothic" pitchFamily="34" charset="-128"/>
                <a:sym typeface="Comic Sans MS" pitchFamily="66" charset="0"/>
              </a:rPr>
              <a:t> angle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latin typeface="Arial"/>
                <a:ea typeface="MS PGothic" pitchFamily="34" charset="-128"/>
                <a:sym typeface="Comic Sans MS" pitchFamily="66" charset="0"/>
              </a:rPr>
              <a:t>&gt;20° difference</a:t>
            </a:r>
          </a:p>
        </p:txBody>
      </p:sp>
      <p:sp>
        <p:nvSpPr>
          <p:cNvPr id="30727" name="Rectangle 6"/>
          <p:cNvSpPr>
            <a:spLocks/>
          </p:cNvSpPr>
          <p:nvPr/>
        </p:nvSpPr>
        <p:spPr bwMode="auto">
          <a:xfrm>
            <a:off x="2612629" y="5343650"/>
            <a:ext cx="2277070" cy="361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098" tIns="38098" rIns="38098" bIns="38098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aseline="30000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rPr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Body fractures</a:t>
            </a:r>
          </a:p>
        </p:txBody>
      </p:sp>
    </p:spTree>
    <p:extLst>
      <p:ext uri="{BB962C8B-B14F-4D97-AF65-F5344CB8AC3E}">
        <p14:creationId xmlns:p14="http://schemas.microsoft.com/office/powerpoint/2010/main" val="1547396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393" y="2610835"/>
            <a:ext cx="3024336" cy="3802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3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3763" y="2639808"/>
            <a:ext cx="3247405" cy="371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Rectangle 4"/>
          <p:cNvSpPr>
            <a:spLocks/>
          </p:cNvSpPr>
          <p:nvPr/>
        </p:nvSpPr>
        <p:spPr bwMode="auto">
          <a:xfrm>
            <a:off x="381000" y="1351031"/>
            <a:ext cx="245856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latin typeface="Arial"/>
                <a:ea typeface="MS PGothic" pitchFamily="34" charset="-128"/>
                <a:sym typeface="Comic Sans MS" pitchFamily="66" charset="0"/>
              </a:rPr>
              <a:t>Angulation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latin typeface="Arial"/>
                <a:ea typeface="MS PGothic" pitchFamily="34" charset="-128"/>
                <a:sym typeface="Comic Sans MS" pitchFamily="66" charset="0"/>
              </a:rPr>
              <a:t>&gt; 30°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Body fractures</a:t>
            </a:r>
          </a:p>
        </p:txBody>
      </p:sp>
    </p:spTree>
    <p:extLst>
      <p:ext uri="{BB962C8B-B14F-4D97-AF65-F5344CB8AC3E}">
        <p14:creationId xmlns:p14="http://schemas.microsoft.com/office/powerpoint/2010/main" val="2044324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F7595D3-ED38-4A0B-AB75-97C3A597F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Apophyseal fractures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DE227A-08CE-44EE-8475-B6542B9E4F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75" t="12190" r="12635"/>
          <a:stretch/>
        </p:blipFill>
        <p:spPr>
          <a:xfrm>
            <a:off x="1547664" y="1107692"/>
            <a:ext cx="6336704" cy="547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67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1113.PN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07" y="116632"/>
            <a:ext cx="3890123" cy="3744416"/>
          </a:xfrm>
        </p:spPr>
      </p:pic>
      <p:pic>
        <p:nvPicPr>
          <p:cNvPr id="2" name="Content Placeholder 1" descr="IMG_1112.PNG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0032" y="68500"/>
            <a:ext cx="3597950" cy="356848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737313-4F8F-4059-A1B3-1B744705A5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5" y="3636981"/>
            <a:ext cx="2952328" cy="31259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0E9D4D-85DB-4F71-A92A-BF7D58FBC3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112" y="3579397"/>
            <a:ext cx="3061042" cy="327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54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57200" y="620688"/>
            <a:ext cx="4040188" cy="750887"/>
          </a:xfrm>
        </p:spPr>
        <p:txBody>
          <a:bodyPr/>
          <a:lstStyle/>
          <a:p>
            <a:r>
              <a:rPr lang="en-US" kern="0" dirty="0"/>
              <a:t>Acromial non-union</a:t>
            </a:r>
            <a:endParaRPr lang="en-US" dirty="0"/>
          </a:p>
        </p:txBody>
      </p:sp>
      <p:pic>
        <p:nvPicPr>
          <p:cNvPr id="4" name="Content Placeholder 3" descr="IMG_1132.JP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09564" y="1268760"/>
            <a:ext cx="4069343" cy="3413538"/>
          </a:xfrm>
        </p:spPr>
      </p:pic>
      <p:pic>
        <p:nvPicPr>
          <p:cNvPr id="5" name="Content Placeholder 4" descr="IMG_1185.JPG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2633648"/>
            <a:ext cx="4425762" cy="3822171"/>
          </a:xfrm>
        </p:spPr>
      </p:pic>
    </p:spTree>
    <p:extLst>
      <p:ext uri="{BB962C8B-B14F-4D97-AF65-F5344CB8AC3E}">
        <p14:creationId xmlns:p14="http://schemas.microsoft.com/office/powerpoint/2010/main" val="537356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03205" y="2153181"/>
            <a:ext cx="4956446" cy="36107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579" y="3495048"/>
            <a:ext cx="3983555" cy="294939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044794A-496B-446B-8DD5-CC60B58F3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DD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acromiale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3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2" descr="IMG_1105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360" y="465339"/>
            <a:ext cx="5582621" cy="6234423"/>
          </a:xfrm>
          <a:prstGeom prst="round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97964" y="3731927"/>
            <a:ext cx="13191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25% Neck</a:t>
            </a:r>
            <a:endParaRPr lang="en-US" sz="32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8F03EC5-BA54-4300-84FF-ACF04AE31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3050"/>
            <a:ext cx="5842992" cy="1143000"/>
          </a:xfrm>
        </p:spPr>
        <p:txBody>
          <a:bodyPr/>
          <a:lstStyle/>
          <a:p>
            <a:r>
              <a:rPr lang="en-GB" dirty="0"/>
              <a:t>Glenoid neck</a:t>
            </a:r>
          </a:p>
        </p:txBody>
      </p:sp>
    </p:spTree>
    <p:extLst>
      <p:ext uri="{BB962C8B-B14F-4D97-AF65-F5344CB8AC3E}">
        <p14:creationId xmlns:p14="http://schemas.microsoft.com/office/powerpoint/2010/main" val="225198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36 YO Female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483"/>
          <a:stretch/>
        </p:blipFill>
        <p:spPr>
          <a:xfrm>
            <a:off x="648990" y="1323637"/>
            <a:ext cx="8171482" cy="547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5522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kern="0" dirty="0">
                <a:solidFill>
                  <a:srgbClr val="29529B"/>
                </a:solidFill>
              </a:rPr>
              <a:t>Neck fractures</a:t>
            </a:r>
            <a:br>
              <a:rPr lang="en-US" b="1" dirty="0">
                <a:solidFill>
                  <a:srgbClr val="29529B"/>
                </a:solidFill>
                <a:latin typeface="Arial"/>
                <a:ea typeface="MS PGothic" pitchFamily="34" charset="-128"/>
                <a:cs typeface="Comic Sans MS Bold" charset="0"/>
                <a:sym typeface="Comic Sans MS Bold" charset="0"/>
              </a:rPr>
            </a:b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Share common surgical indications as body fractures 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>
              <a:solidFill>
                <a:srgbClr val="558ED5"/>
              </a:solidFill>
            </a:endParaRPr>
          </a:p>
        </p:txBody>
      </p:sp>
      <p:pic>
        <p:nvPicPr>
          <p:cNvPr id="2" name="Content Placeholder 1" descr="IMG_1116.PNG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4143" y="2174875"/>
            <a:ext cx="3732657" cy="3951288"/>
          </a:xfrm>
        </p:spPr>
      </p:pic>
    </p:spTree>
    <p:extLst>
      <p:ext uri="{BB962C8B-B14F-4D97-AF65-F5344CB8AC3E}">
        <p14:creationId xmlns:p14="http://schemas.microsoft.com/office/powerpoint/2010/main" val="42762771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kern="0" dirty="0">
                <a:solidFill>
                  <a:srgbClr val="29529B"/>
                </a:solidFill>
              </a:rPr>
              <a:t>Neck fractures</a:t>
            </a:r>
            <a:br>
              <a:rPr lang="en-US" b="1" dirty="0">
                <a:solidFill>
                  <a:srgbClr val="29529B"/>
                </a:solidFill>
                <a:latin typeface="Arial"/>
                <a:ea typeface="MS PGothic" pitchFamily="34" charset="-128"/>
                <a:cs typeface="Comic Sans MS Bold" charset="0"/>
                <a:sym typeface="Comic Sans MS Bold" charset="0"/>
              </a:rPr>
            </a:b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558ED5"/>
                </a:solidFill>
              </a:rPr>
              <a:t>&gt;10mm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solidFill>
                  <a:srgbClr val="558ED5"/>
                </a:solidFill>
              </a:rPr>
              <a:t> </a:t>
            </a:r>
            <a:r>
              <a:rPr lang="en-US" dirty="0" err="1">
                <a:solidFill>
                  <a:srgbClr val="558ED5"/>
                </a:solidFill>
              </a:rPr>
              <a:t>Gleno</a:t>
            </a:r>
            <a:r>
              <a:rPr lang="en-US" dirty="0">
                <a:solidFill>
                  <a:srgbClr val="558ED5"/>
                </a:solidFill>
              </a:rPr>
              <a:t>-Polar angle &lt;20</a:t>
            </a:r>
          </a:p>
        </p:txBody>
      </p:sp>
      <p:pic>
        <p:nvPicPr>
          <p:cNvPr id="11" name="Content Placeholder 1" descr="IMG_0188.PNG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2198603"/>
            <a:ext cx="2147840" cy="3665683"/>
          </a:xfrm>
        </p:spPr>
      </p:pic>
      <p:pic>
        <p:nvPicPr>
          <p:cNvPr id="12" name="Content Placeholder 1" descr="IMG_0213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5040" y="2174875"/>
            <a:ext cx="2039985" cy="310462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511716" y="2897935"/>
            <a:ext cx="674622" cy="1711958"/>
            <a:chOff x="3511716" y="2897935"/>
            <a:chExt cx="674622" cy="1711958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3511716" y="3794538"/>
              <a:ext cx="360586" cy="81535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Donut 5"/>
            <p:cNvSpPr/>
            <p:nvPr/>
          </p:nvSpPr>
          <p:spPr>
            <a:xfrm rot="2124330">
              <a:off x="3856866" y="2897935"/>
              <a:ext cx="329472" cy="914400"/>
            </a:xfrm>
            <a:prstGeom prst="donut">
              <a:avLst>
                <a:gd name="adj" fmla="val 4393"/>
              </a:avLst>
            </a:prstGeom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3" name="Content Placeholder 1" descr="IMG_0216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770364" y="2198603"/>
            <a:ext cx="3325038" cy="426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90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kern="0" dirty="0">
                <a:solidFill>
                  <a:srgbClr val="29529B"/>
                </a:solidFill>
              </a:rPr>
              <a:t>Neck fractures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Angulation &gt; 30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solidFill>
                  <a:srgbClr val="558ED5"/>
                </a:solidFill>
              </a:rPr>
              <a:t>Floating Shoulder</a:t>
            </a:r>
          </a:p>
        </p:txBody>
      </p:sp>
      <p:pic>
        <p:nvPicPr>
          <p:cNvPr id="12" name="Content Placeholder 1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26" t="407" r="8063" b="11985"/>
          <a:stretch/>
        </p:blipFill>
        <p:spPr>
          <a:xfrm>
            <a:off x="4608386" y="2289263"/>
            <a:ext cx="4374933" cy="2085427"/>
          </a:xfrm>
        </p:spPr>
      </p:pic>
      <p:pic>
        <p:nvPicPr>
          <p:cNvPr id="14" name="Content Placeholder 1" descr="IMG_742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9385" y="3448850"/>
            <a:ext cx="2838069" cy="2118254"/>
          </a:xfrm>
          <a:prstGeom prst="rect">
            <a:avLst/>
          </a:prstGeom>
        </p:spPr>
      </p:pic>
      <p:pic>
        <p:nvPicPr>
          <p:cNvPr id="15" name="Content Placeholder 2" descr="IMG_7425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062289" y="3566077"/>
            <a:ext cx="2787166" cy="183218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135678" y="3838735"/>
            <a:ext cx="329472" cy="1711958"/>
            <a:chOff x="3135678" y="3838735"/>
            <a:chExt cx="329472" cy="1711958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3307988" y="4764028"/>
              <a:ext cx="0" cy="78666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Donut 17"/>
            <p:cNvSpPr/>
            <p:nvPr/>
          </p:nvSpPr>
          <p:spPr>
            <a:xfrm rot="2124330">
              <a:off x="3135678" y="3838735"/>
              <a:ext cx="329472" cy="914400"/>
            </a:xfrm>
            <a:prstGeom prst="donut">
              <a:avLst>
                <a:gd name="adj" fmla="val 4393"/>
              </a:avLst>
            </a:prstGeom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408796" y="5315489"/>
            <a:ext cx="3014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Discussed in the case example</a:t>
            </a:r>
          </a:p>
        </p:txBody>
      </p:sp>
    </p:spTree>
    <p:extLst>
      <p:ext uri="{BB962C8B-B14F-4D97-AF65-F5344CB8AC3E}">
        <p14:creationId xmlns:p14="http://schemas.microsoft.com/office/powerpoint/2010/main" val="362534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br>
              <a:rPr lang="en-US" sz="3200" b="1" kern="0" dirty="0">
                <a:solidFill>
                  <a:srgbClr val="29529B"/>
                </a:solidFill>
                <a:latin typeface="Arial"/>
              </a:rPr>
            </a:b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266520" y="1944309"/>
            <a:ext cx="3038713" cy="4181854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Clr>
                <a:srgbClr val="000000"/>
              </a:buClr>
              <a:buFont typeface="Wingdings" charset="2"/>
              <a:buChar char="Ø"/>
            </a:pPr>
            <a:endParaRPr lang="en-US" dirty="0">
              <a:ea typeface="ヒラギノ明朝 ProN W3" pitchFamily="-84" charset="-128"/>
              <a:sym typeface="Comic Sans MS" pitchFamily="66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Content Placeholder 2" descr="IMG_1105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4179" y="413858"/>
            <a:ext cx="5582621" cy="6234423"/>
          </a:xfrm>
          <a:prstGeom prst="round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62828" y="3151663"/>
            <a:ext cx="11184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 Body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43008" y="3573106"/>
            <a:ext cx="131913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Neck</a:t>
            </a:r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6643008" y="648197"/>
            <a:ext cx="1885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Co &amp; Ac</a:t>
            </a:r>
            <a:endParaRPr 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7227405" y="2690632"/>
            <a:ext cx="154671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Glenoid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306785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kern="0" dirty="0">
                <a:solidFill>
                  <a:srgbClr val="29529B"/>
                </a:solidFill>
              </a:rPr>
              <a:t>Intra-articular </a:t>
            </a:r>
            <a:r>
              <a:rPr lang="en-US" b="1" kern="0" dirty="0" err="1">
                <a:solidFill>
                  <a:srgbClr val="29529B"/>
                </a:solidFill>
              </a:rPr>
              <a:t>Glenoid</a:t>
            </a:r>
            <a:r>
              <a:rPr lang="en-US" b="1" kern="0" dirty="0">
                <a:solidFill>
                  <a:srgbClr val="29529B"/>
                </a:solidFill>
              </a:rPr>
              <a:t> fractures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Bony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labral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fractures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charset="2"/>
              <a:buChar char="Ø"/>
            </a:pPr>
            <a:r>
              <a:rPr lang="en-US" dirty="0"/>
              <a:t>25%</a:t>
            </a:r>
          </a:p>
          <a:p>
            <a:pPr>
              <a:buFont typeface="Wingdings" charset="2"/>
              <a:buChar char="Ø"/>
            </a:pPr>
            <a:r>
              <a:rPr lang="en-US" dirty="0"/>
              <a:t>5mm</a:t>
            </a:r>
          </a:p>
          <a:p>
            <a:pPr>
              <a:buFont typeface="Wingdings" charset="2"/>
              <a:buChar char="Ø"/>
            </a:pPr>
            <a:r>
              <a:rPr lang="en-US" dirty="0"/>
              <a:t>Subluxation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>
              <a:solidFill>
                <a:srgbClr val="558ED5"/>
              </a:solidFill>
            </a:endParaRPr>
          </a:p>
        </p:txBody>
      </p:sp>
      <p:pic>
        <p:nvPicPr>
          <p:cNvPr id="4" name="Content Placeholder 3" descr="IMG_1162.PNG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754"/>
          <a:stretch/>
        </p:blipFill>
        <p:spPr>
          <a:xfrm>
            <a:off x="5048209" y="2174875"/>
            <a:ext cx="3638591" cy="4583218"/>
          </a:xfr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33" y="3622282"/>
            <a:ext cx="3881855" cy="278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2028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kern="0" dirty="0">
                <a:solidFill>
                  <a:srgbClr val="29529B"/>
                </a:solidFill>
              </a:rPr>
              <a:t>Intra-articular </a:t>
            </a:r>
            <a:r>
              <a:rPr lang="en-US" b="1" kern="0" dirty="0" err="1">
                <a:solidFill>
                  <a:srgbClr val="29529B"/>
                </a:solidFill>
              </a:rPr>
              <a:t>Glenoid</a:t>
            </a:r>
            <a:r>
              <a:rPr lang="en-US" b="1" kern="0" dirty="0">
                <a:solidFill>
                  <a:srgbClr val="29529B"/>
                </a:solidFill>
              </a:rPr>
              <a:t> fractures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Transverse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glenoid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fractures 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charset="2"/>
              <a:buChar char="Ø"/>
            </a:pPr>
            <a:r>
              <a:rPr lang="en-US" dirty="0"/>
              <a:t>Gap &gt;5mm </a:t>
            </a:r>
          </a:p>
          <a:p>
            <a:pPr>
              <a:buFont typeface="Wingdings" charset="2"/>
              <a:buChar char="Ø"/>
            </a:pPr>
            <a:r>
              <a:rPr lang="en-US" dirty="0"/>
              <a:t>Step-off &gt;2mm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>
              <a:solidFill>
                <a:srgbClr val="558ED5"/>
              </a:solidFill>
            </a:endParaRPr>
          </a:p>
        </p:txBody>
      </p:sp>
      <p:pic>
        <p:nvPicPr>
          <p:cNvPr id="2" name="Content Placeholder 1" descr="IMG_1117.PNG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0920" y="2174875"/>
            <a:ext cx="3575880" cy="3951288"/>
          </a:xfrm>
        </p:spPr>
      </p:pic>
    </p:spTree>
    <p:extLst>
      <p:ext uri="{BB962C8B-B14F-4D97-AF65-F5344CB8AC3E}">
        <p14:creationId xmlns:p14="http://schemas.microsoft.com/office/powerpoint/2010/main" val="28867978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kern="0" dirty="0">
                <a:solidFill>
                  <a:srgbClr val="29529B"/>
                </a:solidFill>
              </a:rPr>
              <a:t>Intra-articular </a:t>
            </a:r>
            <a:r>
              <a:rPr lang="en-US" b="1" kern="0" dirty="0" err="1">
                <a:solidFill>
                  <a:srgbClr val="29529B"/>
                </a:solidFill>
              </a:rPr>
              <a:t>Glenoid</a:t>
            </a:r>
            <a:r>
              <a:rPr lang="en-US" b="1" kern="0" dirty="0">
                <a:solidFill>
                  <a:srgbClr val="29529B"/>
                </a:solidFill>
              </a:rPr>
              <a:t> fractures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Exit 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charset="2"/>
              <a:buChar char="Ø"/>
            </a:pPr>
            <a:r>
              <a:rPr lang="en-US" dirty="0"/>
              <a:t>Superior</a:t>
            </a:r>
          </a:p>
          <a:p>
            <a:pPr>
              <a:buFont typeface="Wingdings" charset="2"/>
              <a:buChar char="Ø"/>
            </a:pPr>
            <a:r>
              <a:rPr lang="en-US" dirty="0"/>
              <a:t>Medial</a:t>
            </a:r>
          </a:p>
          <a:p>
            <a:pPr>
              <a:buFont typeface="Wingdings" charset="2"/>
              <a:buChar char="Ø"/>
            </a:pPr>
            <a:r>
              <a:rPr lang="en-US" dirty="0"/>
              <a:t>Inferior</a:t>
            </a:r>
          </a:p>
          <a:p>
            <a:pPr>
              <a:buFont typeface="Wingdings" charset="2"/>
              <a:buChar char="Ø"/>
            </a:pP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>
              <a:solidFill>
                <a:srgbClr val="558ED5"/>
              </a:solidFill>
            </a:endParaRPr>
          </a:p>
        </p:txBody>
      </p:sp>
      <p:pic>
        <p:nvPicPr>
          <p:cNvPr id="2" name="Content Placeholder 1" descr="IMG_1118.PNG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3887" y="2174875"/>
            <a:ext cx="3622913" cy="3951288"/>
          </a:xfrm>
        </p:spPr>
      </p:pic>
    </p:spTree>
    <p:extLst>
      <p:ext uri="{BB962C8B-B14F-4D97-AF65-F5344CB8AC3E}">
        <p14:creationId xmlns:p14="http://schemas.microsoft.com/office/powerpoint/2010/main" val="42109947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101" y="2924354"/>
            <a:ext cx="4454601" cy="2242227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kern="0" dirty="0">
                <a:solidFill>
                  <a:srgbClr val="29529B"/>
                </a:solidFill>
              </a:rPr>
              <a:t>Intra-articular </a:t>
            </a:r>
            <a:r>
              <a:rPr lang="en-US" b="1" kern="0" dirty="0" err="1">
                <a:solidFill>
                  <a:srgbClr val="29529B"/>
                </a:solidFill>
              </a:rPr>
              <a:t>Glenoid</a:t>
            </a:r>
            <a:r>
              <a:rPr lang="en-US" b="1" kern="0" dirty="0">
                <a:solidFill>
                  <a:srgbClr val="29529B"/>
                </a:solidFill>
              </a:rPr>
              <a:t> fractures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Inferior exit 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ym typeface="Wingdings"/>
              </a:rPr>
              <a:t> Subluxation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>
              <a:solidFill>
                <a:srgbClr val="558ED5"/>
              </a:solidFill>
            </a:endParaRPr>
          </a:p>
        </p:txBody>
      </p:sp>
      <p:pic>
        <p:nvPicPr>
          <p:cNvPr id="2" name="Content Placeholder 1" descr="IMG_1119.PNG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1176" y="2174875"/>
            <a:ext cx="3685624" cy="3951288"/>
          </a:xfrm>
        </p:spPr>
      </p:pic>
      <p:grpSp>
        <p:nvGrpSpPr>
          <p:cNvPr id="11" name="Group 10"/>
          <p:cNvGrpSpPr/>
          <p:nvPr/>
        </p:nvGrpSpPr>
        <p:grpSpPr>
          <a:xfrm>
            <a:off x="316101" y="2728381"/>
            <a:ext cx="4595700" cy="2635655"/>
            <a:chOff x="1259272" y="-553839"/>
            <a:chExt cx="6180838" cy="411381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1259272" y="-546896"/>
              <a:ext cx="3637219" cy="410686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609226" y="-553839"/>
              <a:ext cx="2830884" cy="41114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957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kern="0" dirty="0">
                <a:solidFill>
                  <a:srgbClr val="29529B"/>
                </a:solidFill>
              </a:rPr>
              <a:t>Intra-articular </a:t>
            </a:r>
            <a:r>
              <a:rPr lang="en-US" b="1" kern="0" dirty="0" err="1">
                <a:solidFill>
                  <a:srgbClr val="29529B"/>
                </a:solidFill>
              </a:rPr>
              <a:t>Glenoid</a:t>
            </a:r>
            <a:r>
              <a:rPr lang="en-US" b="1" kern="0" dirty="0">
                <a:solidFill>
                  <a:srgbClr val="29529B"/>
                </a:solidFill>
              </a:rPr>
              <a:t> fractures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Superior exit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>
              <a:solidFill>
                <a:srgbClr val="558ED5"/>
              </a:solidFill>
            </a:endParaRPr>
          </a:p>
        </p:txBody>
      </p:sp>
      <p:pic>
        <p:nvPicPr>
          <p:cNvPr id="2" name="Content Placeholder 1" descr="IMG_1120.PNG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5025" y="2551195"/>
            <a:ext cx="3669946" cy="3951288"/>
          </a:xfrm>
        </p:spPr>
      </p:pic>
      <p:sp>
        <p:nvSpPr>
          <p:cNvPr id="9" name="Content Placeholder 8"/>
          <p:cNvSpPr txBox="1">
            <a:spLocks/>
          </p:cNvSpPr>
          <p:nvPr/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Char char="è"/>
            </a:pPr>
            <a:r>
              <a:rPr lang="en-US" dirty="0">
                <a:sym typeface="Wingdings"/>
              </a:rPr>
              <a:t>Flexed coracoid</a:t>
            </a:r>
          </a:p>
          <a:p>
            <a:pPr>
              <a:buFont typeface="Wingdings" charset="0"/>
              <a:buChar char="è"/>
            </a:pPr>
            <a:r>
              <a:rPr lang="en-US" dirty="0">
                <a:sym typeface="Wingdings"/>
              </a:rPr>
              <a:t>Narrow outlet</a:t>
            </a:r>
            <a:endParaRPr lang="en-US" dirty="0"/>
          </a:p>
        </p:txBody>
      </p:sp>
      <p:sp>
        <p:nvSpPr>
          <p:cNvPr id="11" name="Up Arrow 10"/>
          <p:cNvSpPr/>
          <p:nvPr/>
        </p:nvSpPr>
        <p:spPr>
          <a:xfrm rot="13547956">
            <a:off x="6888592" y="2080795"/>
            <a:ext cx="542626" cy="1281768"/>
          </a:xfrm>
          <a:prstGeom prst="up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8302" y="3184775"/>
            <a:ext cx="3007565" cy="294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3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kern="0" dirty="0">
                <a:solidFill>
                  <a:srgbClr val="29529B"/>
                </a:solidFill>
              </a:rPr>
              <a:t>Intra-articular </a:t>
            </a:r>
            <a:r>
              <a:rPr lang="en-US" b="1" kern="0" dirty="0" err="1">
                <a:solidFill>
                  <a:srgbClr val="29529B"/>
                </a:solidFill>
              </a:rPr>
              <a:t>Glenoid</a:t>
            </a:r>
            <a:r>
              <a:rPr lang="en-US" b="1" kern="0" dirty="0">
                <a:solidFill>
                  <a:srgbClr val="29529B"/>
                </a:solidFill>
              </a:rPr>
              <a:t> fractures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solidFill>
                  <a:srgbClr val="558ED5"/>
                </a:solidFill>
              </a:rPr>
              <a:t>Screws direction</a:t>
            </a:r>
          </a:p>
        </p:txBody>
      </p:sp>
      <p:pic>
        <p:nvPicPr>
          <p:cNvPr id="2" name="Content Placeholder 1" descr="IMG_1169.PNG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766011" y="2289267"/>
            <a:ext cx="3920789" cy="3836896"/>
          </a:xfrm>
        </p:spPr>
      </p:pic>
      <p:pic>
        <p:nvPicPr>
          <p:cNvPr id="12" name="Content Placeholder 2" descr="IMG_1105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694" y="2289267"/>
            <a:ext cx="2990831" cy="362977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163517" y="2540144"/>
            <a:ext cx="862272" cy="1615030"/>
            <a:chOff x="5628329" y="909432"/>
            <a:chExt cx="1296822" cy="2273592"/>
          </a:xfrm>
        </p:grpSpPr>
        <p:cxnSp>
          <p:nvCxnSpPr>
            <p:cNvPr id="14" name="Curved Connector 13"/>
            <p:cNvCxnSpPr/>
            <p:nvPr/>
          </p:nvCxnSpPr>
          <p:spPr>
            <a:xfrm>
              <a:off x="5628329" y="909432"/>
              <a:ext cx="1144422" cy="1050558"/>
            </a:xfrm>
            <a:prstGeom prst="curvedConnector3">
              <a:avLst>
                <a:gd name="adj1" fmla="val 50000"/>
              </a:avLst>
            </a:prstGeom>
            <a:ln w="76200" cmpd="sng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urved Connector 14"/>
            <p:cNvCxnSpPr/>
            <p:nvPr/>
          </p:nvCxnSpPr>
          <p:spPr>
            <a:xfrm rot="5400000" flipH="1" flipV="1">
              <a:off x="6300173" y="2558046"/>
              <a:ext cx="831037" cy="418919"/>
            </a:xfrm>
            <a:prstGeom prst="curvedConnector3">
              <a:avLst>
                <a:gd name="adj1" fmla="val 50000"/>
              </a:avLst>
            </a:prstGeom>
            <a:ln w="76200" cmpd="sng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Arrow Connector 3"/>
          <p:cNvCxnSpPr/>
          <p:nvPr/>
        </p:nvCxnSpPr>
        <p:spPr>
          <a:xfrm flipH="1">
            <a:off x="5847770" y="3564852"/>
            <a:ext cx="1020345" cy="1766317"/>
          </a:xfrm>
          <a:prstGeom prst="straightConnector1">
            <a:avLst/>
          </a:prstGeom>
          <a:ln w="762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208358" y="3564852"/>
            <a:ext cx="188131" cy="2236715"/>
          </a:xfrm>
          <a:prstGeom prst="straightConnector1">
            <a:avLst/>
          </a:prstGeom>
          <a:ln w="762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847770" y="2634772"/>
            <a:ext cx="1410990" cy="914400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Coracoid osteotomy</a:t>
            </a:r>
          </a:p>
        </p:txBody>
      </p:sp>
      <p:cxnSp>
        <p:nvCxnSpPr>
          <p:cNvPr id="17" name="Curved Connector 16"/>
          <p:cNvCxnSpPr/>
          <p:nvPr/>
        </p:nvCxnSpPr>
        <p:spPr>
          <a:xfrm>
            <a:off x="3076484" y="4108134"/>
            <a:ext cx="760939" cy="250880"/>
          </a:xfrm>
          <a:prstGeom prst="curvedConnector3">
            <a:avLst>
              <a:gd name="adj1" fmla="val 50000"/>
            </a:avLst>
          </a:prstGeom>
          <a:ln w="762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553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3AAD68-6125-4591-B031-05C45CEDD5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784" b="21057"/>
          <a:stretch/>
        </p:blipFill>
        <p:spPr>
          <a:xfrm>
            <a:off x="179512" y="276918"/>
            <a:ext cx="6500107" cy="44482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5696B3-CB9D-4B2D-B8AB-5FD17368CD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04"/>
          <a:stretch/>
        </p:blipFill>
        <p:spPr>
          <a:xfrm>
            <a:off x="4123870" y="2032847"/>
            <a:ext cx="4933336" cy="470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5141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1207180" y="192163"/>
            <a:ext cx="3437845" cy="2861307"/>
          </a:xfrm>
        </p:spPr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>
              <a:solidFill>
                <a:srgbClr val="558ED5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5345" y="192163"/>
            <a:ext cx="2681547" cy="2850696"/>
          </a:xfrm>
        </p:spPr>
      </p:pic>
      <p:pic>
        <p:nvPicPr>
          <p:cNvPr id="9" name="Content Placeholder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482"/>
          <a:stretch/>
        </p:blipFill>
        <p:spPr>
          <a:xfrm>
            <a:off x="-499139" y="3013779"/>
            <a:ext cx="3415185" cy="3728581"/>
          </a:xfrm>
          <a:prstGeom prst="rect">
            <a:avLst/>
          </a:prstGeom>
        </p:spPr>
      </p:pic>
      <p:pic>
        <p:nvPicPr>
          <p:cNvPr id="11" name="Content Placeholder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3720" y="3109365"/>
            <a:ext cx="3027335" cy="36329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7191" y="3109366"/>
            <a:ext cx="2768288" cy="3632994"/>
          </a:xfrm>
          <a:prstGeom prst="rect">
            <a:avLst/>
          </a:prstGeom>
        </p:spPr>
      </p:pic>
      <p:grpSp>
        <p:nvGrpSpPr>
          <p:cNvPr id="13" name="Group 5"/>
          <p:cNvGrpSpPr>
            <a:grpSpLocks/>
          </p:cNvGrpSpPr>
          <p:nvPr/>
        </p:nvGrpSpPr>
        <p:grpSpPr bwMode="auto">
          <a:xfrm>
            <a:off x="7126314" y="2777696"/>
            <a:ext cx="2017686" cy="1776640"/>
            <a:chOff x="0" y="0"/>
            <a:chExt cx="864" cy="864"/>
          </a:xfrm>
        </p:grpSpPr>
        <p:sp>
          <p:nvSpPr>
            <p:cNvPr id="14" name="Oval 3"/>
            <p:cNvSpPr>
              <a:spLocks/>
            </p:cNvSpPr>
            <p:nvPr/>
          </p:nvSpPr>
          <p:spPr bwMode="auto">
            <a:xfrm>
              <a:off x="32" y="32"/>
              <a:ext cx="800" cy="8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pic>
          <p:nvPicPr>
            <p:cNvPr id="15" name="Picture 4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64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6826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kern="0" dirty="0">
                <a:solidFill>
                  <a:srgbClr val="29529B"/>
                </a:solidFill>
              </a:rPr>
              <a:t>Intra-articular </a:t>
            </a:r>
            <a:r>
              <a:rPr lang="en-US" b="1" kern="0" dirty="0" err="1">
                <a:solidFill>
                  <a:srgbClr val="29529B"/>
                </a:solidFill>
              </a:rPr>
              <a:t>Glenoid</a:t>
            </a:r>
            <a:r>
              <a:rPr lang="en-US" b="1" kern="0" dirty="0">
                <a:solidFill>
                  <a:srgbClr val="29529B"/>
                </a:solidFill>
              </a:rPr>
              <a:t> fractures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Medial exits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>
              <a:solidFill>
                <a:srgbClr val="558ED5"/>
              </a:solidFill>
            </a:endParaRPr>
          </a:p>
        </p:txBody>
      </p:sp>
      <p:pic>
        <p:nvPicPr>
          <p:cNvPr id="2" name="Content Placeholder 1" descr="IMG_1121.PNG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2532" y="2174875"/>
            <a:ext cx="3654268" cy="3951288"/>
          </a:xfrm>
        </p:spPr>
      </p:pic>
      <p:pic>
        <p:nvPicPr>
          <p:cNvPr id="11" name="Content Placeholder 1" descr="IMG_1168.PN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67" r="-18167"/>
          <a:stretch/>
        </p:blipFill>
        <p:spPr/>
      </p:pic>
    </p:spTree>
    <p:extLst>
      <p:ext uri="{BB962C8B-B14F-4D97-AF65-F5344CB8AC3E}">
        <p14:creationId xmlns:p14="http://schemas.microsoft.com/office/powerpoint/2010/main" val="19297116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kern="0" dirty="0">
                <a:solidFill>
                  <a:srgbClr val="29529B"/>
                </a:solidFill>
              </a:rPr>
              <a:t>Intra-articular </a:t>
            </a:r>
            <a:r>
              <a:rPr lang="en-US" b="1" kern="0" dirty="0" err="1">
                <a:solidFill>
                  <a:srgbClr val="29529B"/>
                </a:solidFill>
              </a:rPr>
              <a:t>Glenoid</a:t>
            </a:r>
            <a:r>
              <a:rPr lang="en-US" b="1" kern="0" dirty="0">
                <a:solidFill>
                  <a:srgbClr val="29529B"/>
                </a:solidFill>
              </a:rPr>
              <a:t> fractures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Medial exits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18" y="2174875"/>
            <a:ext cx="3433409" cy="3951288"/>
          </a:xfrm>
        </p:spPr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>
              <a:solidFill>
                <a:srgbClr val="558ED5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0426" y="2174875"/>
            <a:ext cx="2665181" cy="395128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8868" y="2180499"/>
            <a:ext cx="3119863" cy="395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439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kern="0" dirty="0">
                <a:solidFill>
                  <a:srgbClr val="29529B"/>
                </a:solidFill>
              </a:rPr>
              <a:t>Intra-articular </a:t>
            </a:r>
            <a:r>
              <a:rPr lang="en-US" b="1" kern="0" dirty="0" err="1">
                <a:solidFill>
                  <a:srgbClr val="29529B"/>
                </a:solidFill>
              </a:rPr>
              <a:t>Glenoid</a:t>
            </a:r>
            <a:r>
              <a:rPr lang="en-US" b="1" kern="0" dirty="0">
                <a:solidFill>
                  <a:srgbClr val="29529B"/>
                </a:solidFill>
              </a:rPr>
              <a:t> fractures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Medial and lateral border fix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174875"/>
            <a:ext cx="4040188" cy="3951288"/>
          </a:xfrm>
        </p:spPr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>
              <a:solidFill>
                <a:srgbClr val="558ED5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31910" y="2174875"/>
            <a:ext cx="4041775" cy="395128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1396" y="2174875"/>
            <a:ext cx="2402603" cy="3903662"/>
          </a:xfrm>
          <a:prstGeom prst="rect">
            <a:avLst/>
          </a:prstGeom>
        </p:spPr>
      </p:pic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2198526" y="2441255"/>
            <a:ext cx="2017686" cy="1776640"/>
            <a:chOff x="0" y="0"/>
            <a:chExt cx="864" cy="864"/>
          </a:xfrm>
        </p:grpSpPr>
        <p:sp>
          <p:nvSpPr>
            <p:cNvPr id="11" name="Oval 3"/>
            <p:cNvSpPr>
              <a:spLocks/>
            </p:cNvSpPr>
            <p:nvPr/>
          </p:nvSpPr>
          <p:spPr bwMode="auto">
            <a:xfrm>
              <a:off x="32" y="32"/>
              <a:ext cx="800" cy="8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pic>
          <p:nvPicPr>
            <p:cNvPr id="12" name="Picture 4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64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5"/>
          <p:cNvGrpSpPr>
            <a:grpSpLocks/>
          </p:cNvGrpSpPr>
          <p:nvPr/>
        </p:nvGrpSpPr>
        <p:grpSpPr bwMode="auto">
          <a:xfrm>
            <a:off x="255569" y="3263773"/>
            <a:ext cx="2456668" cy="2475074"/>
            <a:chOff x="0" y="0"/>
            <a:chExt cx="864" cy="864"/>
          </a:xfrm>
        </p:grpSpPr>
        <p:sp>
          <p:nvSpPr>
            <p:cNvPr id="14" name="Oval 3"/>
            <p:cNvSpPr>
              <a:spLocks/>
            </p:cNvSpPr>
            <p:nvPr/>
          </p:nvSpPr>
          <p:spPr bwMode="auto">
            <a:xfrm>
              <a:off x="32" y="32"/>
              <a:ext cx="800" cy="8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pic>
          <p:nvPicPr>
            <p:cNvPr id="15" name="Picture 4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64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0431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kern="0" dirty="0">
                <a:solidFill>
                  <a:srgbClr val="29529B"/>
                </a:solidFill>
              </a:rPr>
              <a:t>Intra-articular </a:t>
            </a:r>
            <a:r>
              <a:rPr lang="en-US" b="1" kern="0" dirty="0" err="1">
                <a:solidFill>
                  <a:srgbClr val="29529B"/>
                </a:solidFill>
              </a:rPr>
              <a:t>Glenoid</a:t>
            </a:r>
            <a:r>
              <a:rPr lang="en-US" b="1" kern="0" dirty="0">
                <a:solidFill>
                  <a:srgbClr val="29529B"/>
                </a:solidFill>
              </a:rPr>
              <a:t> fractures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Comminuted </a:t>
            </a:r>
          </a:p>
        </p:txBody>
      </p:sp>
      <p:pic>
        <p:nvPicPr>
          <p:cNvPr id="3" name="Content Placeholder 2" descr="IMG_7418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>
              <a:solidFill>
                <a:srgbClr val="558ED5"/>
              </a:solidFill>
            </a:endParaRPr>
          </a:p>
        </p:txBody>
      </p:sp>
      <p:pic>
        <p:nvPicPr>
          <p:cNvPr id="2" name="Content Placeholder 1" descr="IMG_1123.PNG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8465" y="1519819"/>
            <a:ext cx="3355021" cy="5029376"/>
          </a:xfrm>
        </p:spPr>
      </p:pic>
    </p:spTree>
    <p:extLst>
      <p:ext uri="{BB962C8B-B14F-4D97-AF65-F5344CB8AC3E}">
        <p14:creationId xmlns:p14="http://schemas.microsoft.com/office/powerpoint/2010/main" val="12980125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b="1" kern="0" dirty="0">
                <a:solidFill>
                  <a:srgbClr val="29529B"/>
                </a:solidFill>
                <a:latin typeface="Arial"/>
              </a:rPr>
              <a:t>IA </a:t>
            </a:r>
            <a:r>
              <a:rPr lang="en-US" sz="3200" b="1" kern="0" dirty="0" err="1">
                <a:solidFill>
                  <a:srgbClr val="29529B"/>
                </a:solidFill>
                <a:latin typeface="Arial"/>
              </a:rPr>
              <a:t>Glenoid</a:t>
            </a:r>
            <a:r>
              <a:rPr lang="en-US" sz="3200" b="1" kern="0" dirty="0">
                <a:solidFill>
                  <a:srgbClr val="29529B"/>
                </a:solidFill>
                <a:latin typeface="Arial"/>
              </a:rPr>
              <a:t> fractures: </a:t>
            </a:r>
            <a:r>
              <a:rPr lang="en-US" sz="3200" b="1" kern="0" dirty="0" err="1">
                <a:solidFill>
                  <a:srgbClr val="29529B"/>
                </a:solidFill>
                <a:latin typeface="Arial"/>
              </a:rPr>
              <a:t>Ideberg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1920" y="1175993"/>
            <a:ext cx="5104138" cy="5277343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5659" y="274638"/>
            <a:ext cx="1611141" cy="12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19401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557" y="2767884"/>
            <a:ext cx="8233172" cy="333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61446" name="Group 6"/>
          <p:cNvGrpSpPr>
            <a:grpSpLocks/>
          </p:cNvGrpSpPr>
          <p:nvPr/>
        </p:nvGrpSpPr>
        <p:grpSpPr bwMode="auto">
          <a:xfrm>
            <a:off x="4252169" y="2996952"/>
            <a:ext cx="1333771" cy="3241906"/>
            <a:chOff x="0" y="0"/>
            <a:chExt cx="1088" cy="2888"/>
          </a:xfrm>
        </p:grpSpPr>
        <p:sp>
          <p:nvSpPr>
            <p:cNvPr id="53254" name="Rectangle 4"/>
            <p:cNvSpPr>
              <a:spLocks/>
            </p:cNvSpPr>
            <p:nvPr/>
          </p:nvSpPr>
          <p:spPr bwMode="auto">
            <a:xfrm>
              <a:off x="32" y="32"/>
              <a:ext cx="1024" cy="2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de-DE" sz="1400">
                <a:solidFill>
                  <a:srgbClr val="000000"/>
                </a:solidFill>
                <a:latin typeface="Arial" charset="0"/>
              </a:endParaRPr>
            </a:p>
          </p:txBody>
        </p:sp>
        <p:pic>
          <p:nvPicPr>
            <p:cNvPr id="53255" name="Picture 5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088" cy="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307" y="332615"/>
            <a:ext cx="8277225" cy="914400"/>
          </a:xfrm>
        </p:spPr>
        <p:txBody>
          <a:bodyPr/>
          <a:lstStyle/>
          <a:p>
            <a:r>
              <a:rPr lang="de-CH" dirty="0"/>
              <a:t>Surgical Approachs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1557" y="1196752"/>
            <a:ext cx="61741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Majority of fractures are best approached posteriorly</a:t>
            </a:r>
          </a:p>
        </p:txBody>
      </p:sp>
      <p:pic>
        <p:nvPicPr>
          <p:cNvPr id="8" name="Content Placeholder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925702" y="109757"/>
            <a:ext cx="2104636" cy="255582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7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Plate positioning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Areas strong enough to support fixation: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Scapular spine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/>
              <a:t>Glenoid</a:t>
            </a:r>
            <a:r>
              <a:rPr lang="en-US" dirty="0"/>
              <a:t> neck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Borders of the scapula</a:t>
            </a:r>
          </a:p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497388" y="1417638"/>
            <a:ext cx="4189412" cy="4827651"/>
            <a:chOff x="3449088" y="37540"/>
            <a:chExt cx="5582621" cy="6775257"/>
          </a:xfrm>
        </p:grpSpPr>
        <p:pic>
          <p:nvPicPr>
            <p:cNvPr id="12" name="Content Placeholder 2" descr="IMG_1105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49088" y="37540"/>
              <a:ext cx="5582621" cy="6775257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 rot="2561793">
              <a:off x="5993140" y="2510130"/>
              <a:ext cx="356655" cy="332950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162138" y="2372440"/>
              <a:ext cx="230764" cy="197982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 rot="5400000">
              <a:off x="5835640" y="1505581"/>
              <a:ext cx="246109" cy="197982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 rot="5400000" flipH="1">
              <a:off x="7171549" y="2632313"/>
              <a:ext cx="622423" cy="10267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52059" y="274638"/>
            <a:ext cx="4438556" cy="6357963"/>
          </a:xfrm>
          <a:prstGeom prst="roundRect">
            <a:avLst/>
          </a:prstGeom>
          <a:noFill/>
          <a:ln>
            <a:noFill/>
          </a:ln>
          <a:extLst/>
        </p:spPr>
      </p:pic>
      <p:sp>
        <p:nvSpPr>
          <p:cNvPr id="17" name="TextBox 16"/>
          <p:cNvSpPr txBox="1"/>
          <p:nvPr/>
        </p:nvSpPr>
        <p:spPr>
          <a:xfrm>
            <a:off x="5188378" y="5943472"/>
            <a:ext cx="4017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Scapula trans-illumination  </a:t>
            </a:r>
          </a:p>
        </p:txBody>
      </p:sp>
    </p:spTree>
    <p:extLst>
      <p:ext uri="{BB962C8B-B14F-4D97-AF65-F5344CB8AC3E}">
        <p14:creationId xmlns:p14="http://schemas.microsoft.com/office/powerpoint/2010/main" val="352933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kern="0" dirty="0">
                <a:solidFill>
                  <a:srgbClr val="29529B"/>
                </a:solidFill>
              </a:rPr>
              <a:t>A case example [floating shoulder]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546100" y="1485286"/>
            <a:ext cx="4041775" cy="639762"/>
          </a:xfrm>
        </p:spPr>
        <p:txBody>
          <a:bodyPr/>
          <a:lstStyle/>
          <a:p>
            <a:r>
              <a:rPr lang="en-US" dirty="0">
                <a:solidFill>
                  <a:srgbClr val="558ED5"/>
                </a:solidFill>
              </a:rPr>
              <a:t>Neck and Clavicle</a:t>
            </a:r>
          </a:p>
        </p:txBody>
      </p:sp>
      <p:pic>
        <p:nvPicPr>
          <p:cNvPr id="4" name="Content Placeholder 3" descr="IMG_6526.JP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37023" y="2323783"/>
            <a:ext cx="3489348" cy="3671193"/>
          </a:xfrm>
        </p:spPr>
      </p:pic>
      <p:pic>
        <p:nvPicPr>
          <p:cNvPr id="5" name="Content Placeholder 4" descr="IMG_652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174" b="-15174"/>
          <a:stretch>
            <a:fillRect/>
          </a:stretch>
        </p:blipFill>
        <p:spPr>
          <a:xfrm rot="5400000">
            <a:off x="4645025" y="2174875"/>
            <a:ext cx="4041775" cy="3951288"/>
          </a:xfrm>
        </p:spPr>
      </p:pic>
    </p:spTree>
    <p:extLst>
      <p:ext uri="{BB962C8B-B14F-4D97-AF65-F5344CB8AC3E}">
        <p14:creationId xmlns:p14="http://schemas.microsoft.com/office/powerpoint/2010/main" val="3346980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kern="0" dirty="0">
                <a:solidFill>
                  <a:srgbClr val="29529B"/>
                </a:solidFill>
              </a:rPr>
              <a:t>A case example [floating shoulder]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6" name="collated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8568" t="8887" r="4329" b="1115"/>
          <a:stretch/>
        </p:blipFill>
        <p:spPr>
          <a:xfrm>
            <a:off x="956331" y="1959989"/>
            <a:ext cx="7007917" cy="4166174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736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7544" y="1772816"/>
            <a:ext cx="7992888" cy="4424561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098" tIns="38098" rIns="38098" bIns="38098" numCol="1" anchor="t" anchorCtr="0" compatLnSpc="1">
            <a:prstTxWarp prst="textNoShape">
              <a:avLst/>
            </a:prstTxWarp>
          </a:bodyPr>
          <a:lstStyle/>
          <a:p>
            <a:pPr marL="304715" indent="-304715">
              <a:spcBef>
                <a:spcPts val="264"/>
              </a:spcBef>
              <a:buFont typeface="Comic Sans MS Bold" charset="0"/>
              <a:buChar char="•"/>
            </a:pPr>
            <a:r>
              <a:rPr lang="en-US" sz="2400" dirty="0">
                <a:sym typeface="Comic Sans MS Bold" charset="0"/>
              </a:rPr>
              <a:t>3-5% of shoulder girdle fractures</a:t>
            </a:r>
          </a:p>
          <a:p>
            <a:pPr marL="304715" indent="-304715">
              <a:spcBef>
                <a:spcPts val="264"/>
              </a:spcBef>
              <a:buFont typeface="Comic Sans MS Bold" charset="0"/>
              <a:buChar char="•"/>
            </a:pPr>
            <a:endParaRPr lang="en-US" sz="2400" dirty="0">
              <a:sym typeface="Comic Sans MS Bold" charset="0"/>
            </a:endParaRPr>
          </a:p>
          <a:p>
            <a:pPr marL="304715" indent="-304715">
              <a:spcBef>
                <a:spcPts val="264"/>
              </a:spcBef>
              <a:buFont typeface="Comic Sans MS Bold" charset="0"/>
              <a:buChar char="•"/>
            </a:pPr>
            <a:r>
              <a:rPr lang="en-US" sz="2400" dirty="0">
                <a:sym typeface="Comic Sans MS Bold" charset="0"/>
              </a:rPr>
              <a:t>&lt;1% of fractures</a:t>
            </a:r>
          </a:p>
          <a:p>
            <a:pPr marL="304715" indent="-304715">
              <a:spcBef>
                <a:spcPts val="264"/>
              </a:spcBef>
              <a:buFont typeface="Comic Sans MS Bold" charset="0"/>
              <a:buChar char="•"/>
            </a:pPr>
            <a:endParaRPr lang="en-US" sz="2400" dirty="0">
              <a:sym typeface="Comic Sans MS Bold" charset="0"/>
            </a:endParaRPr>
          </a:p>
          <a:p>
            <a:pPr marL="304715" indent="-304715">
              <a:spcBef>
                <a:spcPts val="264"/>
              </a:spcBef>
              <a:buFont typeface="Comic Sans MS Bold" charset="0"/>
              <a:buChar char="•"/>
            </a:pPr>
            <a:r>
              <a:rPr lang="en-US" sz="2400" dirty="0">
                <a:sym typeface="Comic Sans MS Bold" charset="0"/>
              </a:rPr>
              <a:t>Traditionally treated nonoperatively with acceptable results</a:t>
            </a:r>
          </a:p>
          <a:p>
            <a:pPr marL="0" indent="0">
              <a:spcBef>
                <a:spcPts val="264"/>
              </a:spcBef>
              <a:buNone/>
            </a:pPr>
            <a:endParaRPr lang="en-US" sz="2400" dirty="0">
              <a:sym typeface="Comic Sans MS Bold" charset="0"/>
            </a:endParaRPr>
          </a:p>
          <a:p>
            <a:pPr marL="304715" indent="-304715">
              <a:spcBef>
                <a:spcPts val="264"/>
              </a:spcBef>
              <a:buFont typeface="Comic Sans MS Bold" charset="0"/>
              <a:buChar char="•"/>
            </a:pPr>
            <a:r>
              <a:rPr lang="en-US" sz="2400" dirty="0">
                <a:sym typeface="Comic Sans MS Bold" charset="0"/>
              </a:rPr>
              <a:t>Operative treatment more recently prescribed, surgery safe and effective</a:t>
            </a:r>
            <a:endParaRPr lang="en-US" sz="2400" dirty="0">
              <a:ea typeface="ヒラギノ明朝 ProN W6" pitchFamily="-84" charset="-128"/>
              <a:sym typeface="Comic Sans MS Bold" charset="0"/>
            </a:endParaRPr>
          </a:p>
          <a:p>
            <a:pPr marL="304715" indent="-304715">
              <a:spcBef>
                <a:spcPts val="264"/>
              </a:spcBef>
              <a:buFont typeface="Comic Sans MS Bold" charset="0"/>
              <a:buChar char="•"/>
            </a:pPr>
            <a:endParaRPr lang="en-US" sz="2400" dirty="0">
              <a:ea typeface="ヒラギノ明朝 ProN W6" pitchFamily="-84" charset="-128"/>
              <a:sym typeface="Comic Sans MS Bold" charset="0"/>
            </a:endParaRPr>
          </a:p>
          <a:p>
            <a:pPr marL="304715" indent="-304715">
              <a:spcBef>
                <a:spcPts val="264"/>
              </a:spcBef>
              <a:buFont typeface="Comic Sans MS Bold" charset="0"/>
              <a:buChar char="•"/>
            </a:pPr>
            <a:r>
              <a:rPr lang="en-US" sz="2400" dirty="0">
                <a:sym typeface="Comic Sans MS Bold" charset="0"/>
              </a:rPr>
              <a:t>Deficient literature</a:t>
            </a:r>
            <a:endParaRPr lang="en-US" sz="2400" dirty="0">
              <a:ea typeface="ヒラギノ明朝 ProN W6" pitchFamily="-84" charset="-128"/>
              <a:sym typeface="Comic Sans MS Bold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997686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kern="0" dirty="0">
                <a:solidFill>
                  <a:srgbClr val="29529B"/>
                </a:solidFill>
              </a:rPr>
              <a:t>A case example [floating shoulder]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>
              <a:solidFill>
                <a:srgbClr val="558ED5"/>
              </a:solidFill>
            </a:endParaRPr>
          </a:p>
        </p:txBody>
      </p:sp>
      <p:pic>
        <p:nvPicPr>
          <p:cNvPr id="4" name="Content Placeholder 3" descr="IMG_6591.JP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942" y="2587185"/>
            <a:ext cx="4084446" cy="3905864"/>
          </a:xfrm>
          <a:prstGeom prst="roundRect">
            <a:avLst/>
          </a:prstGeom>
        </p:spPr>
      </p:pic>
      <p:pic>
        <p:nvPicPr>
          <p:cNvPr id="5" name="Content Placeholder 4" descr="IMG_6598.JPG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552393" y="2963475"/>
            <a:ext cx="4378267" cy="2680882"/>
          </a:xfrm>
          <a:prstGeom prst="roundRect">
            <a:avLst/>
          </a:prstGeom>
        </p:spPr>
      </p:pic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2724938" y="3041903"/>
            <a:ext cx="2017686" cy="3129504"/>
            <a:chOff x="0" y="0"/>
            <a:chExt cx="864" cy="864"/>
          </a:xfrm>
        </p:grpSpPr>
        <p:sp>
          <p:nvSpPr>
            <p:cNvPr id="11" name="Oval 3"/>
            <p:cNvSpPr>
              <a:spLocks/>
            </p:cNvSpPr>
            <p:nvPr/>
          </p:nvSpPr>
          <p:spPr bwMode="auto">
            <a:xfrm>
              <a:off x="32" y="32"/>
              <a:ext cx="800" cy="8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pic>
          <p:nvPicPr>
            <p:cNvPr id="12" name="Picture 4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64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5720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kern="0" dirty="0">
                <a:solidFill>
                  <a:srgbClr val="29529B"/>
                </a:solidFill>
              </a:rPr>
              <a:t>A case example [floating shoulder]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>
              <a:solidFill>
                <a:srgbClr val="558ED5"/>
              </a:solidFill>
            </a:endParaRPr>
          </a:p>
        </p:txBody>
      </p:sp>
      <p:pic>
        <p:nvPicPr>
          <p:cNvPr id="4" name="Content Placeholder 3" descr="IMG_6591.JP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942" y="2587185"/>
            <a:ext cx="4084446" cy="3905864"/>
          </a:xfrm>
          <a:prstGeom prst="roundRect">
            <a:avLst/>
          </a:prstGeom>
        </p:spPr>
      </p:pic>
      <p:pic>
        <p:nvPicPr>
          <p:cNvPr id="5" name="Content Placeholder 4" descr="IMG_6598.JPG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552393" y="2963475"/>
            <a:ext cx="4378267" cy="2680882"/>
          </a:xfrm>
          <a:prstGeom prst="roundRect">
            <a:avLst/>
          </a:prstGeom>
        </p:spPr>
      </p:pic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2724938" y="3041903"/>
            <a:ext cx="2017686" cy="3129504"/>
            <a:chOff x="0" y="0"/>
            <a:chExt cx="864" cy="864"/>
          </a:xfrm>
        </p:grpSpPr>
        <p:sp>
          <p:nvSpPr>
            <p:cNvPr id="11" name="Oval 3"/>
            <p:cNvSpPr>
              <a:spLocks/>
            </p:cNvSpPr>
            <p:nvPr/>
          </p:nvSpPr>
          <p:spPr bwMode="auto">
            <a:xfrm>
              <a:off x="32" y="32"/>
              <a:ext cx="800" cy="8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pic>
          <p:nvPicPr>
            <p:cNvPr id="12" name="Picture 4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64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3095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kern="0" dirty="0">
                <a:solidFill>
                  <a:srgbClr val="29529B"/>
                </a:solidFill>
              </a:rPr>
              <a:t>Conclusion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8229600" cy="3951288"/>
          </a:xfrm>
        </p:spPr>
        <p:txBody>
          <a:bodyPr/>
          <a:lstStyle/>
          <a:p>
            <a:pPr marL="0" indent="0">
              <a:lnSpc>
                <a:spcPct val="140000"/>
              </a:lnSpc>
              <a:buNone/>
            </a:pPr>
            <a:r>
              <a:rPr lang="en-US" sz="2800" b="1" dirty="0"/>
              <a:t>Associated injuries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sz="2800" b="1" dirty="0"/>
              <a:t>Surgery is needed in some patients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sz="2800" b="1" dirty="0"/>
              <a:t>Extensile approach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sz="2800" b="1" dirty="0"/>
              <a:t>Posterior approach is the most commonly used </a:t>
            </a:r>
          </a:p>
          <a:p>
            <a:pPr marL="0" indent="0">
              <a:lnSpc>
                <a:spcPct val="140000"/>
              </a:lnSpc>
              <a:buNone/>
            </a:pP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367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kern="0" dirty="0">
                <a:solidFill>
                  <a:srgbClr val="29529B"/>
                </a:solidFill>
              </a:rPr>
              <a:t>Conclusion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Neck &amp; Body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Angulation</a:t>
            </a:r>
          </a:p>
          <a:p>
            <a:pPr marL="400050" lvl="1" indent="0">
              <a:buNone/>
            </a:pPr>
            <a:r>
              <a:rPr lang="en-US" dirty="0"/>
              <a:t>30 in Y-scapular view </a:t>
            </a:r>
          </a:p>
          <a:p>
            <a:pPr marL="400050" lvl="1" indent="0">
              <a:buNone/>
            </a:pPr>
            <a:r>
              <a:rPr lang="en-US" dirty="0"/>
              <a:t>&lt;20 GPA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Displacement</a:t>
            </a:r>
          </a:p>
          <a:p>
            <a:pPr marL="400050" lvl="1" indent="0">
              <a:buNone/>
            </a:pPr>
            <a:r>
              <a:rPr lang="en-US" dirty="0"/>
              <a:t>1cm</a:t>
            </a:r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en-US" sz="2800" b="1" dirty="0"/>
              <a:t>Floating Shoulder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>
                <a:solidFill>
                  <a:srgbClr val="558ED5"/>
                </a:solidFill>
              </a:rPr>
              <a:t>Glenoid</a:t>
            </a:r>
            <a:r>
              <a:rPr lang="en-US" dirty="0">
                <a:solidFill>
                  <a:srgbClr val="558ED5"/>
                </a:solidFill>
              </a:rPr>
              <a:t> Fossa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err="1"/>
              <a:t>Incongruency</a:t>
            </a:r>
            <a:r>
              <a:rPr lang="en-US" b="1" dirty="0"/>
              <a:t> </a:t>
            </a:r>
          </a:p>
          <a:p>
            <a:pPr marL="400050" lvl="1" indent="0">
              <a:buNone/>
            </a:pPr>
            <a:r>
              <a:rPr lang="en-US" dirty="0"/>
              <a:t>Gap 5mm ????</a:t>
            </a:r>
          </a:p>
          <a:p>
            <a:pPr marL="400050" lvl="1" indent="0">
              <a:buNone/>
            </a:pPr>
            <a:r>
              <a:rPr lang="en-US" dirty="0"/>
              <a:t>Step-off 2mm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Subluxation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Narrow Outlet</a:t>
            </a:r>
          </a:p>
        </p:txBody>
      </p:sp>
    </p:spTree>
    <p:extLst>
      <p:ext uri="{BB962C8B-B14F-4D97-AF65-F5344CB8AC3E}">
        <p14:creationId xmlns:p14="http://schemas.microsoft.com/office/powerpoint/2010/main" val="833829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IMG_1154.PNG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146"/>
          <a:stretch/>
        </p:blipFill>
        <p:spPr>
          <a:xfrm>
            <a:off x="136543" y="0"/>
            <a:ext cx="5266928" cy="6472550"/>
          </a:xfrm>
        </p:spPr>
      </p:pic>
      <p:sp>
        <p:nvSpPr>
          <p:cNvPr id="16" name="TextBox 15"/>
          <p:cNvSpPr txBox="1"/>
          <p:nvPr/>
        </p:nvSpPr>
        <p:spPr>
          <a:xfrm>
            <a:off x="5148064" y="836712"/>
            <a:ext cx="38884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90% Associated injuries </a:t>
            </a:r>
            <a:r>
              <a:rPr lang="en-US" sz="3200" dirty="0">
                <a:solidFill>
                  <a:schemeClr val="bg1"/>
                </a:solidFill>
                <a:sym typeface="Wingdings"/>
              </a:rPr>
              <a:t> Mortality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2636912"/>
            <a:ext cx="4552465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97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My Documents\Orthopaedics\Presentations\Shoulder fracture class\Proximal humerus\scapula draw.jpg">
            <a:extLst>
              <a:ext uri="{FF2B5EF4-FFF2-40B4-BE49-F238E27FC236}">
                <a16:creationId xmlns:a16="http://schemas.microsoft.com/office/drawing/2014/main" id="{1F4AD16D-8419-4800-8BDF-E272028FF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5"/>
          <a:stretch>
            <a:fillRect/>
          </a:stretch>
        </p:blipFill>
        <p:spPr bwMode="auto">
          <a:xfrm>
            <a:off x="5118100" y="1487654"/>
            <a:ext cx="40259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4" name="Rectangle 4">
            <a:extLst>
              <a:ext uri="{FF2B5EF4-FFF2-40B4-BE49-F238E27FC236}">
                <a16:creationId xmlns:a16="http://schemas.microsoft.com/office/drawing/2014/main" id="{F16E8484-A670-4F61-9540-5C2E35CFDA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4724400" cy="990600"/>
          </a:xfrm>
        </p:spPr>
        <p:txBody>
          <a:bodyPr/>
          <a:lstStyle/>
          <a:p>
            <a:r>
              <a:rPr lang="en-GB" altLang="en-US" dirty="0">
                <a:effectLst/>
              </a:rPr>
              <a:t>Scapula</a:t>
            </a:r>
          </a:p>
        </p:txBody>
      </p:sp>
      <p:sp>
        <p:nvSpPr>
          <p:cNvPr id="10245" name="Rectangle 5">
            <a:extLst>
              <a:ext uri="{FF2B5EF4-FFF2-40B4-BE49-F238E27FC236}">
                <a16:creationId xmlns:a16="http://schemas.microsoft.com/office/drawing/2014/main" id="{95697E38-C574-48E7-B758-07E8E2663D5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0" y="1219200"/>
            <a:ext cx="4953000" cy="5638800"/>
          </a:xfrm>
        </p:spPr>
        <p:txBody>
          <a:bodyPr/>
          <a:lstStyle/>
          <a:p>
            <a:r>
              <a:rPr lang="en-GB" altLang="en-US" sz="2800" dirty="0"/>
              <a:t>Anatomic location</a:t>
            </a:r>
          </a:p>
          <a:p>
            <a:pPr lvl="1"/>
            <a:r>
              <a:rPr lang="en-GB" altLang="en-US" sz="2400" dirty="0"/>
              <a:t>Glenoid neck</a:t>
            </a:r>
          </a:p>
          <a:p>
            <a:pPr lvl="1"/>
            <a:r>
              <a:rPr lang="en-GB" altLang="en-US" sz="2400" dirty="0"/>
              <a:t>Intra- articular Glenoid</a:t>
            </a:r>
          </a:p>
          <a:p>
            <a:pPr lvl="1"/>
            <a:r>
              <a:rPr lang="en-GB" altLang="en-US" sz="2400" dirty="0"/>
              <a:t>Scapula body &amp; Spine</a:t>
            </a:r>
          </a:p>
          <a:p>
            <a:pPr lvl="1"/>
            <a:r>
              <a:rPr lang="en-GB" altLang="en-US" sz="2400" dirty="0"/>
              <a:t>Coracoid</a:t>
            </a:r>
          </a:p>
          <a:p>
            <a:pPr lvl="1"/>
            <a:r>
              <a:rPr lang="en-GB" altLang="en-US" sz="2400" dirty="0"/>
              <a:t>Acromion</a:t>
            </a:r>
          </a:p>
          <a:p>
            <a:r>
              <a:rPr lang="en-GB" altLang="en-US" sz="2800" dirty="0">
                <a:solidFill>
                  <a:schemeClr val="bg2"/>
                </a:solidFill>
              </a:rPr>
              <a:t>Grouped</a:t>
            </a:r>
          </a:p>
          <a:p>
            <a:pPr lvl="1"/>
            <a:endParaRPr lang="en-GB" altLang="en-US" sz="2400" dirty="0">
              <a:solidFill>
                <a:schemeClr val="bg2"/>
              </a:solidFill>
            </a:endParaRPr>
          </a:p>
        </p:txBody>
      </p:sp>
      <p:sp>
        <p:nvSpPr>
          <p:cNvPr id="10247" name="Text Box 7">
            <a:extLst>
              <a:ext uri="{FF2B5EF4-FFF2-40B4-BE49-F238E27FC236}">
                <a16:creationId xmlns:a16="http://schemas.microsoft.com/office/drawing/2014/main" id="{7FD94B4E-31C6-438C-837F-FF5070DE7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171" y="4495800"/>
            <a:ext cx="3471863" cy="1917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r>
              <a:rPr lang="en-GB" altLang="en-US" b="1" u="sng" dirty="0">
                <a:solidFill>
                  <a:schemeClr val="bg2"/>
                </a:solidFill>
              </a:rPr>
              <a:t>Miller and Ada</a:t>
            </a:r>
          </a:p>
          <a:p>
            <a:r>
              <a:rPr lang="en-GB" altLang="en-US" dirty="0">
                <a:solidFill>
                  <a:schemeClr val="bg2"/>
                </a:solidFill>
              </a:rPr>
              <a:t>I – Acromion or coracoid</a:t>
            </a:r>
          </a:p>
          <a:p>
            <a:r>
              <a:rPr lang="en-GB" altLang="en-US" dirty="0">
                <a:solidFill>
                  <a:schemeClr val="bg2"/>
                </a:solidFill>
              </a:rPr>
              <a:t>II – Neck fractures</a:t>
            </a:r>
          </a:p>
          <a:p>
            <a:r>
              <a:rPr lang="en-GB" altLang="en-US" dirty="0">
                <a:solidFill>
                  <a:schemeClr val="bg2"/>
                </a:solidFill>
              </a:rPr>
              <a:t>III – Intra-articular glenoid</a:t>
            </a:r>
          </a:p>
          <a:p>
            <a:r>
              <a:rPr lang="en-GB" altLang="en-US" dirty="0">
                <a:solidFill>
                  <a:schemeClr val="bg2"/>
                </a:solidFill>
              </a:rPr>
              <a:t>IV - Body</a:t>
            </a:r>
          </a:p>
        </p:txBody>
      </p:sp>
      <p:sp>
        <p:nvSpPr>
          <p:cNvPr id="10248" name="Text Box 8">
            <a:extLst>
              <a:ext uri="{FF2B5EF4-FFF2-40B4-BE49-F238E27FC236}">
                <a16:creationId xmlns:a16="http://schemas.microsoft.com/office/drawing/2014/main" id="{C3EBC6F8-B913-4FA3-A088-59FEEAFA1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171" y="4678362"/>
            <a:ext cx="3581400" cy="19177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b="1" u="sng" dirty="0" err="1">
                <a:solidFill>
                  <a:schemeClr val="bg2"/>
                </a:solidFill>
              </a:rPr>
              <a:t>Zdravkovic</a:t>
            </a:r>
            <a:r>
              <a:rPr lang="en-GB" altLang="en-US" b="1" u="sng" dirty="0">
                <a:solidFill>
                  <a:schemeClr val="bg2"/>
                </a:solidFill>
              </a:rPr>
              <a:t> &amp; </a:t>
            </a:r>
            <a:r>
              <a:rPr lang="en-GB" altLang="en-US" b="1" u="sng" dirty="0" err="1">
                <a:solidFill>
                  <a:schemeClr val="bg2"/>
                </a:solidFill>
              </a:rPr>
              <a:t>Damholt</a:t>
            </a:r>
            <a:endParaRPr lang="en-GB" altLang="en-US" b="1" u="sng" dirty="0">
              <a:solidFill>
                <a:schemeClr val="bg2"/>
              </a:solidFill>
            </a:endParaRPr>
          </a:p>
          <a:p>
            <a:r>
              <a:rPr lang="en-GB" altLang="en-US" dirty="0">
                <a:solidFill>
                  <a:schemeClr val="bg2"/>
                </a:solidFill>
              </a:rPr>
              <a:t>I – Body fractures</a:t>
            </a:r>
          </a:p>
          <a:p>
            <a:r>
              <a:rPr lang="en-GB" altLang="en-US" dirty="0">
                <a:solidFill>
                  <a:schemeClr val="bg2"/>
                </a:solidFill>
              </a:rPr>
              <a:t>II – Coracoid or Acromion</a:t>
            </a:r>
          </a:p>
          <a:p>
            <a:r>
              <a:rPr lang="en-GB" altLang="en-US" dirty="0">
                <a:solidFill>
                  <a:schemeClr val="bg2"/>
                </a:solidFill>
              </a:rPr>
              <a:t>III – Neck or glenoid</a:t>
            </a:r>
          </a:p>
          <a:p>
            <a:endParaRPr lang="en-GB" altLang="en-US" dirty="0">
              <a:solidFill>
                <a:schemeClr val="bg2"/>
              </a:solidFill>
            </a:endParaRPr>
          </a:p>
        </p:txBody>
      </p:sp>
      <p:sp>
        <p:nvSpPr>
          <p:cNvPr id="10249" name="Text Box 9">
            <a:extLst>
              <a:ext uri="{FF2B5EF4-FFF2-40B4-BE49-F238E27FC236}">
                <a16:creationId xmlns:a16="http://schemas.microsoft.com/office/drawing/2014/main" id="{CCD4D19B-ACFD-42B2-A46A-42CA8571D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171" y="4495800"/>
            <a:ext cx="3505200" cy="22828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b="1" u="sng" dirty="0">
                <a:solidFill>
                  <a:schemeClr val="bg2"/>
                </a:solidFill>
              </a:rPr>
              <a:t>Thompson</a:t>
            </a:r>
          </a:p>
          <a:p>
            <a:r>
              <a:rPr lang="en-GB" altLang="en-US" dirty="0">
                <a:solidFill>
                  <a:schemeClr val="bg2"/>
                </a:solidFill>
              </a:rPr>
              <a:t>I – Coracoid &amp; Acromion</a:t>
            </a:r>
          </a:p>
          <a:p>
            <a:r>
              <a:rPr lang="en-GB" altLang="en-US" dirty="0">
                <a:solidFill>
                  <a:schemeClr val="bg2"/>
                </a:solidFill>
              </a:rPr>
              <a:t>II – Glenoid and neck</a:t>
            </a:r>
          </a:p>
          <a:p>
            <a:r>
              <a:rPr lang="en-GB" altLang="en-US" dirty="0">
                <a:solidFill>
                  <a:schemeClr val="bg2"/>
                </a:solidFill>
              </a:rPr>
              <a:t>III – Major body </a:t>
            </a:r>
          </a:p>
          <a:p>
            <a:endParaRPr lang="en-GB" altLang="en-US" dirty="0">
              <a:solidFill>
                <a:schemeClr val="bg2"/>
              </a:solidFill>
            </a:endParaRPr>
          </a:p>
          <a:p>
            <a:endParaRPr lang="en-GB" alt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60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7" grpId="0" autoUpdateAnimBg="0"/>
      <p:bldP spid="10248" grpId="0" animBg="1" autoUpdateAnimBg="0"/>
      <p:bldP spid="10249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2" descr="IMG_1105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360" y="465339"/>
            <a:ext cx="5582621" cy="6234423"/>
          </a:xfrm>
          <a:prstGeom prst="round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41577" y="3701138"/>
            <a:ext cx="2085322" cy="584775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50% Body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97964" y="3731927"/>
            <a:ext cx="13191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25% Neck</a:t>
            </a:r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5516429" y="2670059"/>
            <a:ext cx="1383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10%</a:t>
            </a:r>
          </a:p>
          <a:p>
            <a:r>
              <a:rPr lang="en-US" sz="3600" dirty="0">
                <a:solidFill>
                  <a:schemeClr val="bg1"/>
                </a:solidFill>
              </a:rPr>
              <a:t>IAG</a:t>
            </a:r>
            <a:endParaRPr lang="en-US" sz="3600" dirty="0"/>
          </a:p>
        </p:txBody>
      </p:sp>
      <p:sp>
        <p:nvSpPr>
          <p:cNvPr id="16" name="TextBox 15"/>
          <p:cNvSpPr txBox="1"/>
          <p:nvPr/>
        </p:nvSpPr>
        <p:spPr>
          <a:xfrm>
            <a:off x="4792686" y="1184448"/>
            <a:ext cx="3132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15% Co &amp; Ac</a:t>
            </a:r>
            <a:endParaRPr lang="en-US" sz="36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8F03EC5-BA54-4300-84FF-ACF04AE31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3050"/>
            <a:ext cx="5842992" cy="1143000"/>
          </a:xfrm>
        </p:spPr>
        <p:txBody>
          <a:bodyPr/>
          <a:lstStyle/>
          <a:p>
            <a:r>
              <a:rPr lang="en-GB" dirty="0"/>
              <a:t>Incidence</a:t>
            </a:r>
          </a:p>
        </p:txBody>
      </p:sp>
    </p:spTree>
    <p:extLst>
      <p:ext uri="{BB962C8B-B14F-4D97-AF65-F5344CB8AC3E}">
        <p14:creationId xmlns:p14="http://schemas.microsoft.com/office/powerpoint/2010/main" val="230200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037" y="3098055"/>
            <a:ext cx="8492133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33797" name="Group 5"/>
          <p:cNvGrpSpPr>
            <a:grpSpLocks/>
          </p:cNvGrpSpPr>
          <p:nvPr/>
        </p:nvGrpSpPr>
        <p:grpSpPr bwMode="auto">
          <a:xfrm>
            <a:off x="3258780" y="5893594"/>
            <a:ext cx="964406" cy="964406"/>
            <a:chOff x="0" y="0"/>
            <a:chExt cx="864" cy="864"/>
          </a:xfrm>
        </p:grpSpPr>
        <p:sp>
          <p:nvSpPr>
            <p:cNvPr id="26635" name="Oval 3"/>
            <p:cNvSpPr>
              <a:spLocks/>
            </p:cNvSpPr>
            <p:nvPr/>
          </p:nvSpPr>
          <p:spPr bwMode="auto">
            <a:xfrm>
              <a:off x="32" y="32"/>
              <a:ext cx="800" cy="8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pic>
          <p:nvPicPr>
            <p:cNvPr id="26636" name="Picture 4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64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800" name="Group 8"/>
          <p:cNvGrpSpPr>
            <a:grpSpLocks/>
          </p:cNvGrpSpPr>
          <p:nvPr/>
        </p:nvGrpSpPr>
        <p:grpSpPr bwMode="auto">
          <a:xfrm>
            <a:off x="4089797" y="5893594"/>
            <a:ext cx="964406" cy="964406"/>
            <a:chOff x="0" y="0"/>
            <a:chExt cx="864" cy="864"/>
          </a:xfrm>
        </p:grpSpPr>
        <p:sp>
          <p:nvSpPr>
            <p:cNvPr id="26633" name="Oval 6"/>
            <p:cNvSpPr>
              <a:spLocks/>
            </p:cNvSpPr>
            <p:nvPr/>
          </p:nvSpPr>
          <p:spPr bwMode="auto">
            <a:xfrm>
              <a:off x="32" y="32"/>
              <a:ext cx="800" cy="8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pic>
          <p:nvPicPr>
            <p:cNvPr id="26634" name="Picture 7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64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803" name="Group 11"/>
          <p:cNvGrpSpPr>
            <a:grpSpLocks/>
          </p:cNvGrpSpPr>
          <p:nvPr/>
        </p:nvGrpSpPr>
        <p:grpSpPr bwMode="auto">
          <a:xfrm>
            <a:off x="7236296" y="5864003"/>
            <a:ext cx="964406" cy="964406"/>
            <a:chOff x="0" y="0"/>
            <a:chExt cx="864" cy="864"/>
          </a:xfrm>
        </p:grpSpPr>
        <p:sp>
          <p:nvSpPr>
            <p:cNvPr id="26631" name="Oval 9"/>
            <p:cNvSpPr>
              <a:spLocks/>
            </p:cNvSpPr>
            <p:nvPr/>
          </p:nvSpPr>
          <p:spPr bwMode="auto">
            <a:xfrm>
              <a:off x="32" y="32"/>
              <a:ext cx="800" cy="8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pic>
          <p:nvPicPr>
            <p:cNvPr id="26632" name="Picture 10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64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405" y="116632"/>
            <a:ext cx="8277225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Which scapula fractures treated surgically?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0037" y="1464379"/>
            <a:ext cx="8492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itchFamily="34" charset="0"/>
              <a:buChar char="•"/>
            </a:pPr>
            <a:r>
              <a:rPr lang="en-US" sz="2400" dirty="0"/>
              <a:t>IA </a:t>
            </a:r>
            <a:r>
              <a:rPr lang="en-US" sz="2400" dirty="0" err="1"/>
              <a:t>Glenoid</a:t>
            </a:r>
            <a:r>
              <a:rPr lang="en-US" sz="2400" dirty="0"/>
              <a:t> fractures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2400" dirty="0"/>
              <a:t>Neck fractures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2400" dirty="0"/>
              <a:t>Ipsilateral clavicular fractures</a:t>
            </a:r>
          </a:p>
        </p:txBody>
      </p:sp>
    </p:spTree>
    <p:extLst>
      <p:ext uri="{BB962C8B-B14F-4D97-AF65-F5344CB8AC3E}">
        <p14:creationId xmlns:p14="http://schemas.microsoft.com/office/powerpoint/2010/main" val="2517429635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2" descr="IMG_1105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360" y="465339"/>
            <a:ext cx="5582621" cy="6234423"/>
          </a:xfrm>
          <a:prstGeom prst="round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41577" y="3701138"/>
            <a:ext cx="2085322" cy="584775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50% Body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8F03EC5-BA54-4300-84FF-ACF04AE31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3050"/>
            <a:ext cx="5842992" cy="1143000"/>
          </a:xfrm>
        </p:spPr>
        <p:txBody>
          <a:bodyPr/>
          <a:lstStyle/>
          <a:p>
            <a:r>
              <a:rPr lang="en-GB" dirty="0"/>
              <a:t>Body fractures</a:t>
            </a:r>
          </a:p>
        </p:txBody>
      </p:sp>
    </p:spTree>
    <p:extLst>
      <p:ext uri="{BB962C8B-B14F-4D97-AF65-F5344CB8AC3E}">
        <p14:creationId xmlns:p14="http://schemas.microsoft.com/office/powerpoint/2010/main" val="284111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urgeon blue">
  <a:themeElements>
    <a:clrScheme name="Custom 10">
      <a:dk1>
        <a:srgbClr val="FFFFFF"/>
      </a:dk1>
      <a:lt1>
        <a:srgbClr val="FFFFFF"/>
      </a:lt1>
      <a:dk2>
        <a:srgbClr val="080808"/>
      </a:dk2>
      <a:lt2>
        <a:srgbClr val="FFFF00"/>
      </a:lt2>
      <a:accent1>
        <a:srgbClr val="BBE0E3"/>
      </a:accent1>
      <a:accent2>
        <a:srgbClr val="333399"/>
      </a:accent2>
      <a:accent3>
        <a:srgbClr val="FFFF00"/>
      </a:accent3>
      <a:accent4>
        <a:srgbClr val="C8C8C8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8885DCF8-9BA7-4E3B-B462-7308294BF586}" vid="{9A315223-B6C8-455A-B58C-0B8363E589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 surgeon background 2</Template>
  <TotalTime>52</TotalTime>
  <Words>725</Words>
  <Application>Microsoft Office PowerPoint</Application>
  <PresentationFormat>On-screen Show (4:3)</PresentationFormat>
  <Paragraphs>183</Paragraphs>
  <Slides>43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5" baseType="lpstr">
      <vt:lpstr>MS PGothic</vt:lpstr>
      <vt:lpstr>Arial</vt:lpstr>
      <vt:lpstr>Calibri</vt:lpstr>
      <vt:lpstr>Comic Sans MS</vt:lpstr>
      <vt:lpstr>Comic Sans MS Bold</vt:lpstr>
      <vt:lpstr>Verdana</vt:lpstr>
      <vt:lpstr>Wingdings</vt:lpstr>
      <vt:lpstr>Wingdings 2</vt:lpstr>
      <vt:lpstr>Wingdings 3</vt:lpstr>
      <vt:lpstr>ヒラギノ明朝 ProN W3</vt:lpstr>
      <vt:lpstr>ヒラギノ明朝 ProN W6</vt:lpstr>
      <vt:lpstr>surgeon blue</vt:lpstr>
      <vt:lpstr>Scapula fractures </vt:lpstr>
      <vt:lpstr>36 YO Female</vt:lpstr>
      <vt:lpstr>PowerPoint Presentation</vt:lpstr>
      <vt:lpstr>Introduction</vt:lpstr>
      <vt:lpstr>PowerPoint Presentation</vt:lpstr>
      <vt:lpstr>Scapula</vt:lpstr>
      <vt:lpstr>Incidence</vt:lpstr>
      <vt:lpstr>Which scapula fractures treated surgically?</vt:lpstr>
      <vt:lpstr>Body fractures</vt:lpstr>
      <vt:lpstr>Body fractures</vt:lpstr>
      <vt:lpstr>Body fractures</vt:lpstr>
      <vt:lpstr>PowerPoint Presentation</vt:lpstr>
      <vt:lpstr>Body fractures</vt:lpstr>
      <vt:lpstr>Body fractures</vt:lpstr>
      <vt:lpstr>Apophyseal fractures</vt:lpstr>
      <vt:lpstr>PowerPoint Presentation</vt:lpstr>
      <vt:lpstr>PowerPoint Presentation</vt:lpstr>
      <vt:lpstr>DD Os acromiale</vt:lpstr>
      <vt:lpstr>Glenoid neck</vt:lpstr>
      <vt:lpstr>Neck fractures </vt:lpstr>
      <vt:lpstr>Neck fractures </vt:lpstr>
      <vt:lpstr>Neck fractures</vt:lpstr>
      <vt:lpstr> </vt:lpstr>
      <vt:lpstr>Intra-articular Glenoid fractures</vt:lpstr>
      <vt:lpstr>Intra-articular Glenoid fractures</vt:lpstr>
      <vt:lpstr>Intra-articular Glenoid fractures</vt:lpstr>
      <vt:lpstr>Intra-articular Glenoid fractures</vt:lpstr>
      <vt:lpstr>Intra-articular Glenoid fractures</vt:lpstr>
      <vt:lpstr>Intra-articular Glenoid fractures</vt:lpstr>
      <vt:lpstr>PowerPoint Presentation</vt:lpstr>
      <vt:lpstr>Intra-articular Glenoid fractures</vt:lpstr>
      <vt:lpstr>Intra-articular Glenoid fractures</vt:lpstr>
      <vt:lpstr>Intra-articular Glenoid fractures</vt:lpstr>
      <vt:lpstr>Intra-articular Glenoid fractures</vt:lpstr>
      <vt:lpstr>IA Glenoid fractures: Ideberg</vt:lpstr>
      <vt:lpstr>Surgical Approachs</vt:lpstr>
      <vt:lpstr>Plate positioning</vt:lpstr>
      <vt:lpstr>A case example [floating shoulder]</vt:lpstr>
      <vt:lpstr>A case example [floating shoulder]</vt:lpstr>
      <vt:lpstr>A case example [floating shoulder]</vt:lpstr>
      <vt:lpstr>A case example [floating shoulder]</vt:lpstr>
      <vt:lpstr>Conclusion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Scapular fractures </dc:title>
  <dc:creator>Lee Van Rensburg</dc:creator>
  <cp:lastModifiedBy>Lee Van Rensburg</cp:lastModifiedBy>
  <cp:revision>7</cp:revision>
  <dcterms:created xsi:type="dcterms:W3CDTF">2018-02-04T20:48:26Z</dcterms:created>
  <dcterms:modified xsi:type="dcterms:W3CDTF">2018-02-04T21:41:15Z</dcterms:modified>
</cp:coreProperties>
</file>