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mp" ContentType="image/p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2"/>
  </p:notesMasterIdLst>
  <p:sldIdLst>
    <p:sldId id="481" r:id="rId2"/>
    <p:sldId id="482" r:id="rId3"/>
    <p:sldId id="430" r:id="rId4"/>
    <p:sldId id="567" r:id="rId5"/>
    <p:sldId id="572" r:id="rId6"/>
    <p:sldId id="574" r:id="rId7"/>
    <p:sldId id="432" r:id="rId8"/>
    <p:sldId id="573" r:id="rId9"/>
    <p:sldId id="575" r:id="rId10"/>
    <p:sldId id="576" r:id="rId11"/>
    <p:sldId id="433" r:id="rId12"/>
    <p:sldId id="577" r:id="rId13"/>
    <p:sldId id="536" r:id="rId14"/>
    <p:sldId id="473" r:id="rId15"/>
    <p:sldId id="475" r:id="rId16"/>
    <p:sldId id="474" r:id="rId17"/>
    <p:sldId id="565" r:id="rId18"/>
    <p:sldId id="564" r:id="rId19"/>
    <p:sldId id="582" r:id="rId20"/>
    <p:sldId id="583" r:id="rId21"/>
    <p:sldId id="472" r:id="rId22"/>
    <p:sldId id="569" r:id="rId23"/>
    <p:sldId id="454" r:id="rId24"/>
    <p:sldId id="563" r:id="rId25"/>
    <p:sldId id="580" r:id="rId26"/>
    <p:sldId id="546" r:id="rId27"/>
    <p:sldId id="551" r:id="rId28"/>
    <p:sldId id="545" r:id="rId29"/>
    <p:sldId id="581" r:id="rId30"/>
    <p:sldId id="547" r:id="rId31"/>
    <p:sldId id="548" r:id="rId32"/>
    <p:sldId id="549" r:id="rId33"/>
    <p:sldId id="550" r:id="rId34"/>
    <p:sldId id="518" r:id="rId35"/>
    <p:sldId id="553" r:id="rId36"/>
    <p:sldId id="554" r:id="rId37"/>
    <p:sldId id="555" r:id="rId38"/>
    <p:sldId id="556" r:id="rId39"/>
    <p:sldId id="557" r:id="rId40"/>
    <p:sldId id="584" r:id="rId41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08080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71" autoAdjust="0"/>
  </p:normalViewPr>
  <p:slideViewPr>
    <p:cSldViewPr>
      <p:cViewPr>
        <p:scale>
          <a:sx n="50" d="100"/>
          <a:sy n="50" d="100"/>
        </p:scale>
        <p:origin x="320" y="33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2067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dirty="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9A645070-5883-459D-A5B4-96A5105015E6}" type="datetimeFigureOut">
              <a:rPr lang="en-US"/>
              <a:pPr>
                <a:defRPr/>
              </a:pPr>
              <a:t>2/25/2020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GB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dirty="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anose="020F0502020204030204" pitchFamily="34" charset="0"/>
              </a:defRPr>
            </a:lvl1pPr>
          </a:lstStyle>
          <a:p>
            <a:fld id="{9F9D5A36-AB7F-4807-B3EE-2C007AB4F526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200955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>
            <a:extLst>
              <a:ext uri="{FF2B5EF4-FFF2-40B4-BE49-F238E27FC236}">
                <a16:creationId xmlns:a16="http://schemas.microsoft.com/office/drawing/2014/main" id="{CFC6CD03-2DB3-4C7B-8C19-9BD6A0B568E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Notes Placeholder 2">
            <a:extLst>
              <a:ext uri="{FF2B5EF4-FFF2-40B4-BE49-F238E27FC236}">
                <a16:creationId xmlns:a16="http://schemas.microsoft.com/office/drawing/2014/main" id="{0673999B-64DE-465C-8655-8AEBB91F625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/>
          </a:p>
        </p:txBody>
      </p:sp>
      <p:sp>
        <p:nvSpPr>
          <p:cNvPr id="6148" name="Slide Number Placeholder 3">
            <a:extLst>
              <a:ext uri="{FF2B5EF4-FFF2-40B4-BE49-F238E27FC236}">
                <a16:creationId xmlns:a16="http://schemas.microsoft.com/office/drawing/2014/main" id="{1AE661B2-47BE-408D-81DD-6B4CA2D2D71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155622B6-1817-493D-8928-B39F4A9B6212}" type="slidenum">
              <a:rPr lang="en-GB" altLang="en-US" smtClean="0">
                <a:latin typeface="Calibri" panose="020F0502020204030204" pitchFamily="34" charset="0"/>
              </a:rPr>
              <a:pPr/>
              <a:t>3</a:t>
            </a:fld>
            <a:endParaRPr lang="en-GB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068910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>
            <a:extLst>
              <a:ext uri="{FF2B5EF4-FFF2-40B4-BE49-F238E27FC236}">
                <a16:creationId xmlns:a16="http://schemas.microsoft.com/office/drawing/2014/main" id="{990063DA-7045-4925-919D-B136323627A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7" name="Notes Placeholder 2">
            <a:extLst>
              <a:ext uri="{FF2B5EF4-FFF2-40B4-BE49-F238E27FC236}">
                <a16:creationId xmlns:a16="http://schemas.microsoft.com/office/drawing/2014/main" id="{59AE9722-D120-4070-9B19-829310AC23B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/>
          </a:p>
        </p:txBody>
      </p:sp>
      <p:sp>
        <p:nvSpPr>
          <p:cNvPr id="41988" name="Slide Number Placeholder 3">
            <a:extLst>
              <a:ext uri="{FF2B5EF4-FFF2-40B4-BE49-F238E27FC236}">
                <a16:creationId xmlns:a16="http://schemas.microsoft.com/office/drawing/2014/main" id="{062490F7-5EE3-42E7-BC38-F73A70C0200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26B2F2E7-037C-484A-8399-F1439E7DB393}" type="slidenum">
              <a:rPr lang="en-GB" altLang="en-US" smtClean="0">
                <a:latin typeface="Calibri" panose="020F0502020204030204" pitchFamily="34" charset="0"/>
              </a:rPr>
              <a:pPr/>
              <a:t>32</a:t>
            </a:fld>
            <a:endParaRPr lang="en-GB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40246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>
            <a:extLst>
              <a:ext uri="{FF2B5EF4-FFF2-40B4-BE49-F238E27FC236}">
                <a16:creationId xmlns:a16="http://schemas.microsoft.com/office/drawing/2014/main" id="{541DA7CD-AD29-45C1-8699-DE0B1655279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>
            <a:extLst>
              <a:ext uri="{FF2B5EF4-FFF2-40B4-BE49-F238E27FC236}">
                <a16:creationId xmlns:a16="http://schemas.microsoft.com/office/drawing/2014/main" id="{8846C272-B993-4C60-9A90-FCB125FDB8D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/>
          </a:p>
        </p:txBody>
      </p:sp>
      <p:sp>
        <p:nvSpPr>
          <p:cNvPr id="8196" name="Slide Number Placeholder 3">
            <a:extLst>
              <a:ext uri="{FF2B5EF4-FFF2-40B4-BE49-F238E27FC236}">
                <a16:creationId xmlns:a16="http://schemas.microsoft.com/office/drawing/2014/main" id="{8369349E-3C6C-40F8-A21F-B4BE97EED78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1D257D7C-1B26-4866-A852-12727EDAE8C3}" type="slidenum">
              <a:rPr lang="en-GB" altLang="en-US" smtClean="0">
                <a:latin typeface="Calibri" panose="020F0502020204030204" pitchFamily="34" charset="0"/>
              </a:rPr>
              <a:pPr/>
              <a:t>4</a:t>
            </a:fld>
            <a:endParaRPr lang="en-GB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26341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lide Image Placeholder 1">
            <a:extLst>
              <a:ext uri="{FF2B5EF4-FFF2-40B4-BE49-F238E27FC236}">
                <a16:creationId xmlns:a16="http://schemas.microsoft.com/office/drawing/2014/main" id="{1B250EBE-3412-4348-8788-2954527C41A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3" name="Notes Placeholder 2">
            <a:extLst>
              <a:ext uri="{FF2B5EF4-FFF2-40B4-BE49-F238E27FC236}">
                <a16:creationId xmlns:a16="http://schemas.microsoft.com/office/drawing/2014/main" id="{E546E3BE-5765-4E17-83D8-F77FDB52DE6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/>
          </a:p>
        </p:txBody>
      </p:sp>
      <p:sp>
        <p:nvSpPr>
          <p:cNvPr id="10244" name="Slide Number Placeholder 3">
            <a:extLst>
              <a:ext uri="{FF2B5EF4-FFF2-40B4-BE49-F238E27FC236}">
                <a16:creationId xmlns:a16="http://schemas.microsoft.com/office/drawing/2014/main" id="{5DE89CDA-485B-46E0-B04A-A09BBE07830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2AE7EA79-2BE3-40B8-A311-E7D25A6A1DF8}" type="slidenum">
              <a:rPr lang="en-GB" altLang="en-US" smtClean="0">
                <a:latin typeface="Calibri" panose="020F0502020204030204" pitchFamily="34" charset="0"/>
              </a:rPr>
              <a:pPr/>
              <a:t>7</a:t>
            </a:fld>
            <a:endParaRPr lang="en-GB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49707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lide Image Placeholder 1">
            <a:extLst>
              <a:ext uri="{FF2B5EF4-FFF2-40B4-BE49-F238E27FC236}">
                <a16:creationId xmlns:a16="http://schemas.microsoft.com/office/drawing/2014/main" id="{7729D9C3-8B5D-47A8-80DE-BB40546387A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Notes Placeholder 2">
            <a:extLst>
              <a:ext uri="{FF2B5EF4-FFF2-40B4-BE49-F238E27FC236}">
                <a16:creationId xmlns:a16="http://schemas.microsoft.com/office/drawing/2014/main" id="{7DB9D3CE-4109-49EB-9ED9-B328D53A965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/>
          </a:p>
        </p:txBody>
      </p:sp>
      <p:sp>
        <p:nvSpPr>
          <p:cNvPr id="12292" name="Slide Number Placeholder 3">
            <a:extLst>
              <a:ext uri="{FF2B5EF4-FFF2-40B4-BE49-F238E27FC236}">
                <a16:creationId xmlns:a16="http://schemas.microsoft.com/office/drawing/2014/main" id="{ECAC8AC4-B371-4674-91AD-0071B761E74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6C0FAAD7-CD67-42BE-8FBE-CC4C28C73A8B}" type="slidenum">
              <a:rPr lang="en-GB" altLang="en-US" smtClean="0">
                <a:latin typeface="Calibri" panose="020F0502020204030204" pitchFamily="34" charset="0"/>
              </a:rPr>
              <a:pPr/>
              <a:t>11</a:t>
            </a:fld>
            <a:endParaRPr lang="en-GB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51155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Image Placeholder 1">
            <a:extLst>
              <a:ext uri="{FF2B5EF4-FFF2-40B4-BE49-F238E27FC236}">
                <a16:creationId xmlns:a16="http://schemas.microsoft.com/office/drawing/2014/main" id="{93A9191E-B6A8-48EF-915C-28A26D6FD64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Notes Placeholder 2">
            <a:extLst>
              <a:ext uri="{FF2B5EF4-FFF2-40B4-BE49-F238E27FC236}">
                <a16:creationId xmlns:a16="http://schemas.microsoft.com/office/drawing/2014/main" id="{B5D92CA4-2E2B-4F86-A979-4DD8E46666D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/>
          </a:p>
        </p:txBody>
      </p:sp>
      <p:sp>
        <p:nvSpPr>
          <p:cNvPr id="15364" name="Slide Number Placeholder 3">
            <a:extLst>
              <a:ext uri="{FF2B5EF4-FFF2-40B4-BE49-F238E27FC236}">
                <a16:creationId xmlns:a16="http://schemas.microsoft.com/office/drawing/2014/main" id="{9A8522D3-0322-4E52-A3D3-FE4A47F3327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7497BCBD-488F-4BD0-93B4-C9BCC4E2739E}" type="slidenum">
              <a:rPr lang="en-GB" altLang="en-US" smtClean="0">
                <a:latin typeface="Calibri" panose="020F0502020204030204" pitchFamily="34" charset="0"/>
              </a:rPr>
              <a:pPr/>
              <a:t>15</a:t>
            </a:fld>
            <a:endParaRPr lang="en-GB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90495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Image Placeholder 1">
            <a:extLst>
              <a:ext uri="{FF2B5EF4-FFF2-40B4-BE49-F238E27FC236}">
                <a16:creationId xmlns:a16="http://schemas.microsoft.com/office/drawing/2014/main" id="{2A7B5959-0F9A-494C-9159-080D72BB208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Notes Placeholder 2">
            <a:extLst>
              <a:ext uri="{FF2B5EF4-FFF2-40B4-BE49-F238E27FC236}">
                <a16:creationId xmlns:a16="http://schemas.microsoft.com/office/drawing/2014/main" id="{F5D84CBA-647C-4A45-ADAA-60129AF71BA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/>
          </a:p>
        </p:txBody>
      </p:sp>
      <p:sp>
        <p:nvSpPr>
          <p:cNvPr id="17412" name="Slide Number Placeholder 3">
            <a:extLst>
              <a:ext uri="{FF2B5EF4-FFF2-40B4-BE49-F238E27FC236}">
                <a16:creationId xmlns:a16="http://schemas.microsoft.com/office/drawing/2014/main" id="{F0C28C35-14C2-4805-A748-6A6A40A680E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4F4B22C-05DB-484E-ABAB-0E899051187D}" type="slidenum">
              <a:rPr lang="en-GB" altLang="en-US" smtClean="0">
                <a:latin typeface="Calibri" panose="020F0502020204030204" pitchFamily="34" charset="0"/>
              </a:rPr>
              <a:pPr/>
              <a:t>16</a:t>
            </a:fld>
            <a:endParaRPr lang="en-GB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11327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>
            <a:extLst>
              <a:ext uri="{FF2B5EF4-FFF2-40B4-BE49-F238E27FC236}">
                <a16:creationId xmlns:a16="http://schemas.microsoft.com/office/drawing/2014/main" id="{51C31C10-1E0D-4C2D-AF7F-23D128CC84B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7" name="Notes Placeholder 2">
            <a:extLst>
              <a:ext uri="{FF2B5EF4-FFF2-40B4-BE49-F238E27FC236}">
                <a16:creationId xmlns:a16="http://schemas.microsoft.com/office/drawing/2014/main" id="{CA3AAA5B-B549-4F19-94E3-0D7397E7F48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/>
          </a:p>
        </p:txBody>
      </p:sp>
      <p:sp>
        <p:nvSpPr>
          <p:cNvPr id="36868" name="Slide Number Placeholder 3">
            <a:extLst>
              <a:ext uri="{FF2B5EF4-FFF2-40B4-BE49-F238E27FC236}">
                <a16:creationId xmlns:a16="http://schemas.microsoft.com/office/drawing/2014/main" id="{53469EBB-DAEF-4A41-85BE-07F76FBE678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FEE4E667-3AE9-4582-BEA6-AF4EDFADDD9F}" type="slidenum">
              <a:rPr lang="en-GB" altLang="en-US" smtClean="0">
                <a:latin typeface="Calibri" panose="020F0502020204030204" pitchFamily="34" charset="0"/>
              </a:rPr>
              <a:pPr/>
              <a:t>26</a:t>
            </a:fld>
            <a:endParaRPr lang="en-GB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62294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Image Placeholder 1">
            <a:extLst>
              <a:ext uri="{FF2B5EF4-FFF2-40B4-BE49-F238E27FC236}">
                <a16:creationId xmlns:a16="http://schemas.microsoft.com/office/drawing/2014/main" id="{DC152190-6632-4BC5-82A9-E74A460D0D7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19" name="Notes Placeholder 2">
            <a:extLst>
              <a:ext uri="{FF2B5EF4-FFF2-40B4-BE49-F238E27FC236}">
                <a16:creationId xmlns:a16="http://schemas.microsoft.com/office/drawing/2014/main" id="{4DEA10B8-1935-4F01-BB16-C6E90B8EF29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/>
          </a:p>
        </p:txBody>
      </p:sp>
      <p:sp>
        <p:nvSpPr>
          <p:cNvPr id="34820" name="Slide Number Placeholder 3">
            <a:extLst>
              <a:ext uri="{FF2B5EF4-FFF2-40B4-BE49-F238E27FC236}">
                <a16:creationId xmlns:a16="http://schemas.microsoft.com/office/drawing/2014/main" id="{41538E30-4B14-4219-BA94-3F42CA6CF2E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85E22D6C-E02B-4469-AA2E-49F68CEC58EE}" type="slidenum">
              <a:rPr lang="en-GB" altLang="en-US" smtClean="0">
                <a:latin typeface="Calibri" panose="020F0502020204030204" pitchFamily="34" charset="0"/>
              </a:rPr>
              <a:pPr/>
              <a:t>28</a:t>
            </a:fld>
            <a:endParaRPr lang="en-GB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13093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>
            <a:extLst>
              <a:ext uri="{FF2B5EF4-FFF2-40B4-BE49-F238E27FC236}">
                <a16:creationId xmlns:a16="http://schemas.microsoft.com/office/drawing/2014/main" id="{C23C7E09-C79F-42A6-B8DB-19614702F5F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39" name="Notes Placeholder 2">
            <a:extLst>
              <a:ext uri="{FF2B5EF4-FFF2-40B4-BE49-F238E27FC236}">
                <a16:creationId xmlns:a16="http://schemas.microsoft.com/office/drawing/2014/main" id="{69D49C0B-71C1-4B8C-AE95-DDE9EFB95B1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/>
          </a:p>
        </p:txBody>
      </p:sp>
      <p:sp>
        <p:nvSpPr>
          <p:cNvPr id="39940" name="Slide Number Placeholder 3">
            <a:extLst>
              <a:ext uri="{FF2B5EF4-FFF2-40B4-BE49-F238E27FC236}">
                <a16:creationId xmlns:a16="http://schemas.microsoft.com/office/drawing/2014/main" id="{8EE09602-A0DC-4F65-A06E-120CA2A85BF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742AE9ED-2599-49EA-8356-82E4CC24EB0F}" type="slidenum">
              <a:rPr lang="en-GB" altLang="en-US" smtClean="0">
                <a:latin typeface="Calibri" panose="020F0502020204030204" pitchFamily="34" charset="0"/>
              </a:rPr>
              <a:pPr/>
              <a:t>31</a:t>
            </a:fld>
            <a:endParaRPr lang="en-GB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01479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562707" y="1371600"/>
            <a:ext cx="10972800" cy="1828800"/>
          </a:xfrm>
        </p:spPr>
        <p:txBody>
          <a:bodyPr lIns="45720" tIns="0" rIns="45720" bIns="0" anchor="b">
            <a:scene3d>
              <a:camera prst="orthographicFront"/>
              <a:lightRig rig="soft" dir="t">
                <a:rot lat="0" lon="0" rev="17220000"/>
              </a:lightRig>
            </a:scene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828800" y="3331698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2449D4-EB28-40E5-8F80-338EC8322DD1}" type="datetimeFigureOut">
              <a:rPr lang="en-US"/>
              <a:pPr>
                <a:defRPr/>
              </a:pPr>
              <a:t>2/25/2020</a:t>
            </a:fld>
            <a:endParaRPr lang="en-GB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2F81D32-EF2D-4CCA-AB7F-156AFBC7EF8B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27714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F71B5D-2E2B-4902-A089-048F8ABFA35E}" type="datetimeFigureOut">
              <a:rPr lang="en-US"/>
              <a:pPr>
                <a:defRPr/>
              </a:pPr>
              <a:t>2/25/2020</a:t>
            </a:fld>
            <a:endParaRPr lang="en-GB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140D45-E94C-492B-9507-010573E07976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028895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BCD267-6F33-4111-9C73-42CE8CE20E61}" type="datetimeFigureOut">
              <a:rPr lang="en-US"/>
              <a:pPr>
                <a:defRPr/>
              </a:pPr>
              <a:t>2/25/2020</a:t>
            </a:fld>
            <a:endParaRPr lang="en-GB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9FC0C79-1426-4F5F-8A6E-3C1070B30F79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76271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6197600" y="1981200"/>
            <a:ext cx="5080000" cy="4114800"/>
          </a:xfrm>
        </p:spPr>
        <p:txBody>
          <a:bodyPr>
            <a:normAutofit/>
          </a:bodyPr>
          <a:lstStyle/>
          <a:p>
            <a:pPr lvl="0"/>
            <a:r>
              <a:rPr lang="en-US" noProof="0"/>
              <a:t>Click icon to add online image</a:t>
            </a:r>
            <a:endParaRPr lang="en-GB" noProof="0" dirty="0"/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8011E9-0B2B-4974-B1B2-3D0E9DCCB420}" type="datetimeFigureOut">
              <a:rPr lang="en-US"/>
              <a:pPr>
                <a:defRPr/>
              </a:pPr>
              <a:t>2/25/2020</a:t>
            </a:fld>
            <a:endParaRPr lang="en-GB" dirty="0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0AD0C80-E122-4FC1-97FA-C89B225F9273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59013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4E7836-AA7F-4906-B88A-FE61ABDE6EE6}" type="datetimeFigureOut">
              <a:rPr lang="en-US"/>
              <a:pPr>
                <a:defRPr/>
              </a:pPr>
              <a:t>2/25/2020</a:t>
            </a:fld>
            <a:endParaRPr lang="en-GB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728BA9B-ED62-449A-8001-AF514250213F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3322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3600" y="609600"/>
            <a:ext cx="9448800" cy="1828800"/>
          </a:xfrm>
        </p:spPr>
        <p:txBody>
          <a:bodyPr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33600" y="2507786"/>
            <a:ext cx="9448800" cy="1509712"/>
          </a:xfrm>
        </p:spPr>
        <p:txBody>
          <a:bodyPr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86E0F3-2657-4F84-8073-49429EF4176D}" type="datetimeFigureOut">
              <a:rPr lang="en-US"/>
              <a:pPr>
                <a:defRPr/>
              </a:pPr>
              <a:t>2/25/2020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8B88EFE-CBAC-46CE-99AF-EFED46E8DED2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65885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7B859F-8F59-4EF7-BDDE-528884E14602}" type="datetimeFigureOut">
              <a:rPr lang="en-US"/>
              <a:pPr>
                <a:defRPr/>
              </a:pPr>
              <a:t>2/25/2020</a:t>
            </a:fld>
            <a:endParaRPr lang="en-GB" dirty="0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5FF725-06A1-4BD1-A5C4-5A14BE509B40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29344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193368" y="1535113"/>
            <a:ext cx="5389033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9600" y="2362201"/>
            <a:ext cx="5386917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362201"/>
            <a:ext cx="5389033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B4E844-7716-41DD-B12B-8CA409C85B2C}" type="datetimeFigureOut">
              <a:rPr lang="en-US"/>
              <a:pPr>
                <a:defRPr/>
              </a:pPr>
              <a:t>2/25/2020</a:t>
            </a:fld>
            <a:endParaRPr lang="en-GB" dirty="0"/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311E875-0866-45A9-BCC0-3700DC0B9D77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73082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BC4081-7544-44F8-A691-2F8ABF39FC5D}" type="datetimeFigureOut">
              <a:rPr lang="en-US"/>
              <a:pPr>
                <a:defRPr/>
              </a:pPr>
              <a:t>2/25/2020</a:t>
            </a:fld>
            <a:endParaRPr lang="en-GB" dirty="0"/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22457B4-85D0-4893-8AB0-330C4FDC5233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02024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581BD0-A36E-409C-B171-A9A3816B7D39}" type="datetimeFigureOut">
              <a:rPr lang="en-US"/>
              <a:pPr>
                <a:defRPr/>
              </a:pPr>
              <a:t>2/25/2020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1FB5C64-E5F8-41AE-BA57-F1067FB5C2D4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87416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09601" y="1524001"/>
            <a:ext cx="4011084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74C575-F85B-43DD-A498-5625E93EA74B}" type="datetimeFigureOut">
              <a:rPr lang="en-US"/>
              <a:pPr>
                <a:defRPr/>
              </a:pPr>
              <a:t>2/25/2020</a:t>
            </a:fld>
            <a:endParaRPr lang="en-GB" dirty="0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BF8826A-F157-43E4-87FD-9D7116EF29BE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497907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8400" y="609600"/>
            <a:ext cx="73152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438400" y="1831975"/>
            <a:ext cx="73152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indent="0">
              <a:buNone/>
              <a:defRPr sz="32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438400" y="1166787"/>
            <a:ext cx="7315200" cy="530352"/>
          </a:xfrm>
        </p:spPr>
        <p:txBody>
          <a:bodyPr lIns="45720" rIns="45720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669F01-2C0F-47F9-B20E-FB6940352620}" type="datetimeFigureOut">
              <a:rPr lang="en-US"/>
              <a:pPr>
                <a:defRPr/>
              </a:pPr>
              <a:t>2/25/2020</a:t>
            </a:fld>
            <a:endParaRPr lang="en-GB" dirty="0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0CA1D8A-6ED2-483D-B1F4-196269FEBBC2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64851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27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70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09600" y="6416676"/>
            <a:ext cx="2844800" cy="365125"/>
          </a:xfrm>
          <a:prstGeom prst="rect">
            <a:avLst/>
          </a:prstGeom>
        </p:spPr>
        <p:txBody>
          <a:bodyPr vert="horz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shade val="5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344A60A-18FC-4D08-AA50-E06B3D16ED8A}" type="datetimeFigureOut">
              <a:rPr lang="en-US"/>
              <a:pPr>
                <a:defRPr/>
              </a:pPr>
              <a:t>2/25/2020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4165600" y="6416676"/>
            <a:ext cx="3860800" cy="365125"/>
          </a:xfrm>
          <a:prstGeom prst="rect">
            <a:avLst/>
          </a:prstGeom>
        </p:spPr>
        <p:txBody>
          <a:bodyPr vert="horz" anchor="b"/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dirty="0">
                <a:solidFill>
                  <a:schemeClr val="tx1">
                    <a:shade val="5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10566400" y="6416676"/>
            <a:ext cx="1016000" cy="365125"/>
          </a:xfrm>
          <a:prstGeom prst="rect">
            <a:avLst/>
          </a:prstGeom>
        </p:spPr>
        <p:txBody>
          <a:bodyPr vert="horz" wrap="square" lIns="0" tIns="45720" rIns="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BCBCBC"/>
                </a:solidFill>
              </a:defRPr>
            </a:lvl1pPr>
          </a:lstStyle>
          <a:p>
            <a:fld id="{DEAB5EDB-14AF-4E53-ABE1-ACFDA2132F31}" type="slidenum">
              <a:rPr lang="en-GB"/>
              <a:pPr/>
              <a:t>‹#›</a:t>
            </a:fld>
            <a:endParaRPr lang="en-GB"/>
          </a:p>
        </p:txBody>
      </p:sp>
      <p:pic>
        <p:nvPicPr>
          <p:cNvPr id="1031" name="Picture 2" descr="C:\Users\Lee\AppData\Local\Microsoft\Windows\Temporary Internet Files\Content.IE5\7Y040FUD\MC900442122[1].png">
            <a:hlinkClick r:id="" action="ppaction://noaction"/>
          </p:cNvPr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418" y="17463"/>
            <a:ext cx="461433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dk1" tx1="lt1" bg2="dk2" tx2="lt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5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  <p:sldLayoutId id="2147483751" r:id="rId12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100" b="1" kern="120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Verdana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Verdana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Verdana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Verdana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Verdana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Verdana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Verdana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Verdana" pitchFamily="34" charset="0"/>
        </a:defRPr>
      </a:lvl9pPr>
    </p:titleStyle>
    <p:bodyStyle>
      <a:lvl1pPr marL="547688" indent="-411163" algn="l" rtl="0" eaLnBrk="1" fontAlgn="base" hangingPunct="1">
        <a:spcBef>
          <a:spcPct val="20000"/>
        </a:spcBef>
        <a:spcAft>
          <a:spcPct val="0"/>
        </a:spcAft>
        <a:buClr>
          <a:srgbClr val="F9F9F9"/>
        </a:buClr>
        <a:buSzPct val="65000"/>
        <a:buFont typeface="Wingdings 2" panose="05020102010507070707" pitchFamily="18" charset="2"/>
        <a:buChar char="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363" indent="-282575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 2" panose="05020102010507070707" pitchFamily="18" charset="2"/>
        <a:buChar char="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475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95000"/>
        <a:buFont typeface="Wingdings" panose="05000000000000000000" pitchFamily="2" charset="2"/>
        <a:buChar char="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2550" indent="-182563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100000"/>
        <a:buFont typeface="Wingdings 3" panose="05040102010807070707" pitchFamily="18" charset="2"/>
        <a:buChar char="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4638" indent="-182563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Wingdings 2" panose="05020102010507070707" pitchFamily="18" charset="2"/>
        <a:buChar char="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0.tmp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tm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tmp"/><Relationship Id="rId7" Type="http://schemas.openxmlformats.org/officeDocument/2006/relationships/image" Target="../media/image38.tmp"/><Relationship Id="rId2" Type="http://schemas.openxmlformats.org/officeDocument/2006/relationships/image" Target="../media/image33.tm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tmp"/><Relationship Id="rId5" Type="http://schemas.openxmlformats.org/officeDocument/2006/relationships/image" Target="../media/image36.tmp"/><Relationship Id="rId4" Type="http://schemas.openxmlformats.org/officeDocument/2006/relationships/image" Target="../media/image35.tmp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emf"/><Relationship Id="rId9" Type="http://schemas.openxmlformats.org/officeDocument/2006/relationships/image" Target="../media/image5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tmp"/><Relationship Id="rId2" Type="http://schemas.openxmlformats.org/officeDocument/2006/relationships/image" Target="../media/image55.tmp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tmp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9.tmp"/><Relationship Id="rId7" Type="http://schemas.openxmlformats.org/officeDocument/2006/relationships/image" Target="../media/image63.tmp"/><Relationship Id="rId2" Type="http://schemas.openxmlformats.org/officeDocument/2006/relationships/image" Target="../media/image58.tm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tmp"/><Relationship Id="rId5" Type="http://schemas.openxmlformats.org/officeDocument/2006/relationships/image" Target="../media/image61.tmp"/><Relationship Id="rId4" Type="http://schemas.openxmlformats.org/officeDocument/2006/relationships/image" Target="../media/image60.tmp"/><Relationship Id="rId9" Type="http://schemas.openxmlformats.org/officeDocument/2006/relationships/image" Target="../media/image6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emf"/><Relationship Id="rId5" Type="http://schemas.openxmlformats.org/officeDocument/2006/relationships/image" Target="../media/image69.emf"/><Relationship Id="rId4" Type="http://schemas.openxmlformats.org/officeDocument/2006/relationships/image" Target="../media/image68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gif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3" Type="http://schemas.openxmlformats.org/officeDocument/2006/relationships/image" Target="../media/image86.png"/><Relationship Id="rId7" Type="http://schemas.openxmlformats.org/officeDocument/2006/relationships/image" Target="../media/image9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8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6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tmp"/><Relationship Id="rId2" Type="http://schemas.openxmlformats.org/officeDocument/2006/relationships/image" Target="../media/image97.tmp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3.png"/><Relationship Id="rId5" Type="http://schemas.openxmlformats.org/officeDocument/2006/relationships/image" Target="../media/image102.emf"/><Relationship Id="rId4" Type="http://schemas.openxmlformats.org/officeDocument/2006/relationships/image" Target="../media/image101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7" Type="http://schemas.openxmlformats.org/officeDocument/2006/relationships/image" Target="../media/image10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7.png"/><Relationship Id="rId5" Type="http://schemas.openxmlformats.org/officeDocument/2006/relationships/image" Target="../media/image106.png"/><Relationship Id="rId4" Type="http://schemas.openxmlformats.org/officeDocument/2006/relationships/image" Target="../media/image10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8.png"/><Relationship Id="rId4" Type="http://schemas.openxmlformats.org/officeDocument/2006/relationships/image" Target="../media/image10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emf"/><Relationship Id="rId2" Type="http://schemas.openxmlformats.org/officeDocument/2006/relationships/image" Target="../media/image109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6.xml"/><Relationship Id="rId6" Type="http://schemas.microsoft.com/office/2007/relationships/hdphoto" Target="../media/hdphoto1.wdp"/><Relationship Id="rId5" Type="http://schemas.openxmlformats.org/officeDocument/2006/relationships/image" Target="../media/image115.png"/><Relationship Id="rId4" Type="http://schemas.openxmlformats.org/officeDocument/2006/relationships/image" Target="../media/image114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emf"/><Relationship Id="rId7" Type="http://schemas.openxmlformats.org/officeDocument/2006/relationships/image" Target="../media/image121.jpeg"/><Relationship Id="rId2" Type="http://schemas.openxmlformats.org/officeDocument/2006/relationships/image" Target="../media/image116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0.jpeg"/><Relationship Id="rId5" Type="http://schemas.openxmlformats.org/officeDocument/2006/relationships/image" Target="../media/image119.emf"/><Relationship Id="rId4" Type="http://schemas.openxmlformats.org/officeDocument/2006/relationships/image" Target="../media/image118.e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png"/><Relationship Id="rId3" Type="http://schemas.openxmlformats.org/officeDocument/2006/relationships/image" Target="../media/image125.png"/><Relationship Id="rId7" Type="http://schemas.openxmlformats.org/officeDocument/2006/relationships/image" Target="../media/image129.emf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8.png"/><Relationship Id="rId5" Type="http://schemas.openxmlformats.org/officeDocument/2006/relationships/image" Target="../media/image127.png"/><Relationship Id="rId4" Type="http://schemas.openxmlformats.org/officeDocument/2006/relationships/image" Target="../media/image126.png"/><Relationship Id="rId9" Type="http://schemas.openxmlformats.org/officeDocument/2006/relationships/image" Target="../media/image131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8.png"/><Relationship Id="rId3" Type="http://schemas.openxmlformats.org/officeDocument/2006/relationships/image" Target="../media/image39.png"/><Relationship Id="rId7" Type="http://schemas.openxmlformats.org/officeDocument/2006/relationships/image" Target="../media/image137.pn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6.png"/><Relationship Id="rId5" Type="http://schemas.openxmlformats.org/officeDocument/2006/relationships/image" Target="../media/image135.png"/><Relationship Id="rId4" Type="http://schemas.openxmlformats.org/officeDocument/2006/relationships/image" Target="../media/image134.png"/><Relationship Id="rId9" Type="http://schemas.openxmlformats.org/officeDocument/2006/relationships/image" Target="../media/image13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tmp"/><Relationship Id="rId3" Type="http://schemas.openxmlformats.org/officeDocument/2006/relationships/image" Target="../media/image8.tmp"/><Relationship Id="rId7" Type="http://schemas.openxmlformats.org/officeDocument/2006/relationships/image" Target="../media/image12.tmp"/><Relationship Id="rId2" Type="http://schemas.openxmlformats.org/officeDocument/2006/relationships/image" Target="../media/image7.tm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tmp"/><Relationship Id="rId5" Type="http://schemas.openxmlformats.org/officeDocument/2006/relationships/image" Target="../media/image10.tmp"/><Relationship Id="rId10" Type="http://schemas.openxmlformats.org/officeDocument/2006/relationships/image" Target="../media/image15.tmp"/><Relationship Id="rId4" Type="http://schemas.openxmlformats.org/officeDocument/2006/relationships/image" Target="../media/image9.tmp"/><Relationship Id="rId9" Type="http://schemas.openxmlformats.org/officeDocument/2006/relationships/image" Target="../media/image14.tm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mp"/><Relationship Id="rId7" Type="http://schemas.openxmlformats.org/officeDocument/2006/relationships/image" Target="../media/image19.png"/><Relationship Id="rId2" Type="http://schemas.openxmlformats.org/officeDocument/2006/relationships/image" Target="../media/image7.tm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tmp"/><Relationship Id="rId5" Type="http://schemas.openxmlformats.org/officeDocument/2006/relationships/image" Target="../media/image17.tmp"/><Relationship Id="rId4" Type="http://schemas.openxmlformats.org/officeDocument/2006/relationships/image" Target="../media/image16.tmp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mp"/><Relationship Id="rId2" Type="http://schemas.openxmlformats.org/officeDocument/2006/relationships/image" Target="../media/image20.tmp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tmp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tmp"/><Relationship Id="rId7" Type="http://schemas.openxmlformats.org/officeDocument/2006/relationships/image" Target="../media/image28.png"/><Relationship Id="rId2" Type="http://schemas.openxmlformats.org/officeDocument/2006/relationships/image" Target="../media/image20.tm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">
            <a:extLst>
              <a:ext uri="{FF2B5EF4-FFF2-40B4-BE49-F238E27FC236}">
                <a16:creationId xmlns:a16="http://schemas.microsoft.com/office/drawing/2014/main" id="{667D086E-9D7D-4C63-9283-2D01F8AAF0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896" y="-18688"/>
            <a:ext cx="10840185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17B1CC20-6352-4A10-832F-902D1039F1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02896" y="1"/>
            <a:ext cx="10937720" cy="2060847"/>
          </a:xfrm>
          <a:solidFill>
            <a:srgbClr val="080808">
              <a:alpha val="36863"/>
            </a:srgbClr>
          </a:solidFill>
        </p:spPr>
        <p:txBody>
          <a:bodyPr>
            <a:normAutofit/>
          </a:bodyPr>
          <a:lstStyle/>
          <a:p>
            <a:pPr>
              <a:defRPr/>
            </a:pPr>
            <a:r>
              <a:rPr lang="en-GB" dirty="0"/>
              <a:t>Radial head and neck fixation: The limits</a:t>
            </a:r>
          </a:p>
        </p:txBody>
      </p:sp>
      <p:sp>
        <p:nvSpPr>
          <p:cNvPr id="4099" name="Subtitle 4">
            <a:extLst>
              <a:ext uri="{FF2B5EF4-FFF2-40B4-BE49-F238E27FC236}">
                <a16:creationId xmlns:a16="http://schemas.microsoft.com/office/drawing/2014/main" id="{AD40191F-837E-46BD-833E-A0F2A25AC08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855640" y="4653136"/>
            <a:ext cx="6702699" cy="1250777"/>
          </a:xfrm>
        </p:spPr>
        <p:txBody>
          <a:bodyPr/>
          <a:lstStyle/>
          <a:p>
            <a:pPr eaLnBrk="1" hangingPunct="1">
              <a:defRPr/>
            </a:pPr>
            <a:r>
              <a:rPr lang="en-GB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Mr Lee Van Rensburg</a:t>
            </a:r>
          </a:p>
          <a:p>
            <a:pPr eaLnBrk="1" hangingPunct="1">
              <a:defRPr/>
            </a:pPr>
            <a:r>
              <a:rPr lang="en-GB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Cambridge University hospitals NHS trust</a:t>
            </a:r>
          </a:p>
          <a:p>
            <a:pPr eaLnBrk="1" hangingPunct="1">
              <a:defRPr/>
            </a:pPr>
            <a:r>
              <a:rPr lang="en-GB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11:15 to 11:25</a:t>
            </a:r>
          </a:p>
          <a:p>
            <a:pPr eaLnBrk="1" hangingPunct="1">
              <a:defRPr/>
            </a:pPr>
            <a:endParaRPr lang="en-GB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101" name="Picture 2">
            <a:extLst>
              <a:ext uri="{FF2B5EF4-FFF2-40B4-BE49-F238E27FC236}">
                <a16:creationId xmlns:a16="http://schemas.microsoft.com/office/drawing/2014/main" id="{CF3C6650-15C8-4B7F-83AD-D00D0DAE73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896" y="5730876"/>
            <a:ext cx="5420093" cy="112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4">
            <a:extLst>
              <a:ext uri="{FF2B5EF4-FFF2-40B4-BE49-F238E27FC236}">
                <a16:creationId xmlns:a16="http://schemas.microsoft.com/office/drawing/2014/main" id="{E8F8DFAF-242F-43CD-AA99-C05F783365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2989" y="5735638"/>
            <a:ext cx="5517627" cy="1122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286587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B62C6C-914F-49BC-9036-7F297B304A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Hotchkiss 1997</a:t>
            </a:r>
          </a:p>
        </p:txBody>
      </p:sp>
      <p:pic>
        <p:nvPicPr>
          <p:cNvPr id="5" name="Content Placeholder 4" descr="A picture containing knife&#10;&#10;Description automatically generated">
            <a:extLst>
              <a:ext uri="{FF2B5EF4-FFF2-40B4-BE49-F238E27FC236}">
                <a16:creationId xmlns:a16="http://schemas.microsoft.com/office/drawing/2014/main" id="{74FFC4B4-94E9-48E3-8E24-EACD1E8EDC3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5600" y="116632"/>
            <a:ext cx="6777912" cy="1656184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6C9F369-4A82-48A3-B599-BB075BCCF79E}"/>
              </a:ext>
            </a:extLst>
          </p:cNvPr>
          <p:cNvSpPr/>
          <p:nvPr/>
        </p:nvSpPr>
        <p:spPr>
          <a:xfrm>
            <a:off x="8184232" y="6398696"/>
            <a:ext cx="38909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J Am </a:t>
            </a:r>
            <a:r>
              <a:rPr lang="en-GB" dirty="0" err="1"/>
              <a:t>Acad</a:t>
            </a:r>
            <a:r>
              <a:rPr lang="en-GB" dirty="0"/>
              <a:t> </a:t>
            </a:r>
            <a:r>
              <a:rPr lang="en-GB" dirty="0" err="1"/>
              <a:t>Orthop</a:t>
            </a:r>
            <a:r>
              <a:rPr lang="en-GB" dirty="0"/>
              <a:t> </a:t>
            </a:r>
            <a:r>
              <a:rPr lang="en-GB" dirty="0" err="1"/>
              <a:t>Surg</a:t>
            </a:r>
            <a:r>
              <a:rPr lang="en-GB" dirty="0"/>
              <a:t> 1997;5:1-10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9DCD5EC-7561-423D-9E4C-B683938122E9}"/>
              </a:ext>
            </a:extLst>
          </p:cNvPr>
          <p:cNvSpPr/>
          <p:nvPr/>
        </p:nvSpPr>
        <p:spPr>
          <a:xfrm>
            <a:off x="9141395" y="2370894"/>
            <a:ext cx="2954833" cy="360040"/>
          </a:xfrm>
          <a:prstGeom prst="rect">
            <a:avLst/>
          </a:prstGeom>
          <a:solidFill>
            <a:srgbClr val="000000">
              <a:alpha val="4902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CFE4519-B631-4746-A9C9-88F9E2A6CC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459" y="5229200"/>
            <a:ext cx="5163518" cy="414699"/>
          </a:xfrm>
          <a:prstGeom prst="rect">
            <a:avLst/>
          </a:prstGeom>
        </p:spPr>
      </p:pic>
      <p:pic>
        <p:nvPicPr>
          <p:cNvPr id="4" name="Picture 3" descr="A close up of food&#10;&#10;Description automatically generated">
            <a:extLst>
              <a:ext uri="{FF2B5EF4-FFF2-40B4-BE49-F238E27FC236}">
                <a16:creationId xmlns:a16="http://schemas.microsoft.com/office/drawing/2014/main" id="{B97A2B2F-6CD1-4106-83D5-D24BB71145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2526" y="2115702"/>
            <a:ext cx="9763015" cy="4309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2381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itle 1">
            <a:extLst>
              <a:ext uri="{FF2B5EF4-FFF2-40B4-BE49-F238E27FC236}">
                <a16:creationId xmlns:a16="http://schemas.microsoft.com/office/drawing/2014/main" id="{3B8AF6C5-D3E6-44CA-AEA4-913F278548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GB"/>
              <a:t>Radial head</a:t>
            </a:r>
            <a:br>
              <a:rPr lang="en-GB"/>
            </a:br>
            <a:r>
              <a:rPr lang="en-GB"/>
              <a:t>Classification</a:t>
            </a:r>
          </a:p>
        </p:txBody>
      </p:sp>
      <p:sp>
        <p:nvSpPr>
          <p:cNvPr id="11267" name="Content Placeholder 5">
            <a:extLst>
              <a:ext uri="{FF2B5EF4-FFF2-40B4-BE49-F238E27FC236}">
                <a16:creationId xmlns:a16="http://schemas.microsoft.com/office/drawing/2014/main" id="{CD804843-B3DB-4C34-AAF8-D935B05309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16139" y="1778000"/>
            <a:ext cx="8029575" cy="4114800"/>
          </a:xfrm>
        </p:spPr>
        <p:txBody>
          <a:bodyPr/>
          <a:lstStyle/>
          <a:p>
            <a:pPr eaLnBrk="1" hangingPunct="1"/>
            <a:r>
              <a:rPr lang="en-GB" altLang="en-US" b="1"/>
              <a:t>Mason – Mayo (2008)</a:t>
            </a:r>
          </a:p>
          <a:p>
            <a:pPr eaLnBrk="1" hangingPunct="1"/>
            <a:r>
              <a:rPr lang="en-GB" altLang="en-US" b="1"/>
              <a:t>Adaption of Mason</a:t>
            </a:r>
          </a:p>
          <a:p>
            <a:pPr lvl="2" eaLnBrk="1" hangingPunct="1"/>
            <a:r>
              <a:rPr lang="en-GB" altLang="en-US"/>
              <a:t>Includes suffix to denote associated</a:t>
            </a:r>
          </a:p>
          <a:p>
            <a:pPr lvl="3" eaLnBrk="1" hangingPunct="1"/>
            <a:r>
              <a:rPr lang="en-GB" altLang="en-US"/>
              <a:t>Articular injury</a:t>
            </a:r>
          </a:p>
          <a:p>
            <a:pPr lvl="4" eaLnBrk="1" hangingPunct="1"/>
            <a:r>
              <a:rPr lang="en-GB" altLang="en-US"/>
              <a:t>c = coronoid</a:t>
            </a:r>
          </a:p>
          <a:p>
            <a:pPr lvl="4" eaLnBrk="1" hangingPunct="1"/>
            <a:r>
              <a:rPr lang="en-GB" altLang="en-US"/>
              <a:t>o = olecranon </a:t>
            </a:r>
          </a:p>
          <a:p>
            <a:pPr lvl="3" eaLnBrk="1" hangingPunct="1"/>
            <a:r>
              <a:rPr lang="en-GB" altLang="en-US"/>
              <a:t>Ligamentous injury</a:t>
            </a:r>
          </a:p>
          <a:p>
            <a:pPr lvl="4" eaLnBrk="1" hangingPunct="1"/>
            <a:r>
              <a:rPr lang="en-GB" altLang="en-US"/>
              <a:t>l = lateral collateral ligament</a:t>
            </a:r>
          </a:p>
          <a:p>
            <a:pPr lvl="4" eaLnBrk="1" hangingPunct="1"/>
            <a:r>
              <a:rPr lang="en-GB" altLang="en-US"/>
              <a:t>m = medial collateral ligament</a:t>
            </a:r>
          </a:p>
          <a:p>
            <a:pPr lvl="4" eaLnBrk="1" hangingPunct="1"/>
            <a:r>
              <a:rPr lang="en-GB" altLang="en-US"/>
              <a:t>d = distal radioulnar joint</a:t>
            </a:r>
          </a:p>
        </p:txBody>
      </p:sp>
      <p:sp>
        <p:nvSpPr>
          <p:cNvPr id="11268" name="Rectangle 3">
            <a:extLst>
              <a:ext uri="{FF2B5EF4-FFF2-40B4-BE49-F238E27FC236}">
                <a16:creationId xmlns:a16="http://schemas.microsoft.com/office/drawing/2014/main" id="{6441BA86-177E-4A3A-8D3B-3C400AF3BE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79700" y="5892801"/>
            <a:ext cx="795655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F9F9F9"/>
              </a:buClr>
              <a:buSzPct val="65000"/>
              <a:buFont typeface="Wingdings 2" panose="05020102010507070707" pitchFamily="18" charset="2"/>
              <a:buChar char="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80000"/>
              <a:buFont typeface="Wingdings 2" panose="05020102010507070707" pitchFamily="18" charset="2"/>
              <a:buChar char="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95000"/>
              <a:buFont typeface="Wingdings" panose="05000000000000000000" pitchFamily="2" charset="2"/>
              <a:buChar char="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100000"/>
              <a:buFont typeface="Wingdings 3" panose="05040102010807070707" pitchFamily="18" charset="2"/>
              <a:buChar char="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GB" altLang="en-US" sz="1800" dirty="0"/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1800" i="1" dirty="0"/>
              <a:t>van Riet RP, Morrey BF.; Clin Orth </a:t>
            </a:r>
            <a:r>
              <a:rPr lang="en-GB" altLang="en-US" sz="1800" i="1" dirty="0" err="1"/>
              <a:t>Relat</a:t>
            </a:r>
            <a:r>
              <a:rPr lang="en-GB" altLang="en-US" sz="1800" i="1" dirty="0"/>
              <a:t> Res. 2008 Jan;466(1):130-4.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GB" altLang="en-US" sz="1800" dirty="0"/>
          </a:p>
        </p:txBody>
      </p:sp>
      <p:pic>
        <p:nvPicPr>
          <p:cNvPr id="1026" name="Picture 2" descr="January 2011 Cover">
            <a:extLst>
              <a:ext uri="{FF2B5EF4-FFF2-40B4-BE49-F238E27FC236}">
                <a16:creationId xmlns:a16="http://schemas.microsoft.com/office/drawing/2014/main" id="{AB54606A-9BA9-4118-851C-3881311D81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45384" y="5442917"/>
            <a:ext cx="942975" cy="126682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9E56C07-60CB-4F23-94CF-27600CE12C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63070" y="41274"/>
            <a:ext cx="3928930" cy="2210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476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A screenshot of a cell phone&#10;&#10;Description automatically generated">
            <a:extLst>
              <a:ext uri="{FF2B5EF4-FFF2-40B4-BE49-F238E27FC236}">
                <a16:creationId xmlns:a16="http://schemas.microsoft.com/office/drawing/2014/main" id="{9CC9F7ED-921E-4A75-B36A-A01E969621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664" y="1417638"/>
            <a:ext cx="8456522" cy="504724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5C8AF00-F7A0-47B4-AE55-E95FC759D0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Mason Mayo 2008</a:t>
            </a:r>
          </a:p>
        </p:txBody>
      </p:sp>
      <p:pic>
        <p:nvPicPr>
          <p:cNvPr id="6" name="Content Placeholder 5" descr="A picture containing knife&#10;&#10;Description automatically generated">
            <a:extLst>
              <a:ext uri="{FF2B5EF4-FFF2-40B4-BE49-F238E27FC236}">
                <a16:creationId xmlns:a16="http://schemas.microsoft.com/office/drawing/2014/main" id="{2D1FB177-B671-42B6-8C0E-6ED3C720B85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8879" y="40813"/>
            <a:ext cx="8844048" cy="1406332"/>
          </a:xfr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8F05E5E-3C23-4347-9BB8-F68CA0038FF9}"/>
              </a:ext>
            </a:extLst>
          </p:cNvPr>
          <p:cNvSpPr/>
          <p:nvPr/>
        </p:nvSpPr>
        <p:spPr>
          <a:xfrm>
            <a:off x="7595096" y="6491289"/>
            <a:ext cx="45704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Clin </a:t>
            </a:r>
            <a:r>
              <a:rPr lang="en-GB" dirty="0" err="1"/>
              <a:t>Orthop</a:t>
            </a:r>
            <a:r>
              <a:rPr lang="en-GB" dirty="0"/>
              <a:t> </a:t>
            </a:r>
            <a:r>
              <a:rPr lang="en-GB" dirty="0" err="1"/>
              <a:t>Relat</a:t>
            </a:r>
            <a:r>
              <a:rPr lang="en-GB" dirty="0"/>
              <a:t> Res (2008) 466:130–134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771F9033-C5BD-4FA6-9D1E-F8025FBE3778}"/>
              </a:ext>
            </a:extLst>
          </p:cNvPr>
          <p:cNvGrpSpPr/>
          <p:nvPr/>
        </p:nvGrpSpPr>
        <p:grpSpPr>
          <a:xfrm>
            <a:off x="191344" y="1447145"/>
            <a:ext cx="5003330" cy="4038121"/>
            <a:chOff x="4483017" y="2127182"/>
            <a:chExt cx="5003330" cy="4038121"/>
          </a:xfrm>
        </p:grpSpPr>
        <p:pic>
          <p:nvPicPr>
            <p:cNvPr id="8" name="Picture 7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44079777-CE91-479E-8C74-2CAF5A11C73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83017" y="2127182"/>
              <a:ext cx="5003330" cy="4038121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51D97225-66B2-4AA5-84E9-482F2D9F4847}"/>
                </a:ext>
              </a:extLst>
            </p:cNvPr>
            <p:cNvSpPr txBox="1"/>
            <p:nvPr/>
          </p:nvSpPr>
          <p:spPr>
            <a:xfrm>
              <a:off x="7182091" y="2133552"/>
              <a:ext cx="2304256" cy="584775"/>
            </a:xfrm>
            <a:prstGeom prst="rect">
              <a:avLst/>
            </a:prstGeom>
            <a:solidFill>
              <a:srgbClr val="000000">
                <a:alpha val="47843"/>
              </a:srgbClr>
            </a:solidFill>
          </p:spPr>
          <p:txBody>
            <a:bodyPr wrap="square" rtlCol="0">
              <a:spAutoFit/>
            </a:bodyPr>
            <a:lstStyle/>
            <a:p>
              <a:r>
                <a:rPr lang="en-GB" sz="3200" dirty="0"/>
                <a:t>Type 3 l m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DA668F0-52C6-44A5-BC18-D09A368EE1BA}"/>
              </a:ext>
            </a:extLst>
          </p:cNvPr>
          <p:cNvGrpSpPr/>
          <p:nvPr/>
        </p:nvGrpSpPr>
        <p:grpSpPr>
          <a:xfrm>
            <a:off x="7595096" y="2589772"/>
            <a:ext cx="4570482" cy="3875113"/>
            <a:chOff x="5951984" y="2484557"/>
            <a:chExt cx="4570482" cy="3875113"/>
          </a:xfrm>
        </p:grpSpPr>
        <p:pic>
          <p:nvPicPr>
            <p:cNvPr id="12" name="Picture 11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38563A50-E470-400A-A354-59C80938BB7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51984" y="2488204"/>
              <a:ext cx="4570482" cy="3871466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1EB2AC5-DF0F-4057-A372-BCDFAFA57453}"/>
                </a:ext>
              </a:extLst>
            </p:cNvPr>
            <p:cNvSpPr txBox="1"/>
            <p:nvPr/>
          </p:nvSpPr>
          <p:spPr>
            <a:xfrm>
              <a:off x="7824192" y="2484557"/>
              <a:ext cx="2698274" cy="584775"/>
            </a:xfrm>
            <a:prstGeom prst="rect">
              <a:avLst/>
            </a:prstGeom>
            <a:solidFill>
              <a:srgbClr val="000000">
                <a:alpha val="47843"/>
              </a:srgbClr>
            </a:solidFill>
          </p:spPr>
          <p:txBody>
            <a:bodyPr wrap="square" rtlCol="0">
              <a:spAutoFit/>
            </a:bodyPr>
            <a:lstStyle/>
            <a:p>
              <a:r>
                <a:rPr lang="en-GB" sz="3200" dirty="0"/>
                <a:t>Type 2 c l m</a:t>
              </a:r>
            </a:p>
          </p:txBody>
        </p:sp>
      </p:grpSp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FC9C0390-90B8-4AFA-835B-09294074E17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0557" y="0"/>
            <a:ext cx="2781443" cy="4197566"/>
          </a:xfrm>
          <a:prstGeom prst="rect">
            <a:avLst/>
          </a:prstGeom>
        </p:spPr>
      </p:pic>
      <p:pic>
        <p:nvPicPr>
          <p:cNvPr id="11" name="Picture 10" descr="A close up of a device&#10;&#10;Description automatically generated">
            <a:extLst>
              <a:ext uri="{FF2B5EF4-FFF2-40B4-BE49-F238E27FC236}">
                <a16:creationId xmlns:a16="http://schemas.microsoft.com/office/drawing/2014/main" id="{0BE74759-1F82-4638-BD95-C0C73AB8E90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22" y="2835532"/>
            <a:ext cx="2140060" cy="398165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9937B24-913F-4225-B48E-1E2F8E07342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30420" y="2996952"/>
            <a:ext cx="6521262" cy="3668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253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F627BD-9EC7-46C8-A4E8-9764705ED3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GB"/>
          </a:p>
        </p:txBody>
      </p:sp>
      <p:sp>
        <p:nvSpPr>
          <p:cNvPr id="29699" name="Content Placeholder 5">
            <a:extLst>
              <a:ext uri="{FF2B5EF4-FFF2-40B4-BE49-F238E27FC236}">
                <a16:creationId xmlns:a16="http://schemas.microsoft.com/office/drawing/2014/main" id="{1E1BD52D-51F6-43E3-B7DC-A9C2ADFAF1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GB" altLang="en-US"/>
              <a:t>Database 2007 – 2011</a:t>
            </a:r>
          </a:p>
          <a:p>
            <a:pPr eaLnBrk="1" hangingPunct="1"/>
            <a:r>
              <a:rPr lang="en-GB" altLang="en-US"/>
              <a:t>58404 Radial head fractures</a:t>
            </a:r>
          </a:p>
          <a:p>
            <a:pPr eaLnBrk="1" hangingPunct="1"/>
            <a:r>
              <a:rPr lang="en-GB" altLang="en-US"/>
              <a:t>2981 Operative treatment 2981</a:t>
            </a:r>
          </a:p>
          <a:p>
            <a:pPr eaLnBrk="1" hangingPunct="1"/>
            <a:endParaRPr lang="en-GB" altLang="en-US"/>
          </a:p>
          <a:p>
            <a:pPr eaLnBrk="1" hangingPunct="1"/>
            <a:r>
              <a:rPr lang="en-GB" altLang="en-US"/>
              <a:t>Fix 57%</a:t>
            </a:r>
          </a:p>
          <a:p>
            <a:pPr eaLnBrk="1" hangingPunct="1"/>
            <a:r>
              <a:rPr lang="en-GB" altLang="en-US"/>
              <a:t>Replace 38%</a:t>
            </a:r>
          </a:p>
          <a:p>
            <a:pPr eaLnBrk="1" hangingPunct="1"/>
            <a:r>
              <a:rPr lang="en-GB" altLang="en-US"/>
              <a:t>Excision 5%</a:t>
            </a:r>
          </a:p>
          <a:p>
            <a:pPr eaLnBrk="1" hangingPunct="1"/>
            <a:endParaRPr lang="en-GB" altLang="en-US"/>
          </a:p>
          <a:p>
            <a:pPr eaLnBrk="1" hangingPunct="1"/>
            <a:endParaRPr lang="en-GB" altLang="en-US"/>
          </a:p>
          <a:p>
            <a:pPr eaLnBrk="1" hangingPunct="1"/>
            <a:endParaRPr lang="en-GB" altLang="en-US"/>
          </a:p>
        </p:txBody>
      </p:sp>
      <p:pic>
        <p:nvPicPr>
          <p:cNvPr id="29700" name="Content Placeholder 4">
            <a:extLst>
              <a:ext uri="{FF2B5EF4-FFF2-40B4-BE49-F238E27FC236}">
                <a16:creationId xmlns:a16="http://schemas.microsoft.com/office/drawing/2014/main" id="{AF043B22-8639-41D8-94D5-F66F233B64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357" y="37536"/>
            <a:ext cx="12169341" cy="1090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1" name="Rectangle 7">
            <a:extLst>
              <a:ext uri="{FF2B5EF4-FFF2-40B4-BE49-F238E27FC236}">
                <a16:creationId xmlns:a16="http://schemas.microsoft.com/office/drawing/2014/main" id="{BBB0AAAD-9C07-46A8-9BF0-A8F9559569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1" y="6399213"/>
            <a:ext cx="448151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de-DE" altLang="en-US"/>
              <a:t>J Hand Surg Am. 2018 Mar;43(3):241-247</a:t>
            </a:r>
            <a:endParaRPr lang="en-GB" alt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4F11CC9-FCB8-449E-AA9C-A8AA118EDF91}"/>
              </a:ext>
            </a:extLst>
          </p:cNvPr>
          <p:cNvSpPr txBox="1"/>
          <p:nvPr/>
        </p:nvSpPr>
        <p:spPr>
          <a:xfrm>
            <a:off x="4943872" y="3717032"/>
            <a:ext cx="59554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dirty="0">
                <a:solidFill>
                  <a:srgbClr val="FF0000"/>
                </a:solidFill>
              </a:rPr>
              <a:t>Hardware no longer the limit</a:t>
            </a:r>
          </a:p>
        </p:txBody>
      </p:sp>
    </p:spTree>
    <p:extLst>
      <p:ext uri="{BB962C8B-B14F-4D97-AF65-F5344CB8AC3E}">
        <p14:creationId xmlns:p14="http://schemas.microsoft.com/office/powerpoint/2010/main" val="9950641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CEE21B-FEE7-4313-B18A-01D52BFD00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348880"/>
            <a:ext cx="10972800" cy="11430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GB" dirty="0"/>
              <a:t>Limited appreciation of </a:t>
            </a:r>
            <a:br>
              <a:rPr lang="en-GB" dirty="0"/>
            </a:br>
            <a:r>
              <a:rPr lang="en-GB" dirty="0"/>
              <a:t>The Degrees of badness</a:t>
            </a:r>
          </a:p>
        </p:txBody>
      </p:sp>
    </p:spTree>
    <p:extLst>
      <p:ext uri="{BB962C8B-B14F-4D97-AF65-F5344CB8AC3E}">
        <p14:creationId xmlns:p14="http://schemas.microsoft.com/office/powerpoint/2010/main" val="19462734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itle 1">
            <a:extLst>
              <a:ext uri="{FF2B5EF4-FFF2-40B4-BE49-F238E27FC236}">
                <a16:creationId xmlns:a16="http://schemas.microsoft.com/office/drawing/2014/main" id="{178B063F-AF00-4EA7-ADC4-64425BC8D4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GB"/>
              <a:t>32 YO Fall </a:t>
            </a:r>
          </a:p>
        </p:txBody>
      </p:sp>
      <p:pic>
        <p:nvPicPr>
          <p:cNvPr id="14339" name="Picture 3">
            <a:extLst>
              <a:ext uri="{FF2B5EF4-FFF2-40B4-BE49-F238E27FC236}">
                <a16:creationId xmlns:a16="http://schemas.microsoft.com/office/drawing/2014/main" id="{1E0FFE8D-79AB-4151-9984-22C769951C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408" y="1454520"/>
            <a:ext cx="4032448" cy="5403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4">
            <a:extLst>
              <a:ext uri="{FF2B5EF4-FFF2-40B4-BE49-F238E27FC236}">
                <a16:creationId xmlns:a16="http://schemas.microsoft.com/office/drawing/2014/main" id="{F512F30B-FE9D-461F-BC17-AFFBE4AFE9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7088" y="2215125"/>
            <a:ext cx="5675312" cy="4643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418474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Title 1">
            <a:extLst>
              <a:ext uri="{FF2B5EF4-FFF2-40B4-BE49-F238E27FC236}">
                <a16:creationId xmlns:a16="http://schemas.microsoft.com/office/drawing/2014/main" id="{FE81CB88-29A5-4EF3-8956-BBEA8A93EF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GB"/>
              <a:t>32 YO fall</a:t>
            </a:r>
          </a:p>
        </p:txBody>
      </p:sp>
      <p:pic>
        <p:nvPicPr>
          <p:cNvPr id="16387" name="Picture 2">
            <a:extLst>
              <a:ext uri="{FF2B5EF4-FFF2-40B4-BE49-F238E27FC236}">
                <a16:creationId xmlns:a16="http://schemas.microsoft.com/office/drawing/2014/main" id="{A53E1FBA-2A6E-452B-8309-DDDA6ADB49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1922464"/>
            <a:ext cx="3857625" cy="4935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Freeform 10">
            <a:extLst>
              <a:ext uri="{FF2B5EF4-FFF2-40B4-BE49-F238E27FC236}">
                <a16:creationId xmlns:a16="http://schemas.microsoft.com/office/drawing/2014/main" id="{2CF48AF6-2C6E-4109-A869-54BFA0800A42}"/>
              </a:ext>
            </a:extLst>
          </p:cNvPr>
          <p:cNvSpPr/>
          <p:nvPr/>
        </p:nvSpPr>
        <p:spPr bwMode="auto">
          <a:xfrm>
            <a:off x="3813959" y="4000505"/>
            <a:ext cx="639288" cy="650665"/>
          </a:xfrm>
          <a:custGeom>
            <a:avLst/>
            <a:gdLst>
              <a:gd name="connsiteX0" fmla="*/ 476992 w 639288"/>
              <a:gd name="connsiteY0" fmla="*/ 138546 h 645227"/>
              <a:gd name="connsiteX1" fmla="*/ 441366 w 639288"/>
              <a:gd name="connsiteY1" fmla="*/ 423554 h 645227"/>
              <a:gd name="connsiteX2" fmla="*/ 524493 w 639288"/>
              <a:gd name="connsiteY2" fmla="*/ 625435 h 645227"/>
              <a:gd name="connsiteX3" fmla="*/ 619496 w 639288"/>
              <a:gd name="connsiteY3" fmla="*/ 542307 h 645227"/>
              <a:gd name="connsiteX4" fmla="*/ 405740 w 639288"/>
              <a:gd name="connsiteY4" fmla="*/ 67294 h 645227"/>
              <a:gd name="connsiteX5" fmla="*/ 85106 w 639288"/>
              <a:gd name="connsiteY5" fmla="*/ 138546 h 645227"/>
              <a:gd name="connsiteX6" fmla="*/ 37605 w 639288"/>
              <a:gd name="connsiteY6" fmla="*/ 364177 h 645227"/>
              <a:gd name="connsiteX7" fmla="*/ 310737 w 639288"/>
              <a:gd name="connsiteY7" fmla="*/ 435429 h 645227"/>
              <a:gd name="connsiteX8" fmla="*/ 500742 w 639288"/>
              <a:gd name="connsiteY8" fmla="*/ 589809 h 6452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39288" h="645227">
                <a:moveTo>
                  <a:pt x="476992" y="138546"/>
                </a:moveTo>
                <a:cubicBezTo>
                  <a:pt x="455220" y="240476"/>
                  <a:pt x="433449" y="342406"/>
                  <a:pt x="441366" y="423554"/>
                </a:cubicBezTo>
                <a:cubicBezTo>
                  <a:pt x="449283" y="504702"/>
                  <a:pt x="494805" y="605643"/>
                  <a:pt x="524493" y="625435"/>
                </a:cubicBezTo>
                <a:cubicBezTo>
                  <a:pt x="554181" y="645227"/>
                  <a:pt x="639288" y="635330"/>
                  <a:pt x="619496" y="542307"/>
                </a:cubicBezTo>
                <a:cubicBezTo>
                  <a:pt x="599704" y="449284"/>
                  <a:pt x="494805" y="134588"/>
                  <a:pt x="405740" y="67294"/>
                </a:cubicBezTo>
                <a:cubicBezTo>
                  <a:pt x="316675" y="0"/>
                  <a:pt x="146462" y="89066"/>
                  <a:pt x="85106" y="138546"/>
                </a:cubicBezTo>
                <a:cubicBezTo>
                  <a:pt x="23750" y="188026"/>
                  <a:pt x="0" y="314697"/>
                  <a:pt x="37605" y="364177"/>
                </a:cubicBezTo>
                <a:cubicBezTo>
                  <a:pt x="75210" y="413657"/>
                  <a:pt x="233548" y="397824"/>
                  <a:pt x="310737" y="435429"/>
                </a:cubicBezTo>
                <a:cubicBezTo>
                  <a:pt x="387927" y="473034"/>
                  <a:pt x="444334" y="531421"/>
                  <a:pt x="500742" y="589809"/>
                </a:cubicBezTo>
              </a:path>
            </a:pathLst>
          </a:cu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/>
          <a:lstStyle/>
          <a:p>
            <a:pPr eaLnBrk="1" hangingPunct="1">
              <a:defRPr/>
            </a:pPr>
            <a:endParaRPr lang="en-GB" sz="2400">
              <a:latin typeface="Times New Roman" charset="0"/>
              <a:cs typeface="+mn-cs"/>
            </a:endParaRPr>
          </a:p>
        </p:txBody>
      </p:sp>
      <p:pic>
        <p:nvPicPr>
          <p:cNvPr id="16391" name="Picture 3">
            <a:extLst>
              <a:ext uri="{FF2B5EF4-FFF2-40B4-BE49-F238E27FC236}">
                <a16:creationId xmlns:a16="http://schemas.microsoft.com/office/drawing/2014/main" id="{A214241C-EF4E-4912-889F-1A3060A168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2250" y="2571750"/>
            <a:ext cx="5365750" cy="428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Freeform 11">
            <a:extLst>
              <a:ext uri="{FF2B5EF4-FFF2-40B4-BE49-F238E27FC236}">
                <a16:creationId xmlns:a16="http://schemas.microsoft.com/office/drawing/2014/main" id="{567DE9F2-2DDB-4ADC-BC4D-F6E35CA27171}"/>
              </a:ext>
            </a:extLst>
          </p:cNvPr>
          <p:cNvSpPr/>
          <p:nvPr/>
        </p:nvSpPr>
        <p:spPr bwMode="auto">
          <a:xfrm>
            <a:off x="7507186" y="4940136"/>
            <a:ext cx="862939" cy="478971"/>
          </a:xfrm>
          <a:custGeom>
            <a:avLst/>
            <a:gdLst>
              <a:gd name="connsiteX0" fmla="*/ 857002 w 862939"/>
              <a:gd name="connsiteY0" fmla="*/ 380010 h 478971"/>
              <a:gd name="connsiteX1" fmla="*/ 631371 w 862939"/>
              <a:gd name="connsiteY1" fmla="*/ 475013 h 478971"/>
              <a:gd name="connsiteX2" fmla="*/ 334488 w 862939"/>
              <a:gd name="connsiteY2" fmla="*/ 356260 h 478971"/>
              <a:gd name="connsiteX3" fmla="*/ 49480 w 862939"/>
              <a:gd name="connsiteY3" fmla="*/ 225631 h 478971"/>
              <a:gd name="connsiteX4" fmla="*/ 37605 w 862939"/>
              <a:gd name="connsiteY4" fmla="*/ 35626 h 478971"/>
              <a:gd name="connsiteX5" fmla="*/ 263236 w 862939"/>
              <a:gd name="connsiteY5" fmla="*/ 11875 h 478971"/>
              <a:gd name="connsiteX6" fmla="*/ 595745 w 862939"/>
              <a:gd name="connsiteY6" fmla="*/ 95003 h 478971"/>
              <a:gd name="connsiteX7" fmla="*/ 595745 w 862939"/>
              <a:gd name="connsiteY7" fmla="*/ 166255 h 478971"/>
              <a:gd name="connsiteX8" fmla="*/ 785750 w 862939"/>
              <a:gd name="connsiteY8" fmla="*/ 427512 h 478971"/>
              <a:gd name="connsiteX9" fmla="*/ 833251 w 862939"/>
              <a:gd name="connsiteY9" fmla="*/ 273133 h 478971"/>
              <a:gd name="connsiteX10" fmla="*/ 607620 w 862939"/>
              <a:gd name="connsiteY10" fmla="*/ 95003 h 478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862939" h="478971">
                <a:moveTo>
                  <a:pt x="857002" y="380010"/>
                </a:moveTo>
                <a:cubicBezTo>
                  <a:pt x="787729" y="429490"/>
                  <a:pt x="718457" y="478971"/>
                  <a:pt x="631371" y="475013"/>
                </a:cubicBezTo>
                <a:cubicBezTo>
                  <a:pt x="544285" y="471055"/>
                  <a:pt x="431470" y="397824"/>
                  <a:pt x="334488" y="356260"/>
                </a:cubicBezTo>
                <a:cubicBezTo>
                  <a:pt x="237506" y="314696"/>
                  <a:pt x="98960" y="279070"/>
                  <a:pt x="49480" y="225631"/>
                </a:cubicBezTo>
                <a:cubicBezTo>
                  <a:pt x="0" y="172192"/>
                  <a:pt x="1979" y="71252"/>
                  <a:pt x="37605" y="35626"/>
                </a:cubicBezTo>
                <a:cubicBezTo>
                  <a:pt x="73231" y="0"/>
                  <a:pt x="170213" y="1979"/>
                  <a:pt x="263236" y="11875"/>
                </a:cubicBezTo>
                <a:cubicBezTo>
                  <a:pt x="356259" y="21771"/>
                  <a:pt x="540327" y="69273"/>
                  <a:pt x="595745" y="95003"/>
                </a:cubicBezTo>
                <a:cubicBezTo>
                  <a:pt x="651163" y="120733"/>
                  <a:pt x="564078" y="110837"/>
                  <a:pt x="595745" y="166255"/>
                </a:cubicBezTo>
                <a:cubicBezTo>
                  <a:pt x="627412" y="221673"/>
                  <a:pt x="746166" y="409699"/>
                  <a:pt x="785750" y="427512"/>
                </a:cubicBezTo>
                <a:cubicBezTo>
                  <a:pt x="825334" y="445325"/>
                  <a:pt x="862939" y="328551"/>
                  <a:pt x="833251" y="273133"/>
                </a:cubicBezTo>
                <a:cubicBezTo>
                  <a:pt x="803563" y="217715"/>
                  <a:pt x="705591" y="156359"/>
                  <a:pt x="607620" y="95003"/>
                </a:cubicBezTo>
              </a:path>
            </a:pathLst>
          </a:cu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/>
          <a:lstStyle/>
          <a:p>
            <a:pPr eaLnBrk="1" hangingPunct="1">
              <a:defRPr/>
            </a:pPr>
            <a:endParaRPr lang="en-GB" sz="2400">
              <a:latin typeface="Times New Roman" charset="0"/>
              <a:cs typeface="+mn-cs"/>
            </a:endParaRPr>
          </a:p>
        </p:txBody>
      </p:sp>
      <p:sp>
        <p:nvSpPr>
          <p:cNvPr id="2" name="Freeform 1">
            <a:extLst>
              <a:ext uri="{FF2B5EF4-FFF2-40B4-BE49-F238E27FC236}">
                <a16:creationId xmlns:a16="http://schemas.microsoft.com/office/drawing/2014/main" id="{902165EA-6326-468D-9BCD-8B576A5DA6AC}"/>
              </a:ext>
            </a:extLst>
          </p:cNvPr>
          <p:cNvSpPr/>
          <p:nvPr/>
        </p:nvSpPr>
        <p:spPr>
          <a:xfrm>
            <a:off x="6837145" y="4189897"/>
            <a:ext cx="1243204" cy="266601"/>
          </a:xfrm>
          <a:custGeom>
            <a:avLst/>
            <a:gdLst>
              <a:gd name="connsiteX0" fmla="*/ 0 w 1243204"/>
              <a:gd name="connsiteY0" fmla="*/ 35595 h 266601"/>
              <a:gd name="connsiteX1" fmla="*/ 144379 w 1243204"/>
              <a:gd name="connsiteY1" fmla="*/ 64470 h 266601"/>
              <a:gd name="connsiteX2" fmla="*/ 394636 w 1243204"/>
              <a:gd name="connsiteY2" fmla="*/ 170348 h 266601"/>
              <a:gd name="connsiteX3" fmla="*/ 712270 w 1243204"/>
              <a:gd name="connsiteY3" fmla="*/ 170348 h 266601"/>
              <a:gd name="connsiteX4" fmla="*/ 1001028 w 1243204"/>
              <a:gd name="connsiteY4" fmla="*/ 6719 h 266601"/>
              <a:gd name="connsiteX5" fmla="*/ 1174282 w 1243204"/>
              <a:gd name="connsiteY5" fmla="*/ 35595 h 266601"/>
              <a:gd name="connsiteX6" fmla="*/ 1241659 w 1243204"/>
              <a:gd name="connsiteY6" fmla="*/ 74096 h 266601"/>
              <a:gd name="connsiteX7" fmla="*/ 1116531 w 1243204"/>
              <a:gd name="connsiteY7" fmla="*/ 266601 h 2666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43204" h="266601">
                <a:moveTo>
                  <a:pt x="0" y="35595"/>
                </a:moveTo>
                <a:cubicBezTo>
                  <a:pt x="39303" y="38803"/>
                  <a:pt x="78606" y="42011"/>
                  <a:pt x="144379" y="64470"/>
                </a:cubicBezTo>
                <a:cubicBezTo>
                  <a:pt x="210152" y="86929"/>
                  <a:pt x="299988" y="152702"/>
                  <a:pt x="394636" y="170348"/>
                </a:cubicBezTo>
                <a:cubicBezTo>
                  <a:pt x="489285" y="187994"/>
                  <a:pt x="611205" y="197619"/>
                  <a:pt x="712270" y="170348"/>
                </a:cubicBezTo>
                <a:cubicBezTo>
                  <a:pt x="813335" y="143077"/>
                  <a:pt x="924026" y="29178"/>
                  <a:pt x="1001028" y="6719"/>
                </a:cubicBezTo>
                <a:cubicBezTo>
                  <a:pt x="1078030" y="-15740"/>
                  <a:pt x="1134177" y="24366"/>
                  <a:pt x="1174282" y="35595"/>
                </a:cubicBezTo>
                <a:cubicBezTo>
                  <a:pt x="1214387" y="46824"/>
                  <a:pt x="1251284" y="35595"/>
                  <a:pt x="1241659" y="74096"/>
                </a:cubicBezTo>
                <a:cubicBezTo>
                  <a:pt x="1232034" y="112597"/>
                  <a:pt x="1174282" y="189599"/>
                  <a:pt x="1116531" y="266601"/>
                </a:cubicBezTo>
              </a:path>
            </a:pathLst>
          </a:custGeom>
          <a:noFill/>
          <a:ln>
            <a:solidFill>
              <a:schemeClr val="tx1">
                <a:lumMod val="95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25379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8FA907-E4C1-4B29-B384-C9D634E6C8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GB" dirty="0"/>
              <a:t>21 YO F</a:t>
            </a:r>
          </a:p>
        </p:txBody>
      </p:sp>
      <p:pic>
        <p:nvPicPr>
          <p:cNvPr id="19459" name="Picture 5">
            <a:extLst>
              <a:ext uri="{FF2B5EF4-FFF2-40B4-BE49-F238E27FC236}">
                <a16:creationId xmlns:a16="http://schemas.microsoft.com/office/drawing/2014/main" id="{7CB6F197-E397-4248-9FEC-F1C6031996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850" y="1125538"/>
            <a:ext cx="5018088" cy="485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Picture 8">
            <a:extLst>
              <a:ext uri="{FF2B5EF4-FFF2-40B4-BE49-F238E27FC236}">
                <a16:creationId xmlns:a16="http://schemas.microsoft.com/office/drawing/2014/main" id="{46E082DB-D052-4158-8481-CCFA19F435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2538" y="2579689"/>
            <a:ext cx="4392612" cy="427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73B4761-1B43-47E9-917E-6DCD4BC054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2614" y="1130300"/>
            <a:ext cx="5013325" cy="485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0DD8E28-F640-44EE-90E2-10F903960D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850" y="1123950"/>
            <a:ext cx="5018088" cy="4859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C825F23-124A-461D-BFD0-A4CA32AD62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850" y="3213100"/>
            <a:ext cx="1663700" cy="255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1788C2B-A66D-4E9B-825C-58DE93E548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0614" y="3021013"/>
            <a:ext cx="573087" cy="639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7D2AD12-BF93-4064-B3BB-6BEE35A27E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1588" y="4132264"/>
            <a:ext cx="1090612" cy="757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F2D5120-299C-4271-875A-394033F733A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184421" y="-3345"/>
            <a:ext cx="5073324" cy="2856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537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10">
            <a:extLst>
              <a:ext uri="{FF2B5EF4-FFF2-40B4-BE49-F238E27FC236}">
                <a16:creationId xmlns:a16="http://schemas.microsoft.com/office/drawing/2014/main" id="{B4E9D5BF-C5F7-4D96-A229-FBA64DA398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164" y="1155700"/>
            <a:ext cx="9094787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1" name="Rectangle 12">
            <a:extLst>
              <a:ext uri="{FF2B5EF4-FFF2-40B4-BE49-F238E27FC236}">
                <a16:creationId xmlns:a16="http://schemas.microsoft.com/office/drawing/2014/main" id="{04A4C36A-D794-4F75-88E0-A3973140EF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03838" y="2133600"/>
            <a:ext cx="52387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GB" altLang="en-US"/>
              <a:t>J Orthop Surg (Hong Kong). 2017 May-Aug;25(2)</a:t>
            </a:r>
          </a:p>
        </p:txBody>
      </p:sp>
      <p:pic>
        <p:nvPicPr>
          <p:cNvPr id="32772" name="Picture 14">
            <a:extLst>
              <a:ext uri="{FF2B5EF4-FFF2-40B4-BE49-F238E27FC236}">
                <a16:creationId xmlns:a16="http://schemas.microsoft.com/office/drawing/2014/main" id="{BEDB7D9A-2196-4BF8-B015-24F489DAFC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4246563"/>
            <a:ext cx="90678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3" name="Rectangle 15">
            <a:extLst>
              <a:ext uri="{FF2B5EF4-FFF2-40B4-BE49-F238E27FC236}">
                <a16:creationId xmlns:a16="http://schemas.microsoft.com/office/drawing/2014/main" id="{3650755B-DB98-454E-88AD-07FB157E5A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83338" y="4970464"/>
            <a:ext cx="39941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de-DE" altLang="en-US"/>
              <a:t>J Hand Surg Am. 2018 Jun;43(6):575</a:t>
            </a:r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0258291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63EFEF-2464-48B8-9375-9DA4752B33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A picture containing bottle, table, holding, man&#10;&#10;Description automatically generated">
            <a:extLst>
              <a:ext uri="{FF2B5EF4-FFF2-40B4-BE49-F238E27FC236}">
                <a16:creationId xmlns:a16="http://schemas.microsoft.com/office/drawing/2014/main" id="{2600035E-2F92-4294-A167-B23874C0F9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5520" y="-17446"/>
            <a:ext cx="7365613" cy="2870167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4D33C70-6E19-47E6-953C-4803CBEE4A79}"/>
              </a:ext>
            </a:extLst>
          </p:cNvPr>
          <p:cNvSpPr/>
          <p:nvPr/>
        </p:nvSpPr>
        <p:spPr>
          <a:xfrm>
            <a:off x="6600056" y="6398696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e-DE" dirty="0"/>
              <a:t>J Hand Surg Am, 43 (6), 575.e1-575.e6 Jun 2018</a:t>
            </a:r>
            <a:endParaRPr lang="en-GB" dirty="0"/>
          </a:p>
        </p:txBody>
      </p:sp>
      <p:pic>
        <p:nvPicPr>
          <p:cNvPr id="8" name="Picture 7" descr="A picture containing photo, different, food, dog&#10;&#10;Description automatically generated">
            <a:extLst>
              <a:ext uri="{FF2B5EF4-FFF2-40B4-BE49-F238E27FC236}">
                <a16:creationId xmlns:a16="http://schemas.microsoft.com/office/drawing/2014/main" id="{A23505D3-C56E-4ABB-B463-0EF5CCD12E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7" y="2875278"/>
            <a:ext cx="4686541" cy="3892750"/>
          </a:xfrm>
          <a:prstGeom prst="rect">
            <a:avLst/>
          </a:prstGeom>
        </p:spPr>
      </p:pic>
      <p:pic>
        <p:nvPicPr>
          <p:cNvPr id="10" name="Picture 9" descr="A picture containing necktie, photo, white, man&#10;&#10;Description automatically generated">
            <a:extLst>
              <a:ext uri="{FF2B5EF4-FFF2-40B4-BE49-F238E27FC236}">
                <a16:creationId xmlns:a16="http://schemas.microsoft.com/office/drawing/2014/main" id="{DF83E64F-6CA3-46A9-8CB2-452074364B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4375" y="3144805"/>
            <a:ext cx="7588247" cy="3187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52093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80F5A1-5C15-4E9A-BD82-F66454B800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Disclaimer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3506DB-CC47-47E3-85D9-4FE2E391B6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err="1"/>
              <a:t>Acumed</a:t>
            </a:r>
            <a:endParaRPr lang="en-GB" dirty="0"/>
          </a:p>
          <a:p>
            <a:pPr lvl="1"/>
            <a:r>
              <a:rPr lang="en-GB" dirty="0"/>
              <a:t>Paid consultancy and teaching work</a:t>
            </a:r>
          </a:p>
          <a:p>
            <a:pPr lvl="1"/>
            <a:r>
              <a:rPr lang="en-GB" dirty="0"/>
              <a:t>Financial support for elbow masterclass course</a:t>
            </a:r>
          </a:p>
          <a:p>
            <a:pPr lvl="1"/>
            <a:endParaRPr lang="en-GB" dirty="0"/>
          </a:p>
          <a:p>
            <a:r>
              <a:rPr lang="en-GB" dirty="0"/>
              <a:t>Wright medical</a:t>
            </a:r>
          </a:p>
          <a:p>
            <a:pPr lvl="1"/>
            <a:r>
              <a:rPr lang="en-GB" dirty="0"/>
              <a:t>Financial support for elbow masterclass course</a:t>
            </a:r>
          </a:p>
          <a:p>
            <a:pPr lvl="1"/>
            <a:endParaRPr lang="en-GB" dirty="0"/>
          </a:p>
          <a:p>
            <a:r>
              <a:rPr lang="en-GB" dirty="0"/>
              <a:t>No Endorsing any particular implants</a:t>
            </a:r>
          </a:p>
        </p:txBody>
      </p:sp>
    </p:spTree>
    <p:extLst>
      <p:ext uri="{BB962C8B-B14F-4D97-AF65-F5344CB8AC3E}">
        <p14:creationId xmlns:p14="http://schemas.microsoft.com/office/powerpoint/2010/main" val="11048047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C571F1-8ED7-4128-896C-ED6AA0281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A picture containing photo, table, room, sign&#10;&#10;Description automatically generated">
            <a:extLst>
              <a:ext uri="{FF2B5EF4-FFF2-40B4-BE49-F238E27FC236}">
                <a16:creationId xmlns:a16="http://schemas.microsoft.com/office/drawing/2014/main" id="{787749B1-C743-410E-91BA-BD38EB20DA8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07" y="115850"/>
            <a:ext cx="8070947" cy="2161022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1929C32-0B56-4D95-905D-1AAA10B0DFC4}"/>
              </a:ext>
            </a:extLst>
          </p:cNvPr>
          <p:cNvSpPr/>
          <p:nvPr/>
        </p:nvSpPr>
        <p:spPr>
          <a:xfrm>
            <a:off x="7377925" y="6504935"/>
            <a:ext cx="48140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/>
              <a:t>J Shoulder Elbow Surg (2019) 28, e111–e116</a:t>
            </a:r>
            <a:endParaRPr lang="en-GB" dirty="0"/>
          </a:p>
        </p:txBody>
      </p:sp>
      <p:pic>
        <p:nvPicPr>
          <p:cNvPr id="8" name="Picture 7" descr="A picture containing bird&#10;&#10;Description automatically generated">
            <a:extLst>
              <a:ext uri="{FF2B5EF4-FFF2-40B4-BE49-F238E27FC236}">
                <a16:creationId xmlns:a16="http://schemas.microsoft.com/office/drawing/2014/main" id="{AB9A0CA6-15A2-4758-A935-41694E6652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76" y="2564904"/>
            <a:ext cx="6593603" cy="3057904"/>
          </a:xfrm>
          <a:prstGeom prst="rect">
            <a:avLst/>
          </a:prstGeom>
        </p:spPr>
      </p:pic>
      <p:pic>
        <p:nvPicPr>
          <p:cNvPr id="10" name="Picture 9" descr="A picture containing indoor, sitting, table, food&#10;&#10;Description automatically generated">
            <a:extLst>
              <a:ext uri="{FF2B5EF4-FFF2-40B4-BE49-F238E27FC236}">
                <a16:creationId xmlns:a16="http://schemas.microsoft.com/office/drawing/2014/main" id="{F1C26B69-5F00-4C50-B10E-31767E3562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6520" y="2564904"/>
            <a:ext cx="1295467" cy="1670136"/>
          </a:xfrm>
          <a:prstGeom prst="rect">
            <a:avLst/>
          </a:prstGeom>
        </p:spPr>
      </p:pic>
      <p:pic>
        <p:nvPicPr>
          <p:cNvPr id="12" name="Picture 11" descr="A picture containing indoor, looking, sitting, food&#10;&#10;Description automatically generated">
            <a:extLst>
              <a:ext uri="{FF2B5EF4-FFF2-40B4-BE49-F238E27FC236}">
                <a16:creationId xmlns:a16="http://schemas.microsoft.com/office/drawing/2014/main" id="{33685F5A-B18B-4535-B30C-D795BF53B73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2196" y="2559805"/>
            <a:ext cx="1365320" cy="1619333"/>
          </a:xfrm>
          <a:prstGeom prst="rect">
            <a:avLst/>
          </a:prstGeom>
        </p:spPr>
      </p:pic>
      <p:pic>
        <p:nvPicPr>
          <p:cNvPr id="14" name="Picture 13" descr="A picture containing toothbrush, white, man, mirror&#10;&#10;Description automatically generated">
            <a:extLst>
              <a:ext uri="{FF2B5EF4-FFF2-40B4-BE49-F238E27FC236}">
                <a16:creationId xmlns:a16="http://schemas.microsoft.com/office/drawing/2014/main" id="{3677C9E8-D100-4438-8B61-8F1126740FB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3568" y="4350923"/>
            <a:ext cx="1759040" cy="2209914"/>
          </a:xfrm>
          <a:prstGeom prst="rect">
            <a:avLst/>
          </a:prstGeom>
        </p:spPr>
      </p:pic>
      <p:pic>
        <p:nvPicPr>
          <p:cNvPr id="16" name="Picture 15" descr="A close up of a logo&#10;&#10;Description automatically generated">
            <a:extLst>
              <a:ext uri="{FF2B5EF4-FFF2-40B4-BE49-F238E27FC236}">
                <a16:creationId xmlns:a16="http://schemas.microsoft.com/office/drawing/2014/main" id="{3DE8CB04-4B47-4C56-AAE0-BC65561327F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0198" y="3132242"/>
            <a:ext cx="1943200" cy="259728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89B051C-8EFA-40FE-A5EB-CCD93BA7F02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42534" y="3052282"/>
            <a:ext cx="4943872" cy="370977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7011C28-FC72-493D-835A-928AEA7953C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3613" y="0"/>
            <a:ext cx="5426277" cy="3052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6584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>
            <a:extLst>
              <a:ext uri="{FF2B5EF4-FFF2-40B4-BE49-F238E27FC236}">
                <a16:creationId xmlns:a16="http://schemas.microsoft.com/office/drawing/2014/main" id="{FE885D98-ADD6-47DA-BCC7-593E790D1B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76" r="5180"/>
          <a:stretch>
            <a:fillRect/>
          </a:stretch>
        </p:blipFill>
        <p:spPr bwMode="auto">
          <a:xfrm>
            <a:off x="6381750" y="1096964"/>
            <a:ext cx="4286250" cy="5761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56BF827-B125-4315-A809-3EC9E37581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GB" dirty="0"/>
              <a:t>50 YO</a:t>
            </a:r>
          </a:p>
        </p:txBody>
      </p:sp>
      <p:pic>
        <p:nvPicPr>
          <p:cNvPr id="18436" name="Picture 3">
            <a:extLst>
              <a:ext uri="{FF2B5EF4-FFF2-40B4-BE49-F238E27FC236}">
                <a16:creationId xmlns:a16="http://schemas.microsoft.com/office/drawing/2014/main" id="{88D62749-EFC4-4DEC-B77C-F14AB366F0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125"/>
          <a:stretch>
            <a:fillRect/>
          </a:stretch>
        </p:blipFill>
        <p:spPr bwMode="auto">
          <a:xfrm>
            <a:off x="1631950" y="1096963"/>
            <a:ext cx="4992688" cy="539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3E3679C-0BD8-416A-AC39-E895D6DB31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0838" y="1069975"/>
            <a:ext cx="4995862" cy="539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A2E4D18-29C2-447C-AEFC-1404DBDBCE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8100" y="1096964"/>
            <a:ext cx="4279900" cy="5761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650324E-D404-4F7E-B75D-6705D089B7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1750" y="1077914"/>
            <a:ext cx="4286250" cy="576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36B31B0-3879-4E61-BA36-DAC8F3FA38D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2230" r="13315"/>
          <a:stretch/>
        </p:blipFill>
        <p:spPr>
          <a:xfrm>
            <a:off x="8170938" y="0"/>
            <a:ext cx="3868662" cy="292273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E67A645-0B0E-4CB8-A780-288FF78B4062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2203" r="13385"/>
          <a:stretch/>
        </p:blipFill>
        <p:spPr>
          <a:xfrm>
            <a:off x="48482" y="8384"/>
            <a:ext cx="3868662" cy="2924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5068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E22D7B-4FD2-4CF5-9EB7-D44B77DEEB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pic>
        <p:nvPicPr>
          <p:cNvPr id="20483" name="Picture 2">
            <a:extLst>
              <a:ext uri="{FF2B5EF4-FFF2-40B4-BE49-F238E27FC236}">
                <a16:creationId xmlns:a16="http://schemas.microsoft.com/office/drawing/2014/main" id="{C2371294-8293-4E26-B499-D821B507BB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160" y="473112"/>
            <a:ext cx="5636840" cy="4327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Picture 3">
            <a:extLst>
              <a:ext uri="{FF2B5EF4-FFF2-40B4-BE49-F238E27FC236}">
                <a16:creationId xmlns:a16="http://schemas.microsoft.com/office/drawing/2014/main" id="{C3155106-2907-4C84-B245-C3F46CA9D9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5364" y="161925"/>
            <a:ext cx="4573587" cy="343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Picture 4">
            <a:extLst>
              <a:ext uri="{FF2B5EF4-FFF2-40B4-BE49-F238E27FC236}">
                <a16:creationId xmlns:a16="http://schemas.microsoft.com/office/drawing/2014/main" id="{95649FB3-38C4-4A2E-8D60-AFA52D62A5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6363" y="3830639"/>
            <a:ext cx="4030662" cy="302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16ACC22-85D2-446F-8DDF-292E47E3A5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51583" y="4221088"/>
            <a:ext cx="3149699" cy="236227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930759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3">
            <a:extLst>
              <a:ext uri="{FF2B5EF4-FFF2-40B4-BE49-F238E27FC236}">
                <a16:creationId xmlns:a16="http://schemas.microsoft.com/office/drawing/2014/main" id="{AD1375C4-35F0-4EA3-8A79-CCE0D82016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33" r="13913"/>
          <a:stretch>
            <a:fillRect/>
          </a:stretch>
        </p:blipFill>
        <p:spPr bwMode="auto">
          <a:xfrm>
            <a:off x="5664200" y="769939"/>
            <a:ext cx="5005388" cy="602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1" name="Picture 2">
            <a:extLst>
              <a:ext uri="{FF2B5EF4-FFF2-40B4-BE49-F238E27FC236}">
                <a16:creationId xmlns:a16="http://schemas.microsoft.com/office/drawing/2014/main" id="{21E9942C-57E7-4457-8FD9-3D601EB491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50" t="12247" r="25597" b="18143"/>
          <a:stretch>
            <a:fillRect/>
          </a:stretch>
        </p:blipFill>
        <p:spPr bwMode="auto">
          <a:xfrm>
            <a:off x="1527176" y="842964"/>
            <a:ext cx="4321175" cy="601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445F1ED-CE04-4A87-A39D-3279FAFB5A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56" t="21599" r="19669" b="19023"/>
          <a:stretch>
            <a:fillRect/>
          </a:stretch>
        </p:blipFill>
        <p:spPr bwMode="auto">
          <a:xfrm>
            <a:off x="1503363" y="782638"/>
            <a:ext cx="4602163" cy="607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6024" name="Title 1">
            <a:extLst>
              <a:ext uri="{FF2B5EF4-FFF2-40B4-BE49-F238E27FC236}">
                <a16:creationId xmlns:a16="http://schemas.microsoft.com/office/drawing/2014/main" id="{CED0F68C-FE5B-4C05-9E52-CEDA832BB6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86064" y="31750"/>
            <a:ext cx="7377112" cy="811212"/>
          </a:xfrm>
        </p:spPr>
        <p:txBody>
          <a:bodyPr/>
          <a:lstStyle/>
          <a:p>
            <a:pPr eaLnBrk="1" hangingPunct="1">
              <a:defRPr/>
            </a:pPr>
            <a:r>
              <a:rPr lang="en-GB" dirty="0"/>
              <a:t>45 YO manual worker</a:t>
            </a: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BFBAC8D3-9269-42D2-9963-11A9FD43CC86}"/>
              </a:ext>
            </a:extLst>
          </p:cNvPr>
          <p:cNvSpPr/>
          <p:nvPr/>
        </p:nvSpPr>
        <p:spPr>
          <a:xfrm>
            <a:off x="8444070" y="4509121"/>
            <a:ext cx="599117" cy="485047"/>
          </a:xfrm>
          <a:custGeom>
            <a:avLst/>
            <a:gdLst>
              <a:gd name="connsiteX0" fmla="*/ 324797 w 599117"/>
              <a:gd name="connsiteY0" fmla="*/ 0 h 485047"/>
              <a:gd name="connsiteX1" fmla="*/ 59621 w 599117"/>
              <a:gd name="connsiteY1" fmla="*/ 164592 h 485047"/>
              <a:gd name="connsiteX2" fmla="*/ 4757 w 599117"/>
              <a:gd name="connsiteY2" fmla="*/ 402336 h 485047"/>
              <a:gd name="connsiteX3" fmla="*/ 141917 w 599117"/>
              <a:gd name="connsiteY3" fmla="*/ 484632 h 485047"/>
              <a:gd name="connsiteX4" fmla="*/ 599117 w 599117"/>
              <a:gd name="connsiteY4" fmla="*/ 374904 h 485047"/>
              <a:gd name="connsiteX5" fmla="*/ 599117 w 599117"/>
              <a:gd name="connsiteY5" fmla="*/ 374904 h 485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99117" h="485047">
                <a:moveTo>
                  <a:pt x="324797" y="0"/>
                </a:moveTo>
                <a:cubicBezTo>
                  <a:pt x="218879" y="48768"/>
                  <a:pt x="112961" y="97536"/>
                  <a:pt x="59621" y="164592"/>
                </a:cubicBezTo>
                <a:cubicBezTo>
                  <a:pt x="6281" y="231648"/>
                  <a:pt x="-8959" y="348996"/>
                  <a:pt x="4757" y="402336"/>
                </a:cubicBezTo>
                <a:cubicBezTo>
                  <a:pt x="18473" y="455676"/>
                  <a:pt x="42857" y="489204"/>
                  <a:pt x="141917" y="484632"/>
                </a:cubicBezTo>
                <a:cubicBezTo>
                  <a:pt x="240977" y="480060"/>
                  <a:pt x="599117" y="374904"/>
                  <a:pt x="599117" y="374904"/>
                </a:cubicBezTo>
                <a:lnTo>
                  <a:pt x="599117" y="374904"/>
                </a:lnTo>
              </a:path>
            </a:pathLst>
          </a:custGeom>
          <a:noFill/>
          <a:ln w="57150">
            <a:solidFill>
              <a:schemeClr val="bg2">
                <a:lumMod val="50000"/>
                <a:lumOff val="50000"/>
                <a:alpha val="41961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dirty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543BEAFB-D813-4270-B3B2-E498B73A0480}"/>
              </a:ext>
            </a:extLst>
          </p:cNvPr>
          <p:cNvSpPr/>
          <p:nvPr/>
        </p:nvSpPr>
        <p:spPr>
          <a:xfrm>
            <a:off x="8166895" y="4534141"/>
            <a:ext cx="277175" cy="460026"/>
          </a:xfrm>
          <a:custGeom>
            <a:avLst/>
            <a:gdLst>
              <a:gd name="connsiteX0" fmla="*/ 347472 w 347472"/>
              <a:gd name="connsiteY0" fmla="*/ 484632 h 484632"/>
              <a:gd name="connsiteX1" fmla="*/ 219456 w 347472"/>
              <a:gd name="connsiteY1" fmla="*/ 457200 h 484632"/>
              <a:gd name="connsiteX2" fmla="*/ 109728 w 347472"/>
              <a:gd name="connsiteY2" fmla="*/ 347472 h 484632"/>
              <a:gd name="connsiteX3" fmla="*/ 27432 w 347472"/>
              <a:gd name="connsiteY3" fmla="*/ 210312 h 484632"/>
              <a:gd name="connsiteX4" fmla="*/ 0 w 347472"/>
              <a:gd name="connsiteY4" fmla="*/ 0 h 4846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7472" h="484632">
                <a:moveTo>
                  <a:pt x="347472" y="484632"/>
                </a:moveTo>
                <a:cubicBezTo>
                  <a:pt x="303276" y="482346"/>
                  <a:pt x="259080" y="480060"/>
                  <a:pt x="219456" y="457200"/>
                </a:cubicBezTo>
                <a:cubicBezTo>
                  <a:pt x="179832" y="434340"/>
                  <a:pt x="141732" y="388620"/>
                  <a:pt x="109728" y="347472"/>
                </a:cubicBezTo>
                <a:cubicBezTo>
                  <a:pt x="77724" y="306324"/>
                  <a:pt x="45720" y="268224"/>
                  <a:pt x="27432" y="210312"/>
                </a:cubicBezTo>
                <a:cubicBezTo>
                  <a:pt x="9144" y="152400"/>
                  <a:pt x="4572" y="76200"/>
                  <a:pt x="0" y="0"/>
                </a:cubicBezTo>
              </a:path>
            </a:pathLst>
          </a:custGeom>
          <a:noFill/>
          <a:ln w="57150">
            <a:solidFill>
              <a:schemeClr val="bg2">
                <a:lumMod val="50000"/>
                <a:lumOff val="50000"/>
                <a:alpha val="23137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180F69A5-0BC5-47A2-BDCA-6CFA68034348}"/>
              </a:ext>
            </a:extLst>
          </p:cNvPr>
          <p:cNvSpPr/>
          <p:nvPr/>
        </p:nvSpPr>
        <p:spPr>
          <a:xfrm>
            <a:off x="7963968" y="3429000"/>
            <a:ext cx="202927" cy="574954"/>
          </a:xfrm>
          <a:custGeom>
            <a:avLst/>
            <a:gdLst>
              <a:gd name="connsiteX0" fmla="*/ 1759 w 202927"/>
              <a:gd name="connsiteY0" fmla="*/ 574954 h 574954"/>
              <a:gd name="connsiteX1" fmla="*/ 1759 w 202927"/>
              <a:gd name="connsiteY1" fmla="*/ 382930 h 574954"/>
              <a:gd name="connsiteX2" fmla="*/ 20047 w 202927"/>
              <a:gd name="connsiteY2" fmla="*/ 163474 h 574954"/>
              <a:gd name="connsiteX3" fmla="*/ 47479 w 202927"/>
              <a:gd name="connsiteY3" fmla="*/ 53746 h 574954"/>
              <a:gd name="connsiteX4" fmla="*/ 102343 w 202927"/>
              <a:gd name="connsiteY4" fmla="*/ 8026 h 574954"/>
              <a:gd name="connsiteX5" fmla="*/ 148063 w 202927"/>
              <a:gd name="connsiteY5" fmla="*/ 17170 h 574954"/>
              <a:gd name="connsiteX6" fmla="*/ 184639 w 202927"/>
              <a:gd name="connsiteY6" fmla="*/ 172618 h 574954"/>
              <a:gd name="connsiteX7" fmla="*/ 202927 w 202927"/>
              <a:gd name="connsiteY7" fmla="*/ 355498 h 5749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02927" h="574954">
                <a:moveTo>
                  <a:pt x="1759" y="574954"/>
                </a:moveTo>
                <a:cubicBezTo>
                  <a:pt x="235" y="513232"/>
                  <a:pt x="-1289" y="451510"/>
                  <a:pt x="1759" y="382930"/>
                </a:cubicBezTo>
                <a:cubicBezTo>
                  <a:pt x="4807" y="314350"/>
                  <a:pt x="12427" y="218338"/>
                  <a:pt x="20047" y="163474"/>
                </a:cubicBezTo>
                <a:cubicBezTo>
                  <a:pt x="27667" y="108610"/>
                  <a:pt x="33763" y="79654"/>
                  <a:pt x="47479" y="53746"/>
                </a:cubicBezTo>
                <a:cubicBezTo>
                  <a:pt x="61195" y="27838"/>
                  <a:pt x="85579" y="14122"/>
                  <a:pt x="102343" y="8026"/>
                </a:cubicBezTo>
                <a:cubicBezTo>
                  <a:pt x="119107" y="1930"/>
                  <a:pt x="134347" y="-10262"/>
                  <a:pt x="148063" y="17170"/>
                </a:cubicBezTo>
                <a:cubicBezTo>
                  <a:pt x="161779" y="44602"/>
                  <a:pt x="175495" y="116230"/>
                  <a:pt x="184639" y="172618"/>
                </a:cubicBezTo>
                <a:cubicBezTo>
                  <a:pt x="193783" y="229006"/>
                  <a:pt x="198355" y="292252"/>
                  <a:pt x="202927" y="355498"/>
                </a:cubicBezTo>
              </a:path>
            </a:pathLst>
          </a:custGeom>
          <a:noFill/>
          <a:ln w="38100">
            <a:solidFill>
              <a:schemeClr val="tx1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7ADF9792-19BB-469C-9794-5C78D586D290}"/>
              </a:ext>
            </a:extLst>
          </p:cNvPr>
          <p:cNvSpPr/>
          <p:nvPr/>
        </p:nvSpPr>
        <p:spPr>
          <a:xfrm>
            <a:off x="6662928" y="3404554"/>
            <a:ext cx="1444752" cy="536511"/>
          </a:xfrm>
          <a:custGeom>
            <a:avLst/>
            <a:gdLst>
              <a:gd name="connsiteX0" fmla="*/ 0 w 1444752"/>
              <a:gd name="connsiteY0" fmla="*/ 536511 h 536511"/>
              <a:gd name="connsiteX1" fmla="*/ 402336 w 1444752"/>
              <a:gd name="connsiteY1" fmla="*/ 518223 h 536511"/>
              <a:gd name="connsiteX2" fmla="*/ 740664 w 1444752"/>
              <a:gd name="connsiteY2" fmla="*/ 426783 h 536511"/>
              <a:gd name="connsiteX3" fmla="*/ 859536 w 1444752"/>
              <a:gd name="connsiteY3" fmla="*/ 326199 h 536511"/>
              <a:gd name="connsiteX4" fmla="*/ 960120 w 1444752"/>
              <a:gd name="connsiteY4" fmla="*/ 143319 h 536511"/>
              <a:gd name="connsiteX5" fmla="*/ 1051560 w 1444752"/>
              <a:gd name="connsiteY5" fmla="*/ 70167 h 536511"/>
              <a:gd name="connsiteX6" fmla="*/ 1289304 w 1444752"/>
              <a:gd name="connsiteY6" fmla="*/ 6159 h 536511"/>
              <a:gd name="connsiteX7" fmla="*/ 1444752 w 1444752"/>
              <a:gd name="connsiteY7" fmla="*/ 6159 h 5365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444752" h="536511">
                <a:moveTo>
                  <a:pt x="0" y="536511"/>
                </a:moveTo>
                <a:cubicBezTo>
                  <a:pt x="139446" y="536511"/>
                  <a:pt x="278892" y="536511"/>
                  <a:pt x="402336" y="518223"/>
                </a:cubicBezTo>
                <a:cubicBezTo>
                  <a:pt x="525780" y="499935"/>
                  <a:pt x="664464" y="458787"/>
                  <a:pt x="740664" y="426783"/>
                </a:cubicBezTo>
                <a:cubicBezTo>
                  <a:pt x="816864" y="394779"/>
                  <a:pt x="822960" y="373443"/>
                  <a:pt x="859536" y="326199"/>
                </a:cubicBezTo>
                <a:cubicBezTo>
                  <a:pt x="896112" y="278955"/>
                  <a:pt x="928116" y="185991"/>
                  <a:pt x="960120" y="143319"/>
                </a:cubicBezTo>
                <a:cubicBezTo>
                  <a:pt x="992124" y="100647"/>
                  <a:pt x="996696" y="93027"/>
                  <a:pt x="1051560" y="70167"/>
                </a:cubicBezTo>
                <a:cubicBezTo>
                  <a:pt x="1106424" y="47307"/>
                  <a:pt x="1223772" y="16827"/>
                  <a:pt x="1289304" y="6159"/>
                </a:cubicBezTo>
                <a:cubicBezTo>
                  <a:pt x="1354836" y="-4509"/>
                  <a:pt x="1399794" y="825"/>
                  <a:pt x="1444752" y="6159"/>
                </a:cubicBezTo>
              </a:path>
            </a:pathLst>
          </a:custGeom>
          <a:noFill/>
          <a:ln w="57150">
            <a:solidFill>
              <a:schemeClr val="tx1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287DBF1-C23C-49A8-945A-CA8306416A3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43" r="13336"/>
          <a:stretch>
            <a:fillRect/>
          </a:stretch>
        </p:blipFill>
        <p:spPr bwMode="auto">
          <a:xfrm>
            <a:off x="5876926" y="763588"/>
            <a:ext cx="4778375" cy="6094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03343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Title 3">
            <a:extLst>
              <a:ext uri="{FF2B5EF4-FFF2-40B4-BE49-F238E27FC236}">
                <a16:creationId xmlns:a16="http://schemas.microsoft.com/office/drawing/2014/main" id="{45B11A06-2012-484E-B591-1D6D1DC5A7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63491" name="Content Placeholder 4">
            <a:extLst>
              <a:ext uri="{FF2B5EF4-FFF2-40B4-BE49-F238E27FC236}">
                <a16:creationId xmlns:a16="http://schemas.microsoft.com/office/drawing/2014/main" id="{B00987DD-64FA-4BAF-9AE8-A58E9B67AA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0" y="1844675"/>
            <a:ext cx="8229600" cy="4464050"/>
          </a:xfrm>
        </p:spPr>
        <p:txBody>
          <a:bodyPr/>
          <a:lstStyle/>
          <a:p>
            <a:pPr>
              <a:defRPr/>
            </a:pPr>
            <a:r>
              <a:rPr lang="en-GB" altLang="en-US" dirty="0"/>
              <a:t>3 pieces generally </a:t>
            </a:r>
            <a:r>
              <a:rPr lang="en-GB" altLang="en-US" dirty="0" err="1"/>
              <a:t>reconstructable</a:t>
            </a:r>
            <a:endParaRPr lang="en-GB" altLang="en-US" dirty="0"/>
          </a:p>
          <a:p>
            <a:pPr lvl="1">
              <a:defRPr/>
            </a:pPr>
            <a:r>
              <a:rPr lang="en-GB" altLang="en-US" dirty="0"/>
              <a:t>If see 2 generally 3 if see 3 then is 4</a:t>
            </a:r>
          </a:p>
          <a:p>
            <a:pPr marL="585788" lvl="1" indent="0">
              <a:buNone/>
              <a:defRPr/>
            </a:pPr>
            <a:endParaRPr lang="en-GB" altLang="en-US" dirty="0"/>
          </a:p>
          <a:p>
            <a:pPr>
              <a:defRPr/>
            </a:pPr>
            <a:r>
              <a:rPr lang="en-GB" altLang="en-US" dirty="0"/>
              <a:t>On table reconstruction of radial head</a:t>
            </a:r>
          </a:p>
          <a:p>
            <a:pPr lvl="1">
              <a:defRPr/>
            </a:pPr>
            <a:r>
              <a:rPr lang="en-GB" altLang="en-US" dirty="0"/>
              <a:t>Acceptable</a:t>
            </a:r>
          </a:p>
          <a:p>
            <a:pPr>
              <a:defRPr/>
            </a:pPr>
            <a:endParaRPr lang="en-GB" altLang="en-US" dirty="0"/>
          </a:p>
          <a:p>
            <a:pPr>
              <a:defRPr/>
            </a:pPr>
            <a:r>
              <a:rPr lang="en-GB" altLang="en-US" dirty="0"/>
              <a:t>Ring more likely to replace</a:t>
            </a:r>
          </a:p>
          <a:p>
            <a:pPr lvl="1">
              <a:defRPr/>
            </a:pPr>
            <a:r>
              <a:rPr lang="en-GB" altLang="en-US" dirty="0"/>
              <a:t>If Replace don’t overstuff</a:t>
            </a:r>
          </a:p>
          <a:p>
            <a:pPr>
              <a:defRPr/>
            </a:pPr>
            <a:endParaRPr lang="en-GB" altLang="en-US" dirty="0"/>
          </a:p>
        </p:txBody>
      </p:sp>
      <p:pic>
        <p:nvPicPr>
          <p:cNvPr id="28676" name="Picture 2">
            <a:extLst>
              <a:ext uri="{FF2B5EF4-FFF2-40B4-BE49-F238E27FC236}">
                <a16:creationId xmlns:a16="http://schemas.microsoft.com/office/drawing/2014/main" id="{DB25E972-810D-48FE-9031-5C8E64B891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9888" y="115889"/>
            <a:ext cx="8997950" cy="1728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 descr="Cover Image">
            <a:extLst>
              <a:ext uri="{FF2B5EF4-FFF2-40B4-BE49-F238E27FC236}">
                <a16:creationId xmlns:a16="http://schemas.microsoft.com/office/drawing/2014/main" id="{F0A3C6E8-0C4B-4816-B04D-9A9EC0453E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52576" y="5332936"/>
            <a:ext cx="1159049" cy="152506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678" name="Rectangle 2">
            <a:extLst>
              <a:ext uri="{FF2B5EF4-FFF2-40B4-BE49-F238E27FC236}">
                <a16:creationId xmlns:a16="http://schemas.microsoft.com/office/drawing/2014/main" id="{71F54960-F50E-451C-9A52-C62FD0A32E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75276" y="6472239"/>
            <a:ext cx="49514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F9F9F9"/>
              </a:buClr>
              <a:buSzPct val="65000"/>
              <a:buFont typeface="Wingdings 2" panose="05020102010507070707" pitchFamily="18" charset="2"/>
              <a:buChar char="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80000"/>
              <a:buFont typeface="Wingdings 2" panose="05020102010507070707" pitchFamily="18" charset="2"/>
              <a:buChar char="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95000"/>
              <a:buFont typeface="Wingdings" panose="05000000000000000000" pitchFamily="2" charset="2"/>
              <a:buChar char="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100000"/>
              <a:buFont typeface="Wingdings 3" panose="05040102010807070707" pitchFamily="18" charset="2"/>
              <a:buChar char="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1800"/>
              <a:t>JSES (2011) 20, S107-S112</a:t>
            </a:r>
          </a:p>
        </p:txBody>
      </p:sp>
      <p:pic>
        <p:nvPicPr>
          <p:cNvPr id="28679" name="Picture 6" descr="http://www.ispub.com/journal/the-internet-journal-of-orthopedic-surgery/volume-17-number-2/bilateral-asymmetrical-radial-head-fracture-an-unusual-case-report.article-g04.fs.jpg">
            <a:extLst>
              <a:ext uri="{FF2B5EF4-FFF2-40B4-BE49-F238E27FC236}">
                <a16:creationId xmlns:a16="http://schemas.microsoft.com/office/drawing/2014/main" id="{CE3351C0-329A-430C-BCEE-400976DDE0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8025" y="3663951"/>
            <a:ext cx="2292350" cy="305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5696248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59AF80-CE25-4E68-BF27-9801092C6B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204864"/>
            <a:ext cx="9950896" cy="998984"/>
          </a:xfrm>
        </p:spPr>
        <p:txBody>
          <a:bodyPr/>
          <a:lstStyle/>
          <a:p>
            <a:r>
              <a:rPr lang="en-GB" dirty="0"/>
              <a:t>Limited View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EF8F039-63C0-4F16-8134-54A1404D25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1448" y="3418895"/>
            <a:ext cx="6096528" cy="342929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A71C34B-DB30-4654-90F4-C1D70CC0D7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91948" y="-5040"/>
            <a:ext cx="4568787" cy="2569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24157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9780FBF-9F22-466A-B9CA-D8ABB8F4AB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7488" y="1246188"/>
            <a:ext cx="2678112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34" name="Title 2">
            <a:extLst>
              <a:ext uri="{FF2B5EF4-FFF2-40B4-BE49-F238E27FC236}">
                <a16:creationId xmlns:a16="http://schemas.microsoft.com/office/drawing/2014/main" id="{0FF5C3B6-BB35-4B37-9094-8F4B81B65A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79576" y="-64781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GB" dirty="0"/>
              <a:t>Lateral intervals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9265A13-920E-49D1-B021-E144D9C649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31950" y="844550"/>
            <a:ext cx="6935788" cy="4738688"/>
          </a:xfrm>
        </p:spPr>
        <p:txBody>
          <a:bodyPr/>
          <a:lstStyle/>
          <a:p>
            <a:r>
              <a:rPr lang="en-GB" altLang="en-US">
                <a:solidFill>
                  <a:srgbClr val="92D050"/>
                </a:solidFill>
              </a:rPr>
              <a:t>Kocher</a:t>
            </a:r>
          </a:p>
          <a:p>
            <a:pPr lvl="2"/>
            <a:r>
              <a:rPr lang="en-GB" altLang="en-US"/>
              <a:t>between anconeus and ECU </a:t>
            </a:r>
          </a:p>
          <a:p>
            <a:r>
              <a:rPr lang="en-GB" altLang="en-US">
                <a:solidFill>
                  <a:srgbClr val="00B0F0"/>
                </a:solidFill>
              </a:rPr>
              <a:t>Kaplan</a:t>
            </a:r>
            <a:r>
              <a:rPr lang="en-GB" altLang="en-US"/>
              <a:t> </a:t>
            </a:r>
          </a:p>
          <a:p>
            <a:pPr lvl="2"/>
            <a:r>
              <a:rPr lang="en-GB" altLang="en-US"/>
              <a:t>between ERCB and EDC 	</a:t>
            </a:r>
          </a:p>
          <a:p>
            <a:r>
              <a:rPr lang="en-GB" altLang="en-US">
                <a:solidFill>
                  <a:srgbClr val="FFC000"/>
                </a:solidFill>
              </a:rPr>
              <a:t>EDC Split</a:t>
            </a:r>
          </a:p>
          <a:p>
            <a:r>
              <a:rPr lang="en-GB" altLang="en-US"/>
              <a:t>Distal extension puts PIN at risk</a:t>
            </a:r>
          </a:p>
          <a:p>
            <a:pPr lvl="2"/>
            <a:r>
              <a:rPr lang="en-GB" altLang="en-US"/>
              <a:t>Particularly </a:t>
            </a:r>
            <a:r>
              <a:rPr lang="en-GB" altLang="en-US">
                <a:solidFill>
                  <a:srgbClr val="00B0F0"/>
                </a:solidFill>
              </a:rPr>
              <a:t>Kaplan </a:t>
            </a:r>
          </a:p>
          <a:p>
            <a:endParaRPr lang="en-GB" altLang="en-US">
              <a:solidFill>
                <a:srgbClr val="00B0F0"/>
              </a:solidFill>
            </a:endParaRPr>
          </a:p>
          <a:p>
            <a:r>
              <a:rPr lang="en-GB" altLang="en-US"/>
              <a:t>LUCL</a:t>
            </a:r>
          </a:p>
          <a:p>
            <a:pPr lvl="2"/>
            <a:r>
              <a:rPr lang="en-GB" altLang="en-US"/>
              <a:t>Kocher </a:t>
            </a:r>
          </a:p>
          <a:p>
            <a:endParaRPr lang="en-GB" altLang="en-US"/>
          </a:p>
        </p:txBody>
      </p:sp>
      <p:pic>
        <p:nvPicPr>
          <p:cNvPr id="35845" name="Picture 6" descr="Graphic">
            <a:extLst>
              <a:ext uri="{FF2B5EF4-FFF2-40B4-BE49-F238E27FC236}">
                <a16:creationId xmlns:a16="http://schemas.microsoft.com/office/drawing/2014/main" id="{BF7673EE-3307-4AAF-8D89-C43CE5F6A3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9313" y="4017963"/>
            <a:ext cx="3357562" cy="2493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Freeform 5">
            <a:extLst>
              <a:ext uri="{FF2B5EF4-FFF2-40B4-BE49-F238E27FC236}">
                <a16:creationId xmlns:a16="http://schemas.microsoft.com/office/drawing/2014/main" id="{79BFB2BD-2731-4160-9A01-73D63BF0AFFB}"/>
              </a:ext>
            </a:extLst>
          </p:cNvPr>
          <p:cNvSpPr/>
          <p:nvPr/>
        </p:nvSpPr>
        <p:spPr bwMode="auto">
          <a:xfrm>
            <a:off x="8310579" y="5583056"/>
            <a:ext cx="990269" cy="500042"/>
          </a:xfrm>
          <a:custGeom>
            <a:avLst/>
            <a:gdLst>
              <a:gd name="connsiteX0" fmla="*/ 0 w 1418897"/>
              <a:gd name="connsiteY0" fmla="*/ 0 h 772510"/>
              <a:gd name="connsiteX1" fmla="*/ 283779 w 1418897"/>
              <a:gd name="connsiteY1" fmla="*/ 141889 h 772510"/>
              <a:gd name="connsiteX2" fmla="*/ 898634 w 1418897"/>
              <a:gd name="connsiteY2" fmla="*/ 488731 h 772510"/>
              <a:gd name="connsiteX3" fmla="*/ 1418897 w 1418897"/>
              <a:gd name="connsiteY3" fmla="*/ 772510 h 7725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18897" h="772510">
                <a:moveTo>
                  <a:pt x="0" y="0"/>
                </a:moveTo>
                <a:cubicBezTo>
                  <a:pt x="67003" y="30217"/>
                  <a:pt x="134007" y="60434"/>
                  <a:pt x="283779" y="141889"/>
                </a:cubicBezTo>
                <a:cubicBezTo>
                  <a:pt x="433551" y="223344"/>
                  <a:pt x="709448" y="383627"/>
                  <a:pt x="898634" y="488731"/>
                </a:cubicBezTo>
                <a:cubicBezTo>
                  <a:pt x="1087820" y="593835"/>
                  <a:pt x="1253358" y="683172"/>
                  <a:pt x="1418897" y="772510"/>
                </a:cubicBezTo>
              </a:path>
            </a:pathLst>
          </a:custGeom>
          <a:solidFill>
            <a:schemeClr val="accent1"/>
          </a:solidFill>
          <a:ln w="38100" cap="flat" cmpd="sng" algn="ctr">
            <a:solidFill>
              <a:srgbClr val="92D050"/>
            </a:solidFill>
            <a:prstDash val="solid"/>
            <a:round/>
            <a:headEnd type="none" w="med" len="med"/>
            <a:tailEnd type="none" w="med" len="med"/>
          </a:ln>
          <a:effectLst>
            <a:glow rad="101600">
              <a:srgbClr val="92D050">
                <a:alpha val="60000"/>
              </a:srgbClr>
            </a:glo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/>
          <a:lstStyle/>
          <a:p>
            <a:pPr eaLnBrk="1" hangingPunct="1">
              <a:defRPr/>
            </a:pPr>
            <a:endParaRPr lang="en-GB" sz="2400">
              <a:latin typeface="Times New Roman" charset="0"/>
              <a:cs typeface="+mn-cs"/>
            </a:endParaRP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3149B148-B5C0-4805-84E1-61FF9404BCA1}"/>
              </a:ext>
            </a:extLst>
          </p:cNvPr>
          <p:cNvSpPr/>
          <p:nvPr/>
        </p:nvSpPr>
        <p:spPr bwMode="auto">
          <a:xfrm>
            <a:off x="8310578" y="5297304"/>
            <a:ext cx="1214446" cy="142876"/>
          </a:xfrm>
          <a:custGeom>
            <a:avLst/>
            <a:gdLst>
              <a:gd name="connsiteX0" fmla="*/ 0 w 1529255"/>
              <a:gd name="connsiteY0" fmla="*/ 0 h 110359"/>
              <a:gd name="connsiteX1" fmla="*/ 441434 w 1529255"/>
              <a:gd name="connsiteY1" fmla="*/ 47297 h 110359"/>
              <a:gd name="connsiteX2" fmla="*/ 804041 w 1529255"/>
              <a:gd name="connsiteY2" fmla="*/ 63062 h 110359"/>
              <a:gd name="connsiteX3" fmla="*/ 1213945 w 1529255"/>
              <a:gd name="connsiteY3" fmla="*/ 78828 h 110359"/>
              <a:gd name="connsiteX4" fmla="*/ 1529255 w 1529255"/>
              <a:gd name="connsiteY4" fmla="*/ 110359 h 110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29255" h="110359">
                <a:moveTo>
                  <a:pt x="0" y="0"/>
                </a:moveTo>
                <a:cubicBezTo>
                  <a:pt x="153713" y="18393"/>
                  <a:pt x="307427" y="36787"/>
                  <a:pt x="441434" y="47297"/>
                </a:cubicBezTo>
                <a:cubicBezTo>
                  <a:pt x="575441" y="57807"/>
                  <a:pt x="804041" y="63062"/>
                  <a:pt x="804041" y="63062"/>
                </a:cubicBezTo>
                <a:cubicBezTo>
                  <a:pt x="932793" y="68317"/>
                  <a:pt x="1093076" y="70945"/>
                  <a:pt x="1213945" y="78828"/>
                </a:cubicBezTo>
                <a:cubicBezTo>
                  <a:pt x="1334814" y="86711"/>
                  <a:pt x="1432034" y="98535"/>
                  <a:pt x="1529255" y="110359"/>
                </a:cubicBezTo>
              </a:path>
            </a:pathLst>
          </a:custGeom>
          <a:solidFill>
            <a:schemeClr val="accent1"/>
          </a:solidFill>
          <a:ln w="3810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>
            <a:glow rad="101600">
              <a:schemeClr val="accent1">
                <a:lumMod val="50000"/>
                <a:alpha val="60000"/>
              </a:schemeClr>
            </a:glo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/>
          <a:lstStyle/>
          <a:p>
            <a:pPr eaLnBrk="1" hangingPunct="1">
              <a:defRPr/>
            </a:pPr>
            <a:endParaRPr lang="en-GB" sz="2400">
              <a:latin typeface="Times New Roman" charset="0"/>
              <a:cs typeface="+mn-cs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0323D41-647E-4C2D-B9CC-A45C6367639B}"/>
              </a:ext>
            </a:extLst>
          </p:cNvPr>
          <p:cNvCxnSpPr/>
          <p:nvPr/>
        </p:nvCxnSpPr>
        <p:spPr>
          <a:xfrm>
            <a:off x="8194622" y="5332369"/>
            <a:ext cx="1438179" cy="327134"/>
          </a:xfrm>
          <a:prstGeom prst="line">
            <a:avLst/>
          </a:prstGeom>
          <a:ln w="57150">
            <a:solidFill>
              <a:srgbClr val="FFC000"/>
            </a:solidFill>
          </a:ln>
          <a:effectLst>
            <a:glow rad="101600">
              <a:srgbClr val="FFC000">
                <a:alpha val="60000"/>
              </a:srgbClr>
            </a:glo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4">
            <a:extLst>
              <a:ext uri="{FF2B5EF4-FFF2-40B4-BE49-F238E27FC236}">
                <a16:creationId xmlns:a16="http://schemas.microsoft.com/office/drawing/2014/main" id="{3BBE0F72-1099-4D30-9640-4DBCA3B17A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5663" y="5260975"/>
            <a:ext cx="2100262" cy="117633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id="{C673895F-12FE-44A0-A8E0-44CDE31B8B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0413" y="4003676"/>
            <a:ext cx="3643312" cy="2506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Freeform 8">
            <a:extLst>
              <a:ext uri="{FF2B5EF4-FFF2-40B4-BE49-F238E27FC236}">
                <a16:creationId xmlns:a16="http://schemas.microsoft.com/office/drawing/2014/main" id="{928F2D8D-6E05-4C9D-86EC-4717F0708A52}"/>
              </a:ext>
            </a:extLst>
          </p:cNvPr>
          <p:cNvSpPr/>
          <p:nvPr/>
        </p:nvSpPr>
        <p:spPr bwMode="auto">
          <a:xfrm>
            <a:off x="7838091" y="4856347"/>
            <a:ext cx="2083675" cy="496614"/>
          </a:xfrm>
          <a:custGeom>
            <a:avLst/>
            <a:gdLst>
              <a:gd name="connsiteX0" fmla="*/ 55179 w 2083675"/>
              <a:gd name="connsiteY0" fmla="*/ 220717 h 496614"/>
              <a:gd name="connsiteX1" fmla="*/ 606972 w 2083675"/>
              <a:gd name="connsiteY1" fmla="*/ 78827 h 496614"/>
              <a:gd name="connsiteX2" fmla="*/ 1190296 w 2083675"/>
              <a:gd name="connsiteY2" fmla="*/ 15765 h 496614"/>
              <a:gd name="connsiteX3" fmla="*/ 1663262 w 2083675"/>
              <a:gd name="connsiteY3" fmla="*/ 173420 h 496614"/>
              <a:gd name="connsiteX4" fmla="*/ 2073165 w 2083675"/>
              <a:gd name="connsiteY4" fmla="*/ 252248 h 496614"/>
              <a:gd name="connsiteX5" fmla="*/ 1726324 w 2083675"/>
              <a:gd name="connsiteY5" fmla="*/ 425669 h 496614"/>
              <a:gd name="connsiteX6" fmla="*/ 1143000 w 2083675"/>
              <a:gd name="connsiteY6" fmla="*/ 488731 h 496614"/>
              <a:gd name="connsiteX7" fmla="*/ 638503 w 2083675"/>
              <a:gd name="connsiteY7" fmla="*/ 378372 h 496614"/>
              <a:gd name="connsiteX8" fmla="*/ 275896 w 2083675"/>
              <a:gd name="connsiteY8" fmla="*/ 315310 h 496614"/>
              <a:gd name="connsiteX9" fmla="*/ 55179 w 2083675"/>
              <a:gd name="connsiteY9" fmla="*/ 220717 h 496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83675" h="496614">
                <a:moveTo>
                  <a:pt x="55179" y="220717"/>
                </a:moveTo>
                <a:cubicBezTo>
                  <a:pt x="110358" y="181303"/>
                  <a:pt x="417786" y="112986"/>
                  <a:pt x="606972" y="78827"/>
                </a:cubicBezTo>
                <a:cubicBezTo>
                  <a:pt x="796158" y="44668"/>
                  <a:pt x="1014248" y="0"/>
                  <a:pt x="1190296" y="15765"/>
                </a:cubicBezTo>
                <a:cubicBezTo>
                  <a:pt x="1366344" y="31530"/>
                  <a:pt x="1516117" y="134006"/>
                  <a:pt x="1663262" y="173420"/>
                </a:cubicBezTo>
                <a:cubicBezTo>
                  <a:pt x="1810407" y="212834"/>
                  <a:pt x="2062655" y="210206"/>
                  <a:pt x="2073165" y="252248"/>
                </a:cubicBezTo>
                <a:cubicBezTo>
                  <a:pt x="2083675" y="294290"/>
                  <a:pt x="1881352" y="386255"/>
                  <a:pt x="1726324" y="425669"/>
                </a:cubicBezTo>
                <a:cubicBezTo>
                  <a:pt x="1571297" y="465083"/>
                  <a:pt x="1324303" y="496614"/>
                  <a:pt x="1143000" y="488731"/>
                </a:cubicBezTo>
                <a:cubicBezTo>
                  <a:pt x="961697" y="480848"/>
                  <a:pt x="783020" y="407276"/>
                  <a:pt x="638503" y="378372"/>
                </a:cubicBezTo>
                <a:cubicBezTo>
                  <a:pt x="493986" y="349469"/>
                  <a:pt x="367861" y="338958"/>
                  <a:pt x="275896" y="315310"/>
                </a:cubicBezTo>
                <a:cubicBezTo>
                  <a:pt x="183931" y="291662"/>
                  <a:pt x="0" y="260131"/>
                  <a:pt x="55179" y="220717"/>
                </a:cubicBezTo>
                <a:close/>
              </a:path>
            </a:pathLst>
          </a:custGeom>
          <a:noFill/>
          <a:ln w="3810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/>
          <a:lstStyle/>
          <a:p>
            <a:pPr eaLnBrk="1" hangingPunct="1">
              <a:defRPr/>
            </a:pPr>
            <a:endParaRPr lang="en-GB" sz="2400">
              <a:latin typeface="Times New Roman" charset="0"/>
              <a:cs typeface="+mn-cs"/>
            </a:endParaRPr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232B1359-9B8A-4D4E-9974-48E45C4B4F47}"/>
              </a:ext>
            </a:extLst>
          </p:cNvPr>
          <p:cNvSpPr/>
          <p:nvPr/>
        </p:nvSpPr>
        <p:spPr bwMode="auto">
          <a:xfrm>
            <a:off x="7722476" y="5245231"/>
            <a:ext cx="1573924" cy="761999"/>
          </a:xfrm>
          <a:custGeom>
            <a:avLst/>
            <a:gdLst>
              <a:gd name="connsiteX0" fmla="*/ 1495096 w 1573924"/>
              <a:gd name="connsiteY0" fmla="*/ 761999 h 761999"/>
              <a:gd name="connsiteX1" fmla="*/ 1416269 w 1573924"/>
              <a:gd name="connsiteY1" fmla="*/ 572813 h 761999"/>
              <a:gd name="connsiteX2" fmla="*/ 832945 w 1573924"/>
              <a:gd name="connsiteY2" fmla="*/ 289034 h 761999"/>
              <a:gd name="connsiteX3" fmla="*/ 391510 w 1573924"/>
              <a:gd name="connsiteY3" fmla="*/ 147144 h 761999"/>
              <a:gd name="connsiteX4" fmla="*/ 60434 w 1573924"/>
              <a:gd name="connsiteY4" fmla="*/ 5255 h 761999"/>
              <a:gd name="connsiteX5" fmla="*/ 28903 w 1573924"/>
              <a:gd name="connsiteY5" fmla="*/ 178675 h 761999"/>
              <a:gd name="connsiteX6" fmla="*/ 91965 w 1573924"/>
              <a:gd name="connsiteY6" fmla="*/ 525517 h 761999"/>
              <a:gd name="connsiteX7" fmla="*/ 533400 w 1573924"/>
              <a:gd name="connsiteY7" fmla="*/ 667406 h 761999"/>
              <a:gd name="connsiteX8" fmla="*/ 848710 w 1573924"/>
              <a:gd name="connsiteY8" fmla="*/ 714703 h 761999"/>
              <a:gd name="connsiteX9" fmla="*/ 1432034 w 1573924"/>
              <a:gd name="connsiteY9" fmla="*/ 746234 h 761999"/>
              <a:gd name="connsiteX10" fmla="*/ 1573924 w 1573924"/>
              <a:gd name="connsiteY10" fmla="*/ 761999 h 761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73924" h="761999">
                <a:moveTo>
                  <a:pt x="1495096" y="761999"/>
                </a:moveTo>
                <a:cubicBezTo>
                  <a:pt x="1510861" y="706819"/>
                  <a:pt x="1526627" y="651640"/>
                  <a:pt x="1416269" y="572813"/>
                </a:cubicBezTo>
                <a:cubicBezTo>
                  <a:pt x="1305911" y="493986"/>
                  <a:pt x="1003738" y="359979"/>
                  <a:pt x="832945" y="289034"/>
                </a:cubicBezTo>
                <a:cubicBezTo>
                  <a:pt x="662152" y="218089"/>
                  <a:pt x="520262" y="194441"/>
                  <a:pt x="391510" y="147144"/>
                </a:cubicBezTo>
                <a:cubicBezTo>
                  <a:pt x="262758" y="99848"/>
                  <a:pt x="120869" y="0"/>
                  <a:pt x="60434" y="5255"/>
                </a:cubicBezTo>
                <a:cubicBezTo>
                  <a:pt x="0" y="10510"/>
                  <a:pt x="23648" y="91965"/>
                  <a:pt x="28903" y="178675"/>
                </a:cubicBezTo>
                <a:cubicBezTo>
                  <a:pt x="34158" y="265385"/>
                  <a:pt x="7882" y="444062"/>
                  <a:pt x="91965" y="525517"/>
                </a:cubicBezTo>
                <a:cubicBezTo>
                  <a:pt x="176048" y="606972"/>
                  <a:pt x="407276" y="635875"/>
                  <a:pt x="533400" y="667406"/>
                </a:cubicBezTo>
                <a:cubicBezTo>
                  <a:pt x="659524" y="698937"/>
                  <a:pt x="698938" y="701565"/>
                  <a:pt x="848710" y="714703"/>
                </a:cubicBezTo>
                <a:cubicBezTo>
                  <a:pt x="998482" y="727841"/>
                  <a:pt x="1311165" y="738351"/>
                  <a:pt x="1432034" y="746234"/>
                </a:cubicBezTo>
                <a:cubicBezTo>
                  <a:pt x="1552903" y="754117"/>
                  <a:pt x="1563413" y="758058"/>
                  <a:pt x="1573924" y="761999"/>
                </a:cubicBezTo>
              </a:path>
            </a:pathLst>
          </a:custGeom>
          <a:noFill/>
          <a:ln w="38100" cap="flat" cmpd="sng" algn="ctr">
            <a:solidFill>
              <a:srgbClr val="92D050"/>
            </a:solidFill>
            <a:prstDash val="solid"/>
            <a:round/>
            <a:headEnd type="none" w="med" len="med"/>
            <a:tailEnd type="none" w="med" len="med"/>
          </a:ln>
          <a:effectLst>
            <a:glow rad="101600">
              <a:srgbClr val="92D050">
                <a:alpha val="60000"/>
              </a:srgbClr>
            </a:glo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/>
          <a:lstStyle/>
          <a:p>
            <a:pPr eaLnBrk="1" hangingPunct="1">
              <a:defRPr/>
            </a:pPr>
            <a:endParaRPr lang="en-GB" sz="2400">
              <a:latin typeface="Times New Roman" charset="0"/>
              <a:cs typeface="+mn-cs"/>
            </a:endParaRPr>
          </a:p>
        </p:txBody>
      </p:sp>
      <p:sp>
        <p:nvSpPr>
          <p:cNvPr id="35861" name="Rectangle 3">
            <a:extLst>
              <a:ext uri="{FF2B5EF4-FFF2-40B4-BE49-F238E27FC236}">
                <a16:creationId xmlns:a16="http://schemas.microsoft.com/office/drawing/2014/main" id="{FC37FF0C-E30D-4733-9A63-4E78280568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0" y="6488114"/>
            <a:ext cx="6858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F9F9F9"/>
              </a:buClr>
              <a:buSzPct val="65000"/>
              <a:buFont typeface="Wingdings 2" panose="05020102010507070707" pitchFamily="18" charset="2"/>
              <a:buChar char="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80000"/>
              <a:buFont typeface="Wingdings 2" panose="05020102010507070707" pitchFamily="18" charset="2"/>
              <a:buChar char="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95000"/>
              <a:buFont typeface="Wingdings" panose="05000000000000000000" pitchFamily="2" charset="2"/>
              <a:buChar char="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100000"/>
              <a:buFont typeface="Wingdings 3" panose="05040102010807070707" pitchFamily="18" charset="2"/>
              <a:buChar char="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1800"/>
              <a:t>Clin ortho and related research; (370), January 2000, pp 19-33</a:t>
            </a:r>
          </a:p>
        </p:txBody>
      </p:sp>
      <p:pic>
        <p:nvPicPr>
          <p:cNvPr id="14" name="Picture 4" descr="11999">
            <a:extLst>
              <a:ext uri="{FF2B5EF4-FFF2-40B4-BE49-F238E27FC236}">
                <a16:creationId xmlns:a16="http://schemas.microsoft.com/office/drawing/2014/main" id="{13104E71-F276-4056-BB8C-D6101D38D4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524000" y="5531552"/>
            <a:ext cx="1000100" cy="132644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5" name="Picture 3">
            <a:extLst>
              <a:ext uri="{FF2B5EF4-FFF2-40B4-BE49-F238E27FC236}">
                <a16:creationId xmlns:a16="http://schemas.microsoft.com/office/drawing/2014/main" id="{722E1565-EED3-4607-8FC6-55843C9814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8138" y="25401"/>
            <a:ext cx="3205162" cy="220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44285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0A771E-9015-4D33-8A03-E160A5818A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44035" name="Content Placeholder 3" descr="Screen Clipping">
            <a:extLst>
              <a:ext uri="{FF2B5EF4-FFF2-40B4-BE49-F238E27FC236}">
                <a16:creationId xmlns:a16="http://schemas.microsoft.com/office/drawing/2014/main" id="{2FFF5048-841E-4A2C-9040-A6B4119CFA0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81200" y="20638"/>
            <a:ext cx="8229600" cy="2076450"/>
          </a:xfrm>
        </p:spPr>
      </p:pic>
      <p:pic>
        <p:nvPicPr>
          <p:cNvPr id="44036" name="Picture 4" descr="Screen Clipping">
            <a:extLst>
              <a:ext uri="{FF2B5EF4-FFF2-40B4-BE49-F238E27FC236}">
                <a16:creationId xmlns:a16="http://schemas.microsoft.com/office/drawing/2014/main" id="{F66B955F-F820-445E-98AD-09B6845CFE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0" y="2097088"/>
            <a:ext cx="9144000" cy="339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Screen Clipping">
            <a:extLst>
              <a:ext uri="{FF2B5EF4-FFF2-40B4-BE49-F238E27FC236}">
                <a16:creationId xmlns:a16="http://schemas.microsoft.com/office/drawing/2014/main" id="{456D37E3-D0B8-491A-804E-1F0362B933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1451" y="2339976"/>
            <a:ext cx="6424613" cy="430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8" name="Rectangle 6">
            <a:extLst>
              <a:ext uri="{FF2B5EF4-FFF2-40B4-BE49-F238E27FC236}">
                <a16:creationId xmlns:a16="http://schemas.microsoft.com/office/drawing/2014/main" id="{91631E62-A431-4041-A36C-5D949B33FB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91289" y="6459539"/>
            <a:ext cx="42116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/>
              <a:t>J Bone Joint Surg Am. 2014;96:387-93 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1FFBC425-FE3F-44A1-8EBA-98E7958CE3D4}"/>
              </a:ext>
            </a:extLst>
          </p:cNvPr>
          <p:cNvSpPr/>
          <p:nvPr/>
        </p:nvSpPr>
        <p:spPr>
          <a:xfrm>
            <a:off x="5659698" y="4074282"/>
            <a:ext cx="936104" cy="1080120"/>
          </a:xfrm>
          <a:prstGeom prst="ellipse">
            <a:avLst/>
          </a:prstGeom>
          <a:noFill/>
          <a:ln w="57150">
            <a:solidFill>
              <a:schemeClr val="accent5">
                <a:lumMod val="25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3341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Title 1">
            <a:extLst>
              <a:ext uri="{FF2B5EF4-FFF2-40B4-BE49-F238E27FC236}">
                <a16:creationId xmlns:a16="http://schemas.microsoft.com/office/drawing/2014/main" id="{82A70947-5D08-41C4-9A70-963867F0FE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GB" dirty="0"/>
              <a:t>Kocher</a:t>
            </a:r>
            <a:br>
              <a:rPr lang="en-GB" dirty="0"/>
            </a:br>
            <a:r>
              <a:rPr lang="en-GB" sz="2700" dirty="0"/>
              <a:t>Posterolateral</a:t>
            </a:r>
          </a:p>
        </p:txBody>
      </p:sp>
      <p:sp>
        <p:nvSpPr>
          <p:cNvPr id="33795" name="Rectangle 3">
            <a:extLst>
              <a:ext uri="{FF2B5EF4-FFF2-40B4-BE49-F238E27FC236}">
                <a16:creationId xmlns:a16="http://schemas.microsoft.com/office/drawing/2014/main" id="{66BE8D18-2B69-4425-8F65-F4A1E9FCD6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0" y="6488114"/>
            <a:ext cx="6858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F9F9F9"/>
              </a:buClr>
              <a:buSzPct val="65000"/>
              <a:buFont typeface="Wingdings 2" panose="05020102010507070707" pitchFamily="18" charset="2"/>
              <a:buChar char="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80000"/>
              <a:buFont typeface="Wingdings 2" panose="05020102010507070707" pitchFamily="18" charset="2"/>
              <a:buChar char="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95000"/>
              <a:buFont typeface="Wingdings" panose="05000000000000000000" pitchFamily="2" charset="2"/>
              <a:buChar char="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100000"/>
              <a:buFont typeface="Wingdings 3" panose="05040102010807070707" pitchFamily="18" charset="2"/>
              <a:buChar char="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1800"/>
              <a:t>Clin ortho and related research; (370), January 2000, pp 19-33;</a:t>
            </a:r>
          </a:p>
        </p:txBody>
      </p:sp>
      <p:pic>
        <p:nvPicPr>
          <p:cNvPr id="1032" name="Picture 8" descr="Graphic">
            <a:extLst>
              <a:ext uri="{FF2B5EF4-FFF2-40B4-BE49-F238E27FC236}">
                <a16:creationId xmlns:a16="http://schemas.microsoft.com/office/drawing/2014/main" id="{0E5EFE54-5663-4063-AB3B-3333C25943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9925" y="1317625"/>
            <a:ext cx="6624638" cy="5265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" name="Picture 10" descr="Graphic">
            <a:extLst>
              <a:ext uri="{FF2B5EF4-FFF2-40B4-BE49-F238E27FC236}">
                <a16:creationId xmlns:a16="http://schemas.microsoft.com/office/drawing/2014/main" id="{0EEAE63E-AB15-4A19-AEAD-C9EAA92B7B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7438" y="1276351"/>
            <a:ext cx="6862762" cy="5224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3756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6E57FA-5E5B-4549-9124-3A9941A517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 descr="A picture containing red&#10;&#10;Description automatically generated">
            <a:extLst>
              <a:ext uri="{FF2B5EF4-FFF2-40B4-BE49-F238E27FC236}">
                <a16:creationId xmlns:a16="http://schemas.microsoft.com/office/drawing/2014/main" id="{0AB6D28D-5D78-4E59-9BB4-76D6CC15D8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268" y="13856"/>
            <a:ext cx="11797464" cy="2006473"/>
          </a:xfrm>
          <a:prstGeom prst="rect">
            <a:avLst/>
          </a:prstGeom>
        </p:spPr>
      </p:pic>
      <p:pic>
        <p:nvPicPr>
          <p:cNvPr id="6" name="Picture 5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9281CA63-EB69-4426-90B1-4CFDF71304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1464" y="2039526"/>
            <a:ext cx="4601032" cy="480461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709C4A4-E8A5-4598-B8F0-C7982796CFD3}"/>
              </a:ext>
            </a:extLst>
          </p:cNvPr>
          <p:cNvSpPr/>
          <p:nvPr/>
        </p:nvSpPr>
        <p:spPr>
          <a:xfrm>
            <a:off x="6513680" y="6398696"/>
            <a:ext cx="54810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JBJS: January 1941 - Volume 23 - Issue 1 - p 86-92</a:t>
            </a:r>
          </a:p>
        </p:txBody>
      </p:sp>
    </p:spTree>
    <p:extLst>
      <p:ext uri="{BB962C8B-B14F-4D97-AF65-F5344CB8AC3E}">
        <p14:creationId xmlns:p14="http://schemas.microsoft.com/office/powerpoint/2010/main" val="7988885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le 1">
            <a:extLst>
              <a:ext uri="{FF2B5EF4-FFF2-40B4-BE49-F238E27FC236}">
                <a16:creationId xmlns:a16="http://schemas.microsoft.com/office/drawing/2014/main" id="{FA156E6F-6A05-4A3B-8DB1-37A82F2E6D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GB"/>
              <a:t>Radial head</a:t>
            </a:r>
            <a:br>
              <a:rPr lang="en-GB"/>
            </a:br>
            <a:r>
              <a:rPr lang="en-GB"/>
              <a:t>Classification</a:t>
            </a:r>
          </a:p>
        </p:txBody>
      </p:sp>
      <p:sp>
        <p:nvSpPr>
          <p:cNvPr id="5123" name="Content Placeholder 4">
            <a:extLst>
              <a:ext uri="{FF2B5EF4-FFF2-40B4-BE49-F238E27FC236}">
                <a16:creationId xmlns:a16="http://schemas.microsoft.com/office/drawing/2014/main" id="{7547EEF2-780A-4FD8-8298-ADE6063382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09801" y="1981201"/>
            <a:ext cx="7815263" cy="4233863"/>
          </a:xfrm>
        </p:spPr>
        <p:txBody>
          <a:bodyPr/>
          <a:lstStyle/>
          <a:p>
            <a:pPr eaLnBrk="1" hangingPunct="1"/>
            <a:r>
              <a:rPr lang="en-GB" altLang="en-US" b="1"/>
              <a:t>Mason Classification (1954)</a:t>
            </a:r>
          </a:p>
          <a:p>
            <a:pPr eaLnBrk="1" hangingPunct="1"/>
            <a:r>
              <a:rPr lang="en-GB" altLang="en-US" b="1"/>
              <a:t>Hotchkiss adaption (1997)</a:t>
            </a:r>
          </a:p>
          <a:p>
            <a:pPr eaLnBrk="1" hangingPunct="1"/>
            <a:r>
              <a:rPr lang="en-GB" altLang="en-US" b="1"/>
              <a:t>Mason – Mayo (2008)</a:t>
            </a:r>
          </a:p>
        </p:txBody>
      </p:sp>
    </p:spTree>
    <p:extLst>
      <p:ext uri="{BB962C8B-B14F-4D97-AF65-F5344CB8AC3E}">
        <p14:creationId xmlns:p14="http://schemas.microsoft.com/office/powerpoint/2010/main" val="332615464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534424DB-861A-452B-ADE0-0CF59411FE6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6213" y="2168525"/>
            <a:ext cx="2590800" cy="2071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D1DAAF5-9088-4DFC-8E1E-421E7CC0C3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Kaplan approach</a:t>
            </a:r>
          </a:p>
        </p:txBody>
      </p:sp>
      <p:sp>
        <p:nvSpPr>
          <p:cNvPr id="37892" name="Content Placeholder 2">
            <a:extLst>
              <a:ext uri="{FF2B5EF4-FFF2-40B4-BE49-F238E27FC236}">
                <a16:creationId xmlns:a16="http://schemas.microsoft.com/office/drawing/2014/main" id="{5148D1DC-AE60-4081-8B1A-C5CAD75A3E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0" y="2420939"/>
            <a:ext cx="6610350" cy="3900487"/>
          </a:xfrm>
        </p:spPr>
        <p:txBody>
          <a:bodyPr/>
          <a:lstStyle/>
          <a:p>
            <a:r>
              <a:rPr lang="en-US" altLang="en-US"/>
              <a:t>PIN</a:t>
            </a:r>
          </a:p>
          <a:p>
            <a:endParaRPr lang="en-US" alt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705F252-A5DD-41DC-9468-38E74017B6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7388" y="1692276"/>
            <a:ext cx="3575050" cy="275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4" name="Picture 7">
            <a:extLst>
              <a:ext uri="{FF2B5EF4-FFF2-40B4-BE49-F238E27FC236}">
                <a16:creationId xmlns:a16="http://schemas.microsoft.com/office/drawing/2014/main" id="{DB72636C-686A-45A4-A404-C812CA9000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6700" y="1"/>
            <a:ext cx="9043988" cy="164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Freeform 15">
            <a:extLst>
              <a:ext uri="{FF2B5EF4-FFF2-40B4-BE49-F238E27FC236}">
                <a16:creationId xmlns:a16="http://schemas.microsoft.com/office/drawing/2014/main" id="{2103A97D-62D2-4B8A-9859-69ECC5C6488B}"/>
              </a:ext>
            </a:extLst>
          </p:cNvPr>
          <p:cNvSpPr/>
          <p:nvPr/>
        </p:nvSpPr>
        <p:spPr>
          <a:xfrm>
            <a:off x="7680176" y="2169312"/>
            <a:ext cx="2374710" cy="1188365"/>
          </a:xfrm>
          <a:custGeom>
            <a:avLst/>
            <a:gdLst>
              <a:gd name="connsiteX0" fmla="*/ 0 w 2374710"/>
              <a:gd name="connsiteY0" fmla="*/ 0 h 1188365"/>
              <a:gd name="connsiteX1" fmla="*/ 68239 w 2374710"/>
              <a:gd name="connsiteY1" fmla="*/ 750627 h 1188365"/>
              <a:gd name="connsiteX2" fmla="*/ 191069 w 2374710"/>
              <a:gd name="connsiteY2" fmla="*/ 1132764 h 1188365"/>
              <a:gd name="connsiteX3" fmla="*/ 1282890 w 2374710"/>
              <a:gd name="connsiteY3" fmla="*/ 1187355 h 1188365"/>
              <a:gd name="connsiteX4" fmla="*/ 2374710 w 2374710"/>
              <a:gd name="connsiteY4" fmla="*/ 1146412 h 11883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74710" h="1188365">
                <a:moveTo>
                  <a:pt x="0" y="0"/>
                </a:moveTo>
                <a:cubicBezTo>
                  <a:pt x="18197" y="280916"/>
                  <a:pt x="36394" y="561833"/>
                  <a:pt x="68239" y="750627"/>
                </a:cubicBezTo>
                <a:cubicBezTo>
                  <a:pt x="100084" y="939421"/>
                  <a:pt x="-11373" y="1059976"/>
                  <a:pt x="191069" y="1132764"/>
                </a:cubicBezTo>
                <a:cubicBezTo>
                  <a:pt x="393511" y="1205552"/>
                  <a:pt x="918950" y="1185080"/>
                  <a:pt x="1282890" y="1187355"/>
                </a:cubicBezTo>
                <a:cubicBezTo>
                  <a:pt x="1646830" y="1189630"/>
                  <a:pt x="2010770" y="1168021"/>
                  <a:pt x="2374710" y="1146412"/>
                </a:cubicBezTo>
              </a:path>
            </a:pathLst>
          </a:custGeom>
          <a:noFill/>
          <a:ln w="76200">
            <a:solidFill>
              <a:schemeClr val="tx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37898" name="Rectangle 9">
            <a:extLst>
              <a:ext uri="{FF2B5EF4-FFF2-40B4-BE49-F238E27FC236}">
                <a16:creationId xmlns:a16="http://schemas.microsoft.com/office/drawing/2014/main" id="{E30D6080-E684-4698-9F1A-5F575FF192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73689" y="6488114"/>
            <a:ext cx="53816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/>
              <a:t>J Bone Joint Surg Am, 1941 Jan 01;23(1):86-92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400AD13-7457-4BE0-8041-DEE533BE654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3213" y="4270376"/>
            <a:ext cx="2652712" cy="227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249C24E-93D7-4B48-8634-ADDCD37B90A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4851" y="1674814"/>
            <a:ext cx="3624263" cy="2662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52156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>
            <a:extLst>
              <a:ext uri="{FF2B5EF4-FFF2-40B4-BE49-F238E27FC236}">
                <a16:creationId xmlns:a16="http://schemas.microsoft.com/office/drawing/2014/main" id="{B24CFF9B-AB0C-4CC4-BD04-895E3C16EC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1857375"/>
            <a:ext cx="4714875" cy="292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83" name="Title 1">
            <a:extLst>
              <a:ext uri="{FF2B5EF4-FFF2-40B4-BE49-F238E27FC236}">
                <a16:creationId xmlns:a16="http://schemas.microsoft.com/office/drawing/2014/main" id="{E273A812-DE8A-436C-B103-1D714FA270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pic>
        <p:nvPicPr>
          <p:cNvPr id="38916" name="Picture 2">
            <a:extLst>
              <a:ext uri="{FF2B5EF4-FFF2-40B4-BE49-F238E27FC236}">
                <a16:creationId xmlns:a16="http://schemas.microsoft.com/office/drawing/2014/main" id="{6C12FB99-1082-490B-9BE4-15AA026E9F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"/>
            <a:ext cx="8997950" cy="189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7" name="Rectangle 3">
            <a:extLst>
              <a:ext uri="{FF2B5EF4-FFF2-40B4-BE49-F238E27FC236}">
                <a16:creationId xmlns:a16="http://schemas.microsoft.com/office/drawing/2014/main" id="{EEE9D652-DD90-4664-BB26-AC9FCB6A54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6488114"/>
            <a:ext cx="5715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F9F9F9"/>
              </a:buClr>
              <a:buSzPct val="65000"/>
              <a:buFont typeface="Wingdings 2" panose="05020102010507070707" pitchFamily="18" charset="2"/>
              <a:buChar char="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80000"/>
              <a:buFont typeface="Wingdings 2" panose="05020102010507070707" pitchFamily="18" charset="2"/>
              <a:buChar char="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95000"/>
              <a:buFont typeface="Wingdings" panose="05000000000000000000" pitchFamily="2" charset="2"/>
              <a:buChar char="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100000"/>
              <a:buFont typeface="Wingdings 3" panose="05040102010807070707" pitchFamily="18" charset="2"/>
              <a:buChar char="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en-US" sz="1800"/>
              <a:t>Diliberti T. et.al. J Bone Joint Surg 2000:82:809-809</a:t>
            </a:r>
          </a:p>
        </p:txBody>
      </p:sp>
      <p:sp>
        <p:nvSpPr>
          <p:cNvPr id="38918" name="TextBox 6">
            <a:extLst>
              <a:ext uri="{FF2B5EF4-FFF2-40B4-BE49-F238E27FC236}">
                <a16:creationId xmlns:a16="http://schemas.microsoft.com/office/drawing/2014/main" id="{D5A4448E-EBFF-4FF9-BD68-3E74E183DD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4214814"/>
            <a:ext cx="2300630" cy="5847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F9F9F9"/>
              </a:buClr>
              <a:buSzPct val="65000"/>
              <a:buFont typeface="Wingdings 2" panose="05020102010507070707" pitchFamily="18" charset="2"/>
              <a:buChar char="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80000"/>
              <a:buFont typeface="Wingdings 2" panose="05020102010507070707" pitchFamily="18" charset="2"/>
              <a:buChar char="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95000"/>
              <a:buFont typeface="Wingdings" panose="05000000000000000000" pitchFamily="2" charset="2"/>
              <a:buChar char="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100000"/>
              <a:buFont typeface="Wingdings 3" panose="05040102010807070707" pitchFamily="18" charset="2"/>
              <a:buChar char="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3200" b="1"/>
              <a:t>Supination</a:t>
            </a:r>
          </a:p>
        </p:txBody>
      </p:sp>
      <p:pic>
        <p:nvPicPr>
          <p:cNvPr id="3075" name="Picture 3">
            <a:extLst>
              <a:ext uri="{FF2B5EF4-FFF2-40B4-BE49-F238E27FC236}">
                <a16:creationId xmlns:a16="http://schemas.microsoft.com/office/drawing/2014/main" id="{9DDC7630-EADD-46D1-8D15-186C9BA1E7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8925" y="1892300"/>
            <a:ext cx="4643438" cy="291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8D77D34-746D-4F46-8043-10A97275C0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24314" y="4214813"/>
            <a:ext cx="2092325" cy="58420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F9F9F9"/>
              </a:buClr>
              <a:buSzPct val="65000"/>
              <a:buFont typeface="Wingdings 2" panose="05020102010507070707" pitchFamily="18" charset="2"/>
              <a:buChar char="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80000"/>
              <a:buFont typeface="Wingdings 2" panose="05020102010507070707" pitchFamily="18" charset="2"/>
              <a:buChar char="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95000"/>
              <a:buFont typeface="Wingdings" panose="05000000000000000000" pitchFamily="2" charset="2"/>
              <a:buChar char="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100000"/>
              <a:buFont typeface="Wingdings 3" panose="05040102010807070707" pitchFamily="18" charset="2"/>
              <a:buChar char="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3200" b="1"/>
              <a:t>Pronation</a:t>
            </a:r>
          </a:p>
        </p:txBody>
      </p:sp>
      <p:pic>
        <p:nvPicPr>
          <p:cNvPr id="38921" name="Picture 4">
            <a:extLst>
              <a:ext uri="{FF2B5EF4-FFF2-40B4-BE49-F238E27FC236}">
                <a16:creationId xmlns:a16="http://schemas.microsoft.com/office/drawing/2014/main" id="{AE78AC7B-FC9E-4F77-83D9-9A9C783B39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7450" y="3714750"/>
            <a:ext cx="4400550" cy="275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22" name="TextBox 13">
            <a:extLst>
              <a:ext uri="{FF2B5EF4-FFF2-40B4-BE49-F238E27FC236}">
                <a16:creationId xmlns:a16="http://schemas.microsoft.com/office/drawing/2014/main" id="{D2727A0F-BF99-4D41-94D5-EF4B232271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38875" y="5857876"/>
            <a:ext cx="230063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F9F9F9"/>
              </a:buClr>
              <a:buSzPct val="65000"/>
              <a:buFont typeface="Wingdings 2" panose="05020102010507070707" pitchFamily="18" charset="2"/>
              <a:buChar char="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80000"/>
              <a:buFont typeface="Wingdings 2" panose="05020102010507070707" pitchFamily="18" charset="2"/>
              <a:buChar char="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95000"/>
              <a:buFont typeface="Wingdings" panose="05000000000000000000" pitchFamily="2" charset="2"/>
              <a:buChar char="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100000"/>
              <a:buFont typeface="Wingdings 3" panose="05040102010807070707" pitchFamily="18" charset="2"/>
              <a:buChar char="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3200" b="1"/>
              <a:t>Supination</a:t>
            </a:r>
          </a:p>
        </p:txBody>
      </p:sp>
      <p:pic>
        <p:nvPicPr>
          <p:cNvPr id="3077" name="Picture 5">
            <a:extLst>
              <a:ext uri="{FF2B5EF4-FFF2-40B4-BE49-F238E27FC236}">
                <a16:creationId xmlns:a16="http://schemas.microsoft.com/office/drawing/2014/main" id="{7ED32382-30F5-414D-8364-CDDC56F04F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0314" y="3643313"/>
            <a:ext cx="4357687" cy="281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DBB5D60-5F3E-47CF-BDC9-CB210F8EB1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75676" y="5786438"/>
            <a:ext cx="20923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F9F9F9"/>
              </a:buClr>
              <a:buSzPct val="65000"/>
              <a:buFont typeface="Wingdings 2" panose="05020102010507070707" pitchFamily="18" charset="2"/>
              <a:buChar char="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80000"/>
              <a:buFont typeface="Wingdings 2" panose="05020102010507070707" pitchFamily="18" charset="2"/>
              <a:buChar char="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95000"/>
              <a:buFont typeface="Wingdings" panose="05000000000000000000" pitchFamily="2" charset="2"/>
              <a:buChar char="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100000"/>
              <a:buFont typeface="Wingdings 3" panose="05040102010807070707" pitchFamily="18" charset="2"/>
              <a:buChar char="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3200" b="1"/>
              <a:t>Pronation</a:t>
            </a:r>
          </a:p>
        </p:txBody>
      </p:sp>
    </p:spTree>
    <p:extLst>
      <p:ext uri="{BB962C8B-B14F-4D97-AF65-F5344CB8AC3E}">
        <p14:creationId xmlns:p14="http://schemas.microsoft.com/office/powerpoint/2010/main" val="3921357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Title 1">
            <a:extLst>
              <a:ext uri="{FF2B5EF4-FFF2-40B4-BE49-F238E27FC236}">
                <a16:creationId xmlns:a16="http://schemas.microsoft.com/office/drawing/2014/main" id="{F97111F9-336F-45BE-9917-34511C4A23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pic>
        <p:nvPicPr>
          <p:cNvPr id="40963" name="Picture 2">
            <a:extLst>
              <a:ext uri="{FF2B5EF4-FFF2-40B4-BE49-F238E27FC236}">
                <a16:creationId xmlns:a16="http://schemas.microsoft.com/office/drawing/2014/main" id="{A5ABCAD7-AEC8-4691-9BF1-F533CE1019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"/>
            <a:ext cx="8997950" cy="189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4" name="Rectangle 3">
            <a:extLst>
              <a:ext uri="{FF2B5EF4-FFF2-40B4-BE49-F238E27FC236}">
                <a16:creationId xmlns:a16="http://schemas.microsoft.com/office/drawing/2014/main" id="{BC571D89-0AC2-4DF2-8FF2-05DB38D549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6488114"/>
            <a:ext cx="5715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F9F9F9"/>
              </a:buClr>
              <a:buSzPct val="65000"/>
              <a:buFont typeface="Wingdings 2" panose="05020102010507070707" pitchFamily="18" charset="2"/>
              <a:buChar char="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80000"/>
              <a:buFont typeface="Wingdings 2" panose="05020102010507070707" pitchFamily="18" charset="2"/>
              <a:buChar char="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95000"/>
              <a:buFont typeface="Wingdings" panose="05000000000000000000" pitchFamily="2" charset="2"/>
              <a:buChar char="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100000"/>
              <a:buFont typeface="Wingdings 3" panose="05040102010807070707" pitchFamily="18" charset="2"/>
              <a:buChar char="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en-US" sz="1800"/>
              <a:t>Diliberti T. et.al. J Bone Joint Surg 2000:82:809-809</a:t>
            </a:r>
          </a:p>
        </p:txBody>
      </p:sp>
      <p:pic>
        <p:nvPicPr>
          <p:cNvPr id="40965" name="Picture 4">
            <a:extLst>
              <a:ext uri="{FF2B5EF4-FFF2-40B4-BE49-F238E27FC236}">
                <a16:creationId xmlns:a16="http://schemas.microsoft.com/office/drawing/2014/main" id="{5E8EA717-608D-43D1-92C8-493126BE22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857375"/>
            <a:ext cx="4400550" cy="275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6" name="Picture 5">
            <a:extLst>
              <a:ext uri="{FF2B5EF4-FFF2-40B4-BE49-F238E27FC236}">
                <a16:creationId xmlns:a16="http://schemas.microsoft.com/office/drawing/2014/main" id="{D0B2FA17-D942-46FF-BDA4-A47BD858C1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0314" y="3714751"/>
            <a:ext cx="4357687" cy="281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5A3B74C-AC3D-4AEE-84BB-A3276B26C5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4643439"/>
            <a:ext cx="7092950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F9F9F9"/>
              </a:buClr>
              <a:buSzPct val="65000"/>
              <a:buFont typeface="Wingdings 2" panose="05020102010507070707" pitchFamily="18" charset="2"/>
              <a:buChar char="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80000"/>
              <a:buFont typeface="Wingdings 2" panose="05020102010507070707" pitchFamily="18" charset="2"/>
              <a:buChar char="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95000"/>
              <a:buFont typeface="Wingdings" panose="05000000000000000000" pitchFamily="2" charset="2"/>
              <a:buChar char="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100000"/>
              <a:buFont typeface="Wingdings 3" panose="05040102010807070707" pitchFamily="18" charset="2"/>
              <a:buChar char="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3200" b="1"/>
              <a:t>Full pronation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3200" b="1"/>
              <a:t>Ave. 52.0 ± 7.8 mm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3200" b="1"/>
              <a:t>Range 38 – 68 mm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EF67B6E-E258-49C3-96CB-3C1726A318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24564" y="2214564"/>
            <a:ext cx="4357687" cy="1570037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F9F9F9"/>
              </a:buClr>
              <a:buSzPct val="65000"/>
              <a:buFont typeface="Wingdings 2" panose="05020102010507070707" pitchFamily="18" charset="2"/>
              <a:buChar char="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80000"/>
              <a:buFont typeface="Wingdings 2" panose="05020102010507070707" pitchFamily="18" charset="2"/>
              <a:buChar char="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95000"/>
              <a:buFont typeface="Wingdings" panose="05000000000000000000" pitchFamily="2" charset="2"/>
              <a:buChar char="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100000"/>
              <a:buFont typeface="Wingdings 3" panose="05040102010807070707" pitchFamily="18" charset="2"/>
              <a:buChar char="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3200" b="1"/>
              <a:t>Full supination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3200" b="1"/>
              <a:t>Ave. 33.4 ± 5.7 mm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3200" b="1"/>
              <a:t>Range 22 – 47 mm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1594D86-40D7-40D9-825A-5B9E4F1AD9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24626" y="5429251"/>
            <a:ext cx="2873375" cy="1077913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F9F9F9"/>
              </a:buClr>
              <a:buSzPct val="65000"/>
              <a:buFont typeface="Wingdings 2" panose="05020102010507070707" pitchFamily="18" charset="2"/>
              <a:buChar char="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80000"/>
              <a:buFont typeface="Wingdings 2" panose="05020102010507070707" pitchFamily="18" charset="2"/>
              <a:buChar char="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95000"/>
              <a:buFont typeface="Wingdings" panose="05000000000000000000" pitchFamily="2" charset="2"/>
              <a:buChar char="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100000"/>
              <a:buFont typeface="Wingdings 3" panose="05040102010807070707" pitchFamily="18" charset="2"/>
              <a:buChar char="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3200" b="1"/>
              <a:t>More parrallel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3200" b="1"/>
              <a:t>More anterior</a:t>
            </a:r>
          </a:p>
        </p:txBody>
      </p:sp>
      <p:sp>
        <p:nvSpPr>
          <p:cNvPr id="40970" name="TextBox 10">
            <a:extLst>
              <a:ext uri="{FF2B5EF4-FFF2-40B4-BE49-F238E27FC236}">
                <a16:creationId xmlns:a16="http://schemas.microsoft.com/office/drawing/2014/main" id="{0CC9F2AC-510C-49DD-B31E-1AA4B85B5D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81376" y="1714501"/>
            <a:ext cx="5832475" cy="461963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F9F9F9"/>
              </a:buClr>
              <a:buSzPct val="65000"/>
              <a:buFont typeface="Wingdings 2" panose="05020102010507070707" pitchFamily="18" charset="2"/>
              <a:buChar char="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80000"/>
              <a:buFont typeface="Wingdings 2" panose="05020102010507070707" pitchFamily="18" charset="2"/>
              <a:buChar char="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95000"/>
              <a:buFont typeface="Wingdings" panose="05000000000000000000" pitchFamily="2" charset="2"/>
              <a:buChar char="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100000"/>
              <a:buFont typeface="Wingdings 3" panose="05040102010807070707" pitchFamily="18" charset="2"/>
              <a:buChar char="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2400"/>
              <a:t>From Capitellar surface, crosses mid axis</a:t>
            </a:r>
          </a:p>
        </p:txBody>
      </p:sp>
    </p:spTree>
    <p:extLst>
      <p:ext uri="{BB962C8B-B14F-4D97-AF65-F5344CB8AC3E}">
        <p14:creationId xmlns:p14="http://schemas.microsoft.com/office/powerpoint/2010/main" val="2177934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7" grpId="0" animBg="1"/>
      <p:bldP spid="17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0DC37D-21CE-47E2-965D-851A28207A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98CEB2-E241-4B8D-90EE-0DCC4BEF4D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0" y="1196975"/>
            <a:ext cx="8229600" cy="5111750"/>
          </a:xfrm>
        </p:spPr>
        <p:txBody>
          <a:bodyPr/>
          <a:lstStyle/>
          <a:p>
            <a:pPr marL="136525" indent="0">
              <a:buNone/>
              <a:defRPr/>
            </a:pPr>
            <a:endParaRPr lang="en-US" i="1" dirty="0"/>
          </a:p>
          <a:p>
            <a:pPr>
              <a:defRPr/>
            </a:pPr>
            <a:r>
              <a:rPr lang="en-US" i="1" dirty="0"/>
              <a:t>Minimum distance from PIN to RCJ</a:t>
            </a:r>
          </a:p>
          <a:p>
            <a:pPr lvl="1">
              <a:defRPr/>
            </a:pPr>
            <a:r>
              <a:rPr lang="en-US" i="1" dirty="0"/>
              <a:t>Supination 4.0 cm</a:t>
            </a:r>
          </a:p>
          <a:p>
            <a:pPr lvl="1">
              <a:defRPr/>
            </a:pPr>
            <a:r>
              <a:rPr lang="en-US" i="1" dirty="0"/>
              <a:t>Pronation 4.3 cm</a:t>
            </a:r>
          </a:p>
          <a:p>
            <a:pPr>
              <a:defRPr/>
            </a:pPr>
            <a:r>
              <a:rPr lang="en-US" i="1" dirty="0"/>
              <a:t>Limit dissection to 4cm during </a:t>
            </a:r>
            <a:r>
              <a:rPr lang="en-US" i="1" dirty="0" err="1"/>
              <a:t>lat</a:t>
            </a:r>
            <a:r>
              <a:rPr lang="en-US" i="1" dirty="0"/>
              <a:t> approach</a:t>
            </a:r>
          </a:p>
          <a:p>
            <a:pPr>
              <a:defRPr/>
            </a:pPr>
            <a:r>
              <a:rPr lang="en-US" i="1" dirty="0"/>
              <a:t>Pronation does not reliably increase the distance to the PIN</a:t>
            </a:r>
            <a:endParaRPr lang="en-US" dirty="0"/>
          </a:p>
        </p:txBody>
      </p:sp>
      <p:pic>
        <p:nvPicPr>
          <p:cNvPr id="43012" name="Picture 3">
            <a:extLst>
              <a:ext uri="{FF2B5EF4-FFF2-40B4-BE49-F238E27FC236}">
                <a16:creationId xmlns:a16="http://schemas.microsoft.com/office/drawing/2014/main" id="{A86AF817-F10A-498F-A4DE-509CAAC2B4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4489" y="17464"/>
            <a:ext cx="8963025" cy="171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3" name="Rectangle 4">
            <a:extLst>
              <a:ext uri="{FF2B5EF4-FFF2-40B4-BE49-F238E27FC236}">
                <a16:creationId xmlns:a16="http://schemas.microsoft.com/office/drawing/2014/main" id="{E19455F9-2B3C-423D-A3CD-DA1CC2BF2F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24564" y="6488114"/>
            <a:ext cx="44164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i="1">
                <a:latin typeface="Futura-BookOblique"/>
              </a:rPr>
              <a:t>J Shoulder Elbow Surg 2007;16:502-507</a:t>
            </a:r>
            <a:endParaRPr lang="en-US" altLang="en-US"/>
          </a:p>
        </p:txBody>
      </p:sp>
      <p:pic>
        <p:nvPicPr>
          <p:cNvPr id="43014" name="Picture 5">
            <a:extLst>
              <a:ext uri="{FF2B5EF4-FFF2-40B4-BE49-F238E27FC236}">
                <a16:creationId xmlns:a16="http://schemas.microsoft.com/office/drawing/2014/main" id="{D5D8604E-94D0-47B3-A61B-F634E56A34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7925" y="4221163"/>
            <a:ext cx="2935288" cy="2290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C328874-33AB-421D-95B9-349C3E5F88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336" y="4637746"/>
            <a:ext cx="3888432" cy="218724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F0D395D-D91C-4D37-A8DC-FE96370FFA97}"/>
              </a:ext>
            </a:extLst>
          </p:cNvPr>
          <p:cNvSpPr txBox="1"/>
          <p:nvPr/>
        </p:nvSpPr>
        <p:spPr>
          <a:xfrm>
            <a:off x="7527925" y="2373139"/>
            <a:ext cx="360707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800" dirty="0">
                <a:solidFill>
                  <a:srgbClr val="FF0000"/>
                </a:solidFill>
              </a:rPr>
              <a:t>Limit is 4 cm</a:t>
            </a:r>
          </a:p>
        </p:txBody>
      </p:sp>
    </p:spTree>
    <p:extLst>
      <p:ext uri="{BB962C8B-B14F-4D97-AF65-F5344CB8AC3E}">
        <p14:creationId xmlns:p14="http://schemas.microsoft.com/office/powerpoint/2010/main" val="4281586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8AA0E0-53E1-4206-A333-24C58C7A99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106098"/>
            <a:ext cx="8229600" cy="11430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GB" dirty="0"/>
              <a:t>25 YO</a:t>
            </a:r>
            <a:br>
              <a:rPr lang="en-GB" dirty="0"/>
            </a:br>
            <a:r>
              <a:rPr lang="en-GB" dirty="0"/>
              <a:t>Farmer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50F43A6-5990-4B05-B0D5-A873A2E58C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1504" y="1374241"/>
            <a:ext cx="9192641" cy="549278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D61BFD6-4E47-47A1-AA71-E23722A25E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0136" y="1374241"/>
            <a:ext cx="2908044" cy="232887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C4404D0-5735-40EA-A70A-7474D64C20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88088" y="1397224"/>
            <a:ext cx="3431641" cy="549278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37FFB15-08F9-40A7-8EAA-947CAECBCED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0800000">
            <a:off x="1480579" y="1374241"/>
            <a:ext cx="5616624" cy="5446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603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0BBC1D-FE79-4880-A22D-227945E70B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GB" dirty="0"/>
              <a:t>Posterolateral approaches</a:t>
            </a:r>
          </a:p>
        </p:txBody>
      </p:sp>
      <p:sp>
        <p:nvSpPr>
          <p:cNvPr id="46083" name="Content Placeholder 2">
            <a:extLst>
              <a:ext uri="{FF2B5EF4-FFF2-40B4-BE49-F238E27FC236}">
                <a16:creationId xmlns:a16="http://schemas.microsoft.com/office/drawing/2014/main" id="{B4641D46-9219-497E-8EA9-B8FF6467CC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altLang="en-US"/>
              <a:t>Wrightington</a:t>
            </a:r>
          </a:p>
          <a:p>
            <a:endParaRPr lang="en-GB" altLang="en-US"/>
          </a:p>
          <a:p>
            <a:r>
              <a:rPr lang="en-GB" altLang="en-US"/>
              <a:t>Modified Wrightington/ Boyd</a:t>
            </a:r>
          </a:p>
        </p:txBody>
      </p:sp>
    </p:spTree>
    <p:extLst>
      <p:ext uri="{BB962C8B-B14F-4D97-AF65-F5344CB8AC3E}">
        <p14:creationId xmlns:p14="http://schemas.microsoft.com/office/powerpoint/2010/main" val="360995092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ACC6FD-66DF-4E8E-ABC1-4DAD93123B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47107" name="Picture 3">
            <a:extLst>
              <a:ext uri="{FF2B5EF4-FFF2-40B4-BE49-F238E27FC236}">
                <a16:creationId xmlns:a16="http://schemas.microsoft.com/office/drawing/2014/main" id="{F4281325-70A3-48B2-824E-899CB37A1A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31751"/>
            <a:ext cx="8686800" cy="162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8" name="Rectangle 4">
            <a:extLst>
              <a:ext uri="{FF2B5EF4-FFF2-40B4-BE49-F238E27FC236}">
                <a16:creationId xmlns:a16="http://schemas.microsoft.com/office/drawing/2014/main" id="{D30749BD-54D5-4DFE-A954-72D6A6FD88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56139" y="6503989"/>
            <a:ext cx="5957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/>
              <a:t>J Bone Joint Surg Br September 2006 88-B: 1178-1182</a:t>
            </a:r>
          </a:p>
        </p:txBody>
      </p:sp>
      <p:pic>
        <p:nvPicPr>
          <p:cNvPr id="47109" name="Picture 5">
            <a:extLst>
              <a:ext uri="{FF2B5EF4-FFF2-40B4-BE49-F238E27FC236}">
                <a16:creationId xmlns:a16="http://schemas.microsoft.com/office/drawing/2014/main" id="{002D5385-A508-41D1-BE32-B4488A970C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1013" y="1795463"/>
            <a:ext cx="2163762" cy="277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0" name="Picture 6">
            <a:extLst>
              <a:ext uri="{FF2B5EF4-FFF2-40B4-BE49-F238E27FC236}">
                <a16:creationId xmlns:a16="http://schemas.microsoft.com/office/drawing/2014/main" id="{DA9FAD07-4795-4732-8E58-005F00D867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300" y="1903414"/>
            <a:ext cx="2681288" cy="3525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1" name="Picture 7">
            <a:extLst>
              <a:ext uri="{FF2B5EF4-FFF2-40B4-BE49-F238E27FC236}">
                <a16:creationId xmlns:a16="http://schemas.microsoft.com/office/drawing/2014/main" id="{4A22BFE7-0AD7-43DD-A9E1-6BAC8625394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3700" y="3021013"/>
            <a:ext cx="2324100" cy="3211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B2E069D0-D71E-4072-9C4E-E7297E5E164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421689" y="557213"/>
            <a:ext cx="2027237" cy="2463800"/>
          </a:xfr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F083B52-11BD-468B-9BE7-C2A5556831B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1576" y="3048000"/>
            <a:ext cx="1647825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57414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571672-A393-43AD-8BF1-1F59F09FB5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8010"/>
            <a:ext cx="8229600" cy="1143000"/>
          </a:xfrm>
        </p:spPr>
        <p:txBody>
          <a:bodyPr/>
          <a:lstStyle/>
          <a:p>
            <a:pPr>
              <a:defRPr/>
            </a:pPr>
            <a:r>
              <a:rPr lang="en-US" dirty="0"/>
              <a:t>Boyd interval</a:t>
            </a:r>
          </a:p>
        </p:txBody>
      </p:sp>
      <p:sp>
        <p:nvSpPr>
          <p:cNvPr id="48131" name="Content Placeholder 2">
            <a:extLst>
              <a:ext uri="{FF2B5EF4-FFF2-40B4-BE49-F238E27FC236}">
                <a16:creationId xmlns:a16="http://schemas.microsoft.com/office/drawing/2014/main" id="{3F568E65-A3AA-4A99-B5E6-ECE31B53D1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48132" name="Rectangle 3">
            <a:extLst>
              <a:ext uri="{FF2B5EF4-FFF2-40B4-BE49-F238E27FC236}">
                <a16:creationId xmlns:a16="http://schemas.microsoft.com/office/drawing/2014/main" id="{9917D09E-0745-4F67-81D7-EA439686BF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08664" y="6461125"/>
            <a:ext cx="53101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/>
              <a:t>Surg. , Gynec. and Obstet,, 71: 87-88, 1940</a:t>
            </a:r>
          </a:p>
        </p:txBody>
      </p:sp>
      <p:pic>
        <p:nvPicPr>
          <p:cNvPr id="48133" name="Picture 4">
            <a:extLst>
              <a:ext uri="{FF2B5EF4-FFF2-40B4-BE49-F238E27FC236}">
                <a16:creationId xmlns:a16="http://schemas.microsoft.com/office/drawing/2014/main" id="{2D435642-65E5-4DCD-9E0B-85ADFC9178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2888" y="1049339"/>
            <a:ext cx="7808912" cy="551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4" name="Picture 5">
            <a:extLst>
              <a:ext uri="{FF2B5EF4-FFF2-40B4-BE49-F238E27FC236}">
                <a16:creationId xmlns:a16="http://schemas.microsoft.com/office/drawing/2014/main" id="{B153C5D6-39BF-406E-BB27-6E6FA80361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4151" y="2352675"/>
            <a:ext cx="5510213" cy="403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Freeform 6">
            <a:extLst>
              <a:ext uri="{FF2B5EF4-FFF2-40B4-BE49-F238E27FC236}">
                <a16:creationId xmlns:a16="http://schemas.microsoft.com/office/drawing/2014/main" id="{D804BC4B-D4CE-4CDB-88AB-13DA175C83A6}"/>
              </a:ext>
            </a:extLst>
          </p:cNvPr>
          <p:cNvSpPr/>
          <p:nvPr/>
        </p:nvSpPr>
        <p:spPr>
          <a:xfrm>
            <a:off x="3287688" y="2702258"/>
            <a:ext cx="1293826" cy="1101436"/>
          </a:xfrm>
          <a:custGeom>
            <a:avLst/>
            <a:gdLst>
              <a:gd name="connsiteX0" fmla="*/ 130044 w 1293826"/>
              <a:gd name="connsiteY0" fmla="*/ 0 h 1101436"/>
              <a:gd name="connsiteX1" fmla="*/ 202781 w 1293826"/>
              <a:gd name="connsiteY1" fmla="*/ 62345 h 1101436"/>
              <a:gd name="connsiteX2" fmla="*/ 78090 w 1293826"/>
              <a:gd name="connsiteY2" fmla="*/ 103909 h 1101436"/>
              <a:gd name="connsiteX3" fmla="*/ 5353 w 1293826"/>
              <a:gd name="connsiteY3" fmla="*/ 176645 h 1101436"/>
              <a:gd name="connsiteX4" fmla="*/ 223562 w 1293826"/>
              <a:gd name="connsiteY4" fmla="*/ 249381 h 1101436"/>
              <a:gd name="connsiteX5" fmla="*/ 441771 w 1293826"/>
              <a:gd name="connsiteY5" fmla="*/ 353290 h 1101436"/>
              <a:gd name="connsiteX6" fmla="*/ 628808 w 1293826"/>
              <a:gd name="connsiteY6" fmla="*/ 602672 h 1101436"/>
              <a:gd name="connsiteX7" fmla="*/ 722326 w 1293826"/>
              <a:gd name="connsiteY7" fmla="*/ 852054 h 1101436"/>
              <a:gd name="connsiteX8" fmla="*/ 982099 w 1293826"/>
              <a:gd name="connsiteY8" fmla="*/ 872836 h 1101436"/>
              <a:gd name="connsiteX9" fmla="*/ 1231481 w 1293826"/>
              <a:gd name="connsiteY9" fmla="*/ 935181 h 1101436"/>
              <a:gd name="connsiteX10" fmla="*/ 1293826 w 1293826"/>
              <a:gd name="connsiteY10" fmla="*/ 1101436 h 1101436"/>
              <a:gd name="connsiteX11" fmla="*/ 1293826 w 1293826"/>
              <a:gd name="connsiteY11" fmla="*/ 1101436 h 1101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93826" h="1101436">
                <a:moveTo>
                  <a:pt x="130044" y="0"/>
                </a:moveTo>
                <a:cubicBezTo>
                  <a:pt x="170742" y="22513"/>
                  <a:pt x="211440" y="45027"/>
                  <a:pt x="202781" y="62345"/>
                </a:cubicBezTo>
                <a:cubicBezTo>
                  <a:pt x="194122" y="79663"/>
                  <a:pt x="110995" y="84859"/>
                  <a:pt x="78090" y="103909"/>
                </a:cubicBezTo>
                <a:cubicBezTo>
                  <a:pt x="45185" y="122959"/>
                  <a:pt x="-18892" y="152400"/>
                  <a:pt x="5353" y="176645"/>
                </a:cubicBezTo>
                <a:cubicBezTo>
                  <a:pt x="29598" y="200890"/>
                  <a:pt x="150826" y="219940"/>
                  <a:pt x="223562" y="249381"/>
                </a:cubicBezTo>
                <a:cubicBezTo>
                  <a:pt x="296298" y="278822"/>
                  <a:pt x="374230" y="294408"/>
                  <a:pt x="441771" y="353290"/>
                </a:cubicBezTo>
                <a:cubicBezTo>
                  <a:pt x="509312" y="412172"/>
                  <a:pt x="582049" y="519545"/>
                  <a:pt x="628808" y="602672"/>
                </a:cubicBezTo>
                <a:cubicBezTo>
                  <a:pt x="675567" y="685799"/>
                  <a:pt x="663444" y="807027"/>
                  <a:pt x="722326" y="852054"/>
                </a:cubicBezTo>
                <a:cubicBezTo>
                  <a:pt x="781208" y="897081"/>
                  <a:pt x="897240" y="858982"/>
                  <a:pt x="982099" y="872836"/>
                </a:cubicBezTo>
                <a:cubicBezTo>
                  <a:pt x="1066958" y="886690"/>
                  <a:pt x="1179526" y="897081"/>
                  <a:pt x="1231481" y="935181"/>
                </a:cubicBezTo>
                <a:cubicBezTo>
                  <a:pt x="1283436" y="973281"/>
                  <a:pt x="1293826" y="1101436"/>
                  <a:pt x="1293826" y="1101436"/>
                </a:cubicBezTo>
                <a:lnTo>
                  <a:pt x="1293826" y="1101436"/>
                </a:lnTo>
              </a:path>
            </a:pathLst>
          </a:custGeom>
          <a:noFill/>
          <a:ln w="57150">
            <a:solidFill>
              <a:srgbClr val="FFFF99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A8DB9C40-B096-4716-933E-77A2E06D4C94}"/>
              </a:ext>
            </a:extLst>
          </p:cNvPr>
          <p:cNvSpPr/>
          <p:nvPr/>
        </p:nvSpPr>
        <p:spPr>
          <a:xfrm>
            <a:off x="2756011" y="3070577"/>
            <a:ext cx="1708616" cy="732497"/>
          </a:xfrm>
          <a:custGeom>
            <a:avLst/>
            <a:gdLst>
              <a:gd name="connsiteX0" fmla="*/ 1708616 w 1708616"/>
              <a:gd name="connsiteY0" fmla="*/ 732497 h 732497"/>
              <a:gd name="connsiteX1" fmla="*/ 149980 w 1708616"/>
              <a:gd name="connsiteY1" fmla="*/ 67479 h 732497"/>
              <a:gd name="connsiteX2" fmla="*/ 149980 w 1708616"/>
              <a:gd name="connsiteY2" fmla="*/ 57088 h 7324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08616" h="732497">
                <a:moveTo>
                  <a:pt x="1708616" y="732497"/>
                </a:moveTo>
                <a:lnTo>
                  <a:pt x="149980" y="67479"/>
                </a:lnTo>
                <a:cubicBezTo>
                  <a:pt x="-109793" y="-45089"/>
                  <a:pt x="20093" y="5999"/>
                  <a:pt x="149980" y="57088"/>
                </a:cubicBezTo>
              </a:path>
            </a:pathLst>
          </a:custGeom>
          <a:noFill/>
          <a:ln w="111125"/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8126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4B530E-6A04-4139-82D5-8CF9D87656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GB" dirty="0"/>
              <a:t>Boyd interval</a:t>
            </a:r>
            <a:endParaRPr lang="en-US" dirty="0"/>
          </a:p>
        </p:txBody>
      </p:sp>
      <p:sp>
        <p:nvSpPr>
          <p:cNvPr id="49155" name="Content Placeholder 2">
            <a:extLst>
              <a:ext uri="{FF2B5EF4-FFF2-40B4-BE49-F238E27FC236}">
                <a16:creationId xmlns:a16="http://schemas.microsoft.com/office/drawing/2014/main" id="{5564CC40-1E9E-4D45-AE5B-418EA513CF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49156" name="Picture 5">
            <a:extLst>
              <a:ext uri="{FF2B5EF4-FFF2-40B4-BE49-F238E27FC236}">
                <a16:creationId xmlns:a16="http://schemas.microsoft.com/office/drawing/2014/main" id="{A7698ED2-0EFC-4E34-929F-C8BF285FB3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0901" y="1193801"/>
            <a:ext cx="7750175" cy="552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Freeform 10">
            <a:extLst>
              <a:ext uri="{FF2B5EF4-FFF2-40B4-BE49-F238E27FC236}">
                <a16:creationId xmlns:a16="http://schemas.microsoft.com/office/drawing/2014/main" id="{483E5315-9DAC-48D0-8758-E37E5E98778D}"/>
              </a:ext>
            </a:extLst>
          </p:cNvPr>
          <p:cNvSpPr/>
          <p:nvPr/>
        </p:nvSpPr>
        <p:spPr>
          <a:xfrm>
            <a:off x="3689685" y="4183908"/>
            <a:ext cx="3753853" cy="845293"/>
          </a:xfrm>
          <a:custGeom>
            <a:avLst/>
            <a:gdLst>
              <a:gd name="connsiteX0" fmla="*/ 3753853 w 3753853"/>
              <a:gd name="connsiteY0" fmla="*/ 845293 h 845293"/>
              <a:gd name="connsiteX1" fmla="*/ 1275348 w 3753853"/>
              <a:gd name="connsiteY1" fmla="*/ 99335 h 845293"/>
              <a:gd name="connsiteX2" fmla="*/ 433137 w 3753853"/>
              <a:gd name="connsiteY2" fmla="*/ 3082 h 845293"/>
              <a:gd name="connsiteX3" fmla="*/ 0 w 3753853"/>
              <a:gd name="connsiteY3" fmla="*/ 51209 h 8452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53853" h="845293">
                <a:moveTo>
                  <a:pt x="3753853" y="845293"/>
                </a:moveTo>
                <a:cubicBezTo>
                  <a:pt x="2791327" y="542498"/>
                  <a:pt x="1828801" y="239703"/>
                  <a:pt x="1275348" y="99335"/>
                </a:cubicBezTo>
                <a:cubicBezTo>
                  <a:pt x="721895" y="-41034"/>
                  <a:pt x="645695" y="11103"/>
                  <a:pt x="433137" y="3082"/>
                </a:cubicBezTo>
                <a:cubicBezTo>
                  <a:pt x="220579" y="-4939"/>
                  <a:pt x="110289" y="23135"/>
                  <a:pt x="0" y="51209"/>
                </a:cubicBezTo>
              </a:path>
            </a:pathLst>
          </a:custGeom>
          <a:noFill/>
          <a:ln w="76200">
            <a:solidFill>
              <a:schemeClr val="tx2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3395B02-7CED-4788-B079-F77882E64E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65726" y="5027613"/>
            <a:ext cx="121126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n-US"/>
              <a:t>Anconeus</a:t>
            </a:r>
            <a:endParaRPr lang="en-US" alt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3CB315B-D42F-4266-8309-6B3CD5B84C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04050" y="4237039"/>
            <a:ext cx="6604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n-US"/>
              <a:t>Ulna</a:t>
            </a:r>
            <a:endParaRPr lang="en-US" alt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9C6F10C-8504-4B33-B689-6FA973A918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20901" y="3775075"/>
            <a:ext cx="11207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n-US"/>
              <a:t>Humerus</a:t>
            </a:r>
            <a:endParaRPr lang="en-US" alt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C19485E-B756-4CB0-A8BA-05EA6B6465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5976" y="1216025"/>
            <a:ext cx="7800975" cy="554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F0C6282-4D2F-4B2E-8591-829BE53BCD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6613" y="1279526"/>
            <a:ext cx="7778750" cy="557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63FC5A9-A70C-430C-A58F-EC1361BCAB3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8513" y="1241425"/>
            <a:ext cx="7854950" cy="556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580AC78-72EE-4117-BDDC-FACC7A18CB7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5813" y="1185863"/>
            <a:ext cx="7872412" cy="5630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AEAF8D1-6FD4-45FA-A33B-9F266CC93FE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2576" y="-15875"/>
            <a:ext cx="2805113" cy="1992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E6B630D-21CA-438E-9026-D33CB83444F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1613" y="0"/>
            <a:ext cx="1547812" cy="177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B601D64-C50F-49D9-A631-FBEF3C7ECE5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145163" y="4707580"/>
            <a:ext cx="3956647" cy="2115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6720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9B32CB-AB5A-45EA-B90A-9B2682AE7A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GB" dirty="0">
                <a:solidFill>
                  <a:srgbClr val="FF0000"/>
                </a:solidFill>
              </a:rPr>
              <a:t>Boyd - No Limits</a:t>
            </a:r>
          </a:p>
        </p:txBody>
      </p:sp>
      <p:sp>
        <p:nvSpPr>
          <p:cNvPr id="50179" name="Content Placeholder 2">
            <a:extLst>
              <a:ext uri="{FF2B5EF4-FFF2-40B4-BE49-F238E27FC236}">
                <a16:creationId xmlns:a16="http://schemas.microsoft.com/office/drawing/2014/main" id="{4FDCA9B8-EC02-4AB4-9D38-0A5F082FEE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altLang="en-US" dirty="0"/>
          </a:p>
        </p:txBody>
      </p:sp>
      <p:pic>
        <p:nvPicPr>
          <p:cNvPr id="50180" name="Picture 3">
            <a:extLst>
              <a:ext uri="{FF2B5EF4-FFF2-40B4-BE49-F238E27FC236}">
                <a16:creationId xmlns:a16="http://schemas.microsoft.com/office/drawing/2014/main" id="{B759C1F7-6024-4D28-89C2-0FD081CF9E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5600" y="1417638"/>
            <a:ext cx="7488956" cy="5325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902998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1">
            <a:extLst>
              <a:ext uri="{FF2B5EF4-FFF2-40B4-BE49-F238E27FC236}">
                <a16:creationId xmlns:a16="http://schemas.microsoft.com/office/drawing/2014/main" id="{D711FE47-6EC7-46E2-AF12-101B52290C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GB"/>
              <a:t>Radial head</a:t>
            </a:r>
            <a:br>
              <a:rPr lang="en-GB"/>
            </a:br>
            <a:r>
              <a:rPr lang="en-GB"/>
              <a:t>Classification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72EABFE-FC89-44BC-83BA-6741DE4705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09800" y="1981201"/>
            <a:ext cx="8458200" cy="4233863"/>
          </a:xfrm>
        </p:spPr>
        <p:txBody>
          <a:bodyPr/>
          <a:lstStyle/>
          <a:p>
            <a:pPr eaLnBrk="1" hangingPunct="1"/>
            <a:r>
              <a:rPr lang="en-GB" altLang="en-US" b="1"/>
              <a:t>Mason Classification (1954)</a:t>
            </a:r>
          </a:p>
          <a:p>
            <a:pPr eaLnBrk="1" hangingPunct="1"/>
            <a:r>
              <a:rPr lang="en-GB" altLang="en-US" b="1"/>
              <a:t>3 types</a:t>
            </a:r>
          </a:p>
          <a:p>
            <a:pPr lvl="2" eaLnBrk="1" hangingPunct="1">
              <a:buFontTx/>
              <a:buNone/>
            </a:pPr>
            <a:r>
              <a:rPr lang="en-GB" altLang="en-US"/>
              <a:t>1. Undisplaced fracture (&lt;2mm)</a:t>
            </a:r>
          </a:p>
          <a:p>
            <a:pPr lvl="2" eaLnBrk="1" hangingPunct="1">
              <a:buFontTx/>
              <a:buNone/>
            </a:pPr>
            <a:r>
              <a:rPr lang="en-GB" altLang="en-US"/>
              <a:t>2. Marginal or rim fracture, displaced</a:t>
            </a:r>
          </a:p>
          <a:p>
            <a:pPr lvl="2" eaLnBrk="1" hangingPunct="1">
              <a:buFontTx/>
              <a:buNone/>
            </a:pPr>
            <a:r>
              <a:rPr lang="en-GB" altLang="en-US"/>
              <a:t>3. Multifragmentary fracture involving whole head</a:t>
            </a:r>
          </a:p>
          <a:p>
            <a:pPr eaLnBrk="1" hangingPunct="1"/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957797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bldLvl="3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1F6148-E152-4D1B-B384-F2FC40AC4B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03712" y="274638"/>
            <a:ext cx="8078688" cy="1143000"/>
          </a:xfrm>
        </p:spPr>
        <p:txBody>
          <a:bodyPr/>
          <a:lstStyle/>
          <a:p>
            <a:r>
              <a:rPr lang="en-GB" dirty="0"/>
              <a:t>Conclusion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B03F9E9-7564-4EF8-B429-05F2A77D9A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44" y="80990"/>
            <a:ext cx="4335264" cy="243858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DD2C2BB-5049-4479-8EE8-1677CB82F9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1650" y="660541"/>
            <a:ext cx="4712450" cy="265075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B8A6636-6CE7-4AF3-9430-83164F23C2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0526" y="1107227"/>
            <a:ext cx="4776456" cy="268675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89DEC35-BD4A-4C73-952E-52DDA1A014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02153" y="1573527"/>
            <a:ext cx="4931310" cy="277386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02DEC9F-57F0-4E2C-9448-1CD54352825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94174" y="1828460"/>
            <a:ext cx="5362432" cy="301636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34E9736-11FE-406B-BA03-204ECDFA90B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01298" y="2234706"/>
            <a:ext cx="6096528" cy="342929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21D25E4-9305-4EF9-9B8A-9D5CD5DF4C5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51310" y="2681857"/>
            <a:ext cx="6096528" cy="342929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C117AF5-041E-4BAE-B82D-23EEBB3D8C1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65727" y="3277510"/>
            <a:ext cx="6096528" cy="3429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354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CEE21B-FEE7-4313-B18A-01D52BFD00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GB" dirty="0"/>
              <a:t>Mason 1954</a:t>
            </a:r>
          </a:p>
        </p:txBody>
      </p:sp>
      <p:pic>
        <p:nvPicPr>
          <p:cNvPr id="27" name="Picture 26" descr="A screenshot of a cell phone&#10;&#10;Description automatically generated">
            <a:extLst>
              <a:ext uri="{FF2B5EF4-FFF2-40B4-BE49-F238E27FC236}">
                <a16:creationId xmlns:a16="http://schemas.microsoft.com/office/drawing/2014/main" id="{20D44E00-C5C2-4309-B7BA-F570C30A34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649" y="2722"/>
            <a:ext cx="10558958" cy="2002765"/>
          </a:xfrm>
          <a:prstGeom prst="rect">
            <a:avLst/>
          </a:prstGeom>
        </p:spPr>
      </p:pic>
      <p:pic>
        <p:nvPicPr>
          <p:cNvPr id="4" name="Picture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7581B43B-979D-4BE5-92F8-3193426890B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66" b="14910"/>
          <a:stretch/>
        </p:blipFill>
        <p:spPr>
          <a:xfrm>
            <a:off x="866245" y="1963424"/>
            <a:ext cx="7653603" cy="485095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B16F2C6-EB89-45B0-A541-B5BEB470F7F3}"/>
              </a:ext>
            </a:extLst>
          </p:cNvPr>
          <p:cNvSpPr/>
          <p:nvPr/>
        </p:nvSpPr>
        <p:spPr>
          <a:xfrm>
            <a:off x="8184232" y="6488668"/>
            <a:ext cx="47998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/>
              <a:t>Br J Surg 1954; 42:123-132</a:t>
            </a:r>
            <a:endParaRPr lang="en-GB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53CF563-FC38-466B-8CEE-547C72C5CC89}"/>
              </a:ext>
            </a:extLst>
          </p:cNvPr>
          <p:cNvGrpSpPr/>
          <p:nvPr/>
        </p:nvGrpSpPr>
        <p:grpSpPr>
          <a:xfrm>
            <a:off x="6993344" y="19107"/>
            <a:ext cx="2759965" cy="2470497"/>
            <a:chOff x="8581195" y="24327"/>
            <a:chExt cx="3001204" cy="2828610"/>
          </a:xfrm>
        </p:grpSpPr>
        <p:pic>
          <p:nvPicPr>
            <p:cNvPr id="6" name="Picture 5" descr="A close up of a persons face&#10;&#10;Description automatically generated">
              <a:extLst>
                <a:ext uri="{FF2B5EF4-FFF2-40B4-BE49-F238E27FC236}">
                  <a16:creationId xmlns:a16="http://schemas.microsoft.com/office/drawing/2014/main" id="{340A5040-9614-469B-8328-EE7BB0B2E7C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81196" y="24327"/>
              <a:ext cx="3001203" cy="2828610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6ED0271-6EE5-46C4-8BE4-36BD9709498B}"/>
                </a:ext>
              </a:extLst>
            </p:cNvPr>
            <p:cNvSpPr txBox="1"/>
            <p:nvPr/>
          </p:nvSpPr>
          <p:spPr>
            <a:xfrm>
              <a:off x="8581195" y="24327"/>
              <a:ext cx="1697965" cy="369332"/>
            </a:xfrm>
            <a:prstGeom prst="rect">
              <a:avLst/>
            </a:prstGeom>
            <a:solidFill>
              <a:srgbClr val="080808">
                <a:alpha val="47843"/>
              </a:srgbClr>
            </a:solidFill>
          </p:spPr>
          <p:txBody>
            <a:bodyPr wrap="none" rtlCol="0">
              <a:spAutoFit/>
            </a:bodyPr>
            <a:lstStyle/>
            <a:p>
              <a:r>
                <a:rPr lang="en-GB" dirty="0"/>
                <a:t>Type 1 Fissure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55A1452-2245-463E-86B4-FE7129E1354C}"/>
              </a:ext>
            </a:extLst>
          </p:cNvPr>
          <p:cNvGrpSpPr/>
          <p:nvPr/>
        </p:nvGrpSpPr>
        <p:grpSpPr>
          <a:xfrm>
            <a:off x="9592174" y="-8735"/>
            <a:ext cx="2627409" cy="2558539"/>
            <a:chOff x="9739204" y="3232778"/>
            <a:chExt cx="2442161" cy="2394456"/>
          </a:xfrm>
        </p:grpSpPr>
        <p:pic>
          <p:nvPicPr>
            <p:cNvPr id="8" name="Picture 7" descr="A picture containing white&#10;&#10;Description automatically generated">
              <a:extLst>
                <a:ext uri="{FF2B5EF4-FFF2-40B4-BE49-F238E27FC236}">
                  <a16:creationId xmlns:a16="http://schemas.microsoft.com/office/drawing/2014/main" id="{DF27287C-2257-4B8E-BCF1-86619A954FE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39204" y="3253626"/>
              <a:ext cx="2442161" cy="2373608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7791F22-B4E8-45B7-A295-A1E03AF8B25D}"/>
                </a:ext>
              </a:extLst>
            </p:cNvPr>
            <p:cNvSpPr txBox="1"/>
            <p:nvPr/>
          </p:nvSpPr>
          <p:spPr>
            <a:xfrm>
              <a:off x="9744244" y="3232778"/>
              <a:ext cx="877228" cy="369332"/>
            </a:xfrm>
            <a:prstGeom prst="rect">
              <a:avLst/>
            </a:prstGeom>
            <a:solidFill>
              <a:srgbClr val="080808">
                <a:alpha val="50196"/>
              </a:srgbClr>
            </a:solidFill>
          </p:spPr>
          <p:txBody>
            <a:bodyPr wrap="none" rtlCol="0">
              <a:spAutoFit/>
            </a:bodyPr>
            <a:lstStyle/>
            <a:p>
              <a:r>
                <a:rPr lang="en-GB" dirty="0"/>
                <a:t>Type 1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B58A8B46-EC98-4BDC-82A5-BEDE76622341}"/>
              </a:ext>
            </a:extLst>
          </p:cNvPr>
          <p:cNvGrpSpPr/>
          <p:nvPr/>
        </p:nvGrpSpPr>
        <p:grpSpPr>
          <a:xfrm>
            <a:off x="6913595" y="2322451"/>
            <a:ext cx="2659075" cy="2488204"/>
            <a:chOff x="8174299" y="3106285"/>
            <a:chExt cx="2821885" cy="2832108"/>
          </a:xfrm>
        </p:grpSpPr>
        <p:pic>
          <p:nvPicPr>
            <p:cNvPr id="15" name="Picture 14" descr="A close up of a blur&#10;&#10;Description automatically generated">
              <a:extLst>
                <a:ext uri="{FF2B5EF4-FFF2-40B4-BE49-F238E27FC236}">
                  <a16:creationId xmlns:a16="http://schemas.microsoft.com/office/drawing/2014/main" id="{C66A7E77-7C80-4A98-91CB-A2D0142BC51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84232" y="3126441"/>
              <a:ext cx="2811952" cy="2811952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08589CF-CAA8-4B07-AAF3-FA20ECF001D3}"/>
                </a:ext>
              </a:extLst>
            </p:cNvPr>
            <p:cNvSpPr txBox="1"/>
            <p:nvPr/>
          </p:nvSpPr>
          <p:spPr>
            <a:xfrm>
              <a:off x="8174299" y="3106285"/>
              <a:ext cx="877228" cy="369332"/>
            </a:xfrm>
            <a:prstGeom prst="rect">
              <a:avLst/>
            </a:prstGeom>
            <a:solidFill>
              <a:srgbClr val="080808">
                <a:alpha val="50196"/>
              </a:srgbClr>
            </a:solidFill>
          </p:spPr>
          <p:txBody>
            <a:bodyPr wrap="none" rtlCol="0">
              <a:spAutoFit/>
            </a:bodyPr>
            <a:lstStyle/>
            <a:p>
              <a:r>
                <a:rPr lang="en-GB" dirty="0"/>
                <a:t>Type 2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8592C3CE-A093-49DF-AB60-531E0B0E046D}"/>
              </a:ext>
            </a:extLst>
          </p:cNvPr>
          <p:cNvGrpSpPr/>
          <p:nvPr/>
        </p:nvGrpSpPr>
        <p:grpSpPr>
          <a:xfrm>
            <a:off x="9226082" y="2332373"/>
            <a:ext cx="2993501" cy="2536262"/>
            <a:chOff x="5019618" y="2527253"/>
            <a:chExt cx="3569025" cy="2989979"/>
          </a:xfrm>
        </p:grpSpPr>
        <p:pic>
          <p:nvPicPr>
            <p:cNvPr id="19" name="Picture 18" descr="A close up of an animal&#10;&#10;Description automatically generated">
              <a:extLst>
                <a:ext uri="{FF2B5EF4-FFF2-40B4-BE49-F238E27FC236}">
                  <a16:creationId xmlns:a16="http://schemas.microsoft.com/office/drawing/2014/main" id="{399DBCA7-2F3E-449E-87C7-F5A5BBB451B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19619" y="2527253"/>
              <a:ext cx="3569024" cy="2989979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ADEE8CA7-9787-41BE-B5D0-41205CB1C232}"/>
                </a:ext>
              </a:extLst>
            </p:cNvPr>
            <p:cNvSpPr txBox="1"/>
            <p:nvPr/>
          </p:nvSpPr>
          <p:spPr>
            <a:xfrm>
              <a:off x="5019618" y="2541143"/>
              <a:ext cx="877228" cy="369332"/>
            </a:xfrm>
            <a:prstGeom prst="rect">
              <a:avLst/>
            </a:prstGeom>
            <a:solidFill>
              <a:srgbClr val="000000">
                <a:alpha val="50196"/>
              </a:srgbClr>
            </a:solidFill>
          </p:spPr>
          <p:txBody>
            <a:bodyPr wrap="none" rtlCol="0">
              <a:spAutoFit/>
            </a:bodyPr>
            <a:lstStyle/>
            <a:p>
              <a:r>
                <a:rPr lang="en-GB" dirty="0"/>
                <a:t>Type 2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F31E7BD3-1C7C-492C-B0F5-9FBD362AF45C}"/>
              </a:ext>
            </a:extLst>
          </p:cNvPr>
          <p:cNvGrpSpPr/>
          <p:nvPr/>
        </p:nvGrpSpPr>
        <p:grpSpPr>
          <a:xfrm>
            <a:off x="6913595" y="4619398"/>
            <a:ext cx="2327877" cy="2238602"/>
            <a:chOff x="2380748" y="1606293"/>
            <a:chExt cx="3666631" cy="3813635"/>
          </a:xfrm>
        </p:grpSpPr>
        <p:pic>
          <p:nvPicPr>
            <p:cNvPr id="23" name="Picture 22" descr="A blurry image of a person&#10;&#10;Description automatically generated">
              <a:extLst>
                <a:ext uri="{FF2B5EF4-FFF2-40B4-BE49-F238E27FC236}">
                  <a16:creationId xmlns:a16="http://schemas.microsoft.com/office/drawing/2014/main" id="{02069C17-61DF-42FB-85A3-D9CB54EBC6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0786"/>
            <a:stretch/>
          </p:blipFill>
          <p:spPr>
            <a:xfrm>
              <a:off x="2380748" y="1666641"/>
              <a:ext cx="3666631" cy="3753287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814AAD1F-7AB2-4CD8-9013-F86BFDB7D4D4}"/>
                </a:ext>
              </a:extLst>
            </p:cNvPr>
            <p:cNvSpPr txBox="1"/>
            <p:nvPr/>
          </p:nvSpPr>
          <p:spPr>
            <a:xfrm>
              <a:off x="2380748" y="1606293"/>
              <a:ext cx="1743682" cy="734908"/>
            </a:xfrm>
            <a:prstGeom prst="rect">
              <a:avLst/>
            </a:prstGeom>
            <a:solidFill>
              <a:srgbClr val="000000">
                <a:alpha val="47843"/>
              </a:srgbClr>
            </a:solidFill>
          </p:spPr>
          <p:txBody>
            <a:bodyPr wrap="square" rtlCol="0">
              <a:spAutoFit/>
            </a:bodyPr>
            <a:lstStyle/>
            <a:p>
              <a:r>
                <a:rPr lang="en-GB" dirty="0"/>
                <a:t>Type 3</a:t>
              </a:r>
            </a:p>
          </p:txBody>
        </p:sp>
      </p:grpSp>
      <p:pic>
        <p:nvPicPr>
          <p:cNvPr id="7" name="Picture 6" descr="A picture containing sitting, toothbrush, white, brush&#10;&#10;Description automatically generated">
            <a:extLst>
              <a:ext uri="{FF2B5EF4-FFF2-40B4-BE49-F238E27FC236}">
                <a16:creationId xmlns:a16="http://schemas.microsoft.com/office/drawing/2014/main" id="{2BA4ADF3-2C73-45F5-AD20-2794C3A211DD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99"/>
          <a:stretch/>
        </p:blipFill>
        <p:spPr>
          <a:xfrm>
            <a:off x="9114585" y="4715022"/>
            <a:ext cx="3070693" cy="2180641"/>
          </a:xfrm>
          <a:prstGeom prst="rect">
            <a:avLst/>
          </a:prstGeom>
        </p:spPr>
      </p:pic>
      <p:pic>
        <p:nvPicPr>
          <p:cNvPr id="29" name="Picture 28" descr="A screenshot of a cell phone&#10;&#10;Description automatically generated">
            <a:extLst>
              <a:ext uri="{FF2B5EF4-FFF2-40B4-BE49-F238E27FC236}">
                <a16:creationId xmlns:a16="http://schemas.microsoft.com/office/drawing/2014/main" id="{0990FF35-7CB7-49FA-9446-E70D60F9BB61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597"/>
          <a:stretch/>
        </p:blipFill>
        <p:spPr>
          <a:xfrm>
            <a:off x="197275" y="5185227"/>
            <a:ext cx="11797449" cy="1671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8158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CEE21B-FEE7-4313-B18A-01D52BFD00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GB" dirty="0"/>
              <a:t>Mason 1954</a:t>
            </a:r>
          </a:p>
        </p:txBody>
      </p:sp>
      <p:pic>
        <p:nvPicPr>
          <p:cNvPr id="27" name="Picture 26" descr="A screenshot of a cell phone&#10;&#10;Description automatically generated">
            <a:extLst>
              <a:ext uri="{FF2B5EF4-FFF2-40B4-BE49-F238E27FC236}">
                <a16:creationId xmlns:a16="http://schemas.microsoft.com/office/drawing/2014/main" id="{20D44E00-C5C2-4309-B7BA-F570C30A34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649" y="2722"/>
            <a:ext cx="10558958" cy="200276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B16F2C6-EB89-45B0-A541-B5BEB470F7F3}"/>
              </a:ext>
            </a:extLst>
          </p:cNvPr>
          <p:cNvSpPr/>
          <p:nvPr/>
        </p:nvSpPr>
        <p:spPr>
          <a:xfrm>
            <a:off x="8184232" y="6488668"/>
            <a:ext cx="47998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/>
              <a:t>Br J Surg 1954; 42:123-132</a:t>
            </a:r>
            <a:endParaRPr lang="en-GB" dirty="0"/>
          </a:p>
        </p:txBody>
      </p:sp>
      <p:pic>
        <p:nvPicPr>
          <p:cNvPr id="29" name="Picture 28" descr="A screenshot of a cell phone&#10;&#10;Description automatically generated">
            <a:extLst>
              <a:ext uri="{FF2B5EF4-FFF2-40B4-BE49-F238E27FC236}">
                <a16:creationId xmlns:a16="http://schemas.microsoft.com/office/drawing/2014/main" id="{0990FF35-7CB7-49FA-9446-E70D60F9BB6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885"/>
          <a:stretch/>
        </p:blipFill>
        <p:spPr>
          <a:xfrm>
            <a:off x="1423395" y="2035616"/>
            <a:ext cx="9669465" cy="1361395"/>
          </a:xfrm>
          <a:prstGeom prst="rect">
            <a:avLst/>
          </a:prstGeom>
        </p:spPr>
      </p:pic>
      <p:pic>
        <p:nvPicPr>
          <p:cNvPr id="7" name="Picture 6" descr="A picture containing indoor, sitting, cat, photo&#10;&#10;Description automatically generated">
            <a:extLst>
              <a:ext uri="{FF2B5EF4-FFF2-40B4-BE49-F238E27FC236}">
                <a16:creationId xmlns:a16="http://schemas.microsoft.com/office/drawing/2014/main" id="{E4503DAF-2CAA-4573-88BF-4042B088AE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08" y="3460990"/>
            <a:ext cx="3630555" cy="3397010"/>
          </a:xfrm>
          <a:prstGeom prst="rect">
            <a:avLst/>
          </a:prstGeom>
        </p:spPr>
      </p:pic>
      <p:pic>
        <p:nvPicPr>
          <p:cNvPr id="14" name="Picture 13" descr="A picture containing indoor, sitting, banana, photo&#10;&#10;Description automatically generated">
            <a:extLst>
              <a:ext uri="{FF2B5EF4-FFF2-40B4-BE49-F238E27FC236}">
                <a16:creationId xmlns:a16="http://schemas.microsoft.com/office/drawing/2014/main" id="{B957F435-DB40-46BA-88B3-CC5D00A26BC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4186" y="3543329"/>
            <a:ext cx="3220006" cy="2951672"/>
          </a:xfrm>
          <a:prstGeom prst="rect">
            <a:avLst/>
          </a:prstGeom>
        </p:spPr>
      </p:pic>
      <p:pic>
        <p:nvPicPr>
          <p:cNvPr id="22" name="Picture 21" descr="A picture containing sitting, white, laying, bird&#10;&#10;Description automatically generated">
            <a:extLst>
              <a:ext uri="{FF2B5EF4-FFF2-40B4-BE49-F238E27FC236}">
                <a16:creationId xmlns:a16="http://schemas.microsoft.com/office/drawing/2014/main" id="{75691221-CE13-451C-96FD-7491F865E84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6988" y="3543330"/>
            <a:ext cx="3744400" cy="287070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82D9C77-6B41-407B-B18A-522FB773F3F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62834" y="-1035496"/>
            <a:ext cx="7466331" cy="5688632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627653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le 1">
            <a:extLst>
              <a:ext uri="{FF2B5EF4-FFF2-40B4-BE49-F238E27FC236}">
                <a16:creationId xmlns:a16="http://schemas.microsoft.com/office/drawing/2014/main" id="{2A1BD04D-1E72-44DA-A3A1-91CB893285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GB"/>
              <a:t>Radial head</a:t>
            </a:r>
            <a:br>
              <a:rPr lang="en-GB"/>
            </a:br>
            <a:r>
              <a:rPr lang="en-GB"/>
              <a:t>Classification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8EEFE98-6946-4F7D-BA61-4F14B90B38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09801" y="1981200"/>
            <a:ext cx="8029575" cy="4114800"/>
          </a:xfrm>
        </p:spPr>
        <p:txBody>
          <a:bodyPr/>
          <a:lstStyle/>
          <a:p>
            <a:pPr eaLnBrk="1" hangingPunct="1"/>
            <a:r>
              <a:rPr lang="en-GB" altLang="en-US" b="1"/>
              <a:t>Hotchkiss (1997)</a:t>
            </a:r>
          </a:p>
          <a:p>
            <a:pPr eaLnBrk="1" hangingPunct="1"/>
            <a:r>
              <a:rPr lang="en-GB" altLang="en-US" b="1"/>
              <a:t>Adaption of Mason</a:t>
            </a:r>
          </a:p>
          <a:p>
            <a:pPr lvl="2" eaLnBrk="1" hangingPunct="1">
              <a:buFontTx/>
              <a:buNone/>
            </a:pPr>
            <a:r>
              <a:rPr lang="en-GB" altLang="en-US"/>
              <a:t>1. Undisplaced or minimally displaced (&lt;2mm) </a:t>
            </a:r>
          </a:p>
          <a:p>
            <a:pPr lvl="2" eaLnBrk="1" hangingPunct="1">
              <a:buFontTx/>
              <a:buNone/>
            </a:pPr>
            <a:r>
              <a:rPr lang="en-GB" altLang="en-US"/>
              <a:t>2. Displaced but amenable to internal fixation </a:t>
            </a:r>
          </a:p>
          <a:p>
            <a:pPr lvl="2" eaLnBrk="1" hangingPunct="1">
              <a:buFontTx/>
              <a:buNone/>
            </a:pPr>
            <a:r>
              <a:rPr lang="en-GB" altLang="en-US"/>
              <a:t>3. Fracture not amenable to internal fixation</a:t>
            </a:r>
          </a:p>
        </p:txBody>
      </p:sp>
    </p:spTree>
    <p:extLst>
      <p:ext uri="{BB962C8B-B14F-4D97-AF65-F5344CB8AC3E}">
        <p14:creationId xmlns:p14="http://schemas.microsoft.com/office/powerpoint/2010/main" val="2315519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 bldLvl="3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B62C6C-914F-49BC-9036-7F297B304A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Hotchkiss 1997</a:t>
            </a:r>
          </a:p>
        </p:txBody>
      </p:sp>
      <p:pic>
        <p:nvPicPr>
          <p:cNvPr id="5" name="Content Placeholder 4" descr="A picture containing knife&#10;&#10;Description automatically generated">
            <a:extLst>
              <a:ext uri="{FF2B5EF4-FFF2-40B4-BE49-F238E27FC236}">
                <a16:creationId xmlns:a16="http://schemas.microsoft.com/office/drawing/2014/main" id="{74FFC4B4-94E9-48E3-8E24-EACD1E8EDC3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6320" y="94618"/>
            <a:ext cx="6777912" cy="1656184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6C9F369-4A82-48A3-B599-BB075BCCF79E}"/>
              </a:ext>
            </a:extLst>
          </p:cNvPr>
          <p:cNvSpPr/>
          <p:nvPr/>
        </p:nvSpPr>
        <p:spPr>
          <a:xfrm>
            <a:off x="8184232" y="6398696"/>
            <a:ext cx="38909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J Am </a:t>
            </a:r>
            <a:r>
              <a:rPr lang="en-GB" dirty="0" err="1"/>
              <a:t>Acad</a:t>
            </a:r>
            <a:r>
              <a:rPr lang="en-GB" dirty="0"/>
              <a:t> </a:t>
            </a:r>
            <a:r>
              <a:rPr lang="en-GB" dirty="0" err="1"/>
              <a:t>Orthop</a:t>
            </a:r>
            <a:r>
              <a:rPr lang="en-GB" dirty="0"/>
              <a:t> </a:t>
            </a:r>
            <a:r>
              <a:rPr lang="en-GB" dirty="0" err="1"/>
              <a:t>Surg</a:t>
            </a:r>
            <a:r>
              <a:rPr lang="en-GB" dirty="0"/>
              <a:t> 1997;5:1-10</a:t>
            </a:r>
          </a:p>
        </p:txBody>
      </p:sp>
      <p:pic>
        <p:nvPicPr>
          <p:cNvPr id="8" name="Picture 7" descr="A screenshot of a cell phone&#10;&#10;Description automatically generated">
            <a:extLst>
              <a:ext uri="{FF2B5EF4-FFF2-40B4-BE49-F238E27FC236}">
                <a16:creationId xmlns:a16="http://schemas.microsoft.com/office/drawing/2014/main" id="{58C4FCE4-3D58-4F63-9722-6837D79FEF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59" y="1930822"/>
            <a:ext cx="11358710" cy="446787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C688EFB-CD1D-492F-BD72-827FA9565BCD}"/>
              </a:ext>
            </a:extLst>
          </p:cNvPr>
          <p:cNvSpPr/>
          <p:nvPr/>
        </p:nvSpPr>
        <p:spPr>
          <a:xfrm>
            <a:off x="695400" y="2708920"/>
            <a:ext cx="11379769" cy="2520280"/>
          </a:xfrm>
          <a:prstGeom prst="rect">
            <a:avLst/>
          </a:prstGeom>
          <a:solidFill>
            <a:srgbClr val="080808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9DCD5EC-7561-423D-9E4C-B683938122E9}"/>
              </a:ext>
            </a:extLst>
          </p:cNvPr>
          <p:cNvSpPr/>
          <p:nvPr/>
        </p:nvSpPr>
        <p:spPr>
          <a:xfrm>
            <a:off x="9141395" y="2348880"/>
            <a:ext cx="2954833" cy="360040"/>
          </a:xfrm>
          <a:prstGeom prst="rect">
            <a:avLst/>
          </a:prstGeom>
          <a:solidFill>
            <a:srgbClr val="000000">
              <a:alpha val="4902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CFE4519-B631-4746-A9C9-88F9E2A6CC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6459" y="5229200"/>
            <a:ext cx="5163518" cy="414699"/>
          </a:xfrm>
          <a:prstGeom prst="rect">
            <a:avLst/>
          </a:prstGeom>
        </p:spPr>
      </p:pic>
      <p:pic>
        <p:nvPicPr>
          <p:cNvPr id="4" name="Picture 3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61751455-C708-4D6C-985F-A4C7BDD0C16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7352" y="-38114"/>
            <a:ext cx="3854648" cy="4324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0302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B62C6C-914F-49BC-9036-7F297B304A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Hotchkiss 1997</a:t>
            </a:r>
          </a:p>
        </p:txBody>
      </p:sp>
      <p:pic>
        <p:nvPicPr>
          <p:cNvPr id="5" name="Content Placeholder 4" descr="A picture containing knife&#10;&#10;Description automatically generated">
            <a:extLst>
              <a:ext uri="{FF2B5EF4-FFF2-40B4-BE49-F238E27FC236}">
                <a16:creationId xmlns:a16="http://schemas.microsoft.com/office/drawing/2014/main" id="{74FFC4B4-94E9-48E3-8E24-EACD1E8EDC3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5600" y="116632"/>
            <a:ext cx="6777912" cy="1656184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6C9F369-4A82-48A3-B599-BB075BCCF79E}"/>
              </a:ext>
            </a:extLst>
          </p:cNvPr>
          <p:cNvSpPr/>
          <p:nvPr/>
        </p:nvSpPr>
        <p:spPr>
          <a:xfrm>
            <a:off x="8184232" y="6398696"/>
            <a:ext cx="38909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J Am </a:t>
            </a:r>
            <a:r>
              <a:rPr lang="en-GB" dirty="0" err="1"/>
              <a:t>Acad</a:t>
            </a:r>
            <a:r>
              <a:rPr lang="en-GB" dirty="0"/>
              <a:t> </a:t>
            </a:r>
            <a:r>
              <a:rPr lang="en-GB" dirty="0" err="1"/>
              <a:t>Orthop</a:t>
            </a:r>
            <a:r>
              <a:rPr lang="en-GB" dirty="0"/>
              <a:t> </a:t>
            </a:r>
            <a:r>
              <a:rPr lang="en-GB" dirty="0" err="1"/>
              <a:t>Surg</a:t>
            </a:r>
            <a:r>
              <a:rPr lang="en-GB" dirty="0"/>
              <a:t> 1997;5:1-10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9DCD5EC-7561-423D-9E4C-B683938122E9}"/>
              </a:ext>
            </a:extLst>
          </p:cNvPr>
          <p:cNvSpPr/>
          <p:nvPr/>
        </p:nvSpPr>
        <p:spPr>
          <a:xfrm>
            <a:off x="9141395" y="2370894"/>
            <a:ext cx="2954833" cy="360040"/>
          </a:xfrm>
          <a:prstGeom prst="rect">
            <a:avLst/>
          </a:prstGeom>
          <a:solidFill>
            <a:srgbClr val="000000">
              <a:alpha val="4902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0" name="Picture 19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B98E2EFB-AB49-4061-A461-180D1275E89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88"/>
          <a:stretch/>
        </p:blipFill>
        <p:spPr>
          <a:xfrm>
            <a:off x="1" y="1659150"/>
            <a:ext cx="6554174" cy="51988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FA15D06-62E0-4F0F-BD01-EF6A56DCD3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14441" y="3063643"/>
            <a:ext cx="5270191" cy="338673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C8361DC-6597-45F4-B570-D6082EC524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54175" y="240894"/>
            <a:ext cx="5270191" cy="289666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9955A0E-56EC-4B9E-822D-67539D4C48A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659150"/>
            <a:ext cx="6545667" cy="519885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34B602C-B747-440F-8D36-F92BF194CD0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29662" y="745"/>
            <a:ext cx="1979922" cy="368344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737B5B7-C108-452B-B187-CA01CE38264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0197" y="78800"/>
            <a:ext cx="6332310" cy="4149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663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urgeon blue">
  <a:themeElements>
    <a:clrScheme name="Custom 10">
      <a:dk1>
        <a:srgbClr val="FFFFFF"/>
      </a:dk1>
      <a:lt1>
        <a:srgbClr val="FFFFFF"/>
      </a:lt1>
      <a:dk2>
        <a:srgbClr val="080808"/>
      </a:dk2>
      <a:lt2>
        <a:srgbClr val="FFFF00"/>
      </a:lt2>
      <a:accent1>
        <a:srgbClr val="BBE0E3"/>
      </a:accent1>
      <a:accent2>
        <a:srgbClr val="333399"/>
      </a:accent2>
      <a:accent3>
        <a:srgbClr val="FFFF00"/>
      </a:accent3>
      <a:accent4>
        <a:srgbClr val="C8C8C8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1">
      <a:majorFont>
        <a:latin typeface="Verdana"/>
        <a:ea typeface=""/>
        <a:cs typeface=""/>
      </a:majorFont>
      <a:minorFont>
        <a:latin typeface="Arial"/>
        <a:ea typeface=""/>
        <a:cs typeface="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3" id="{8885DCF8-9BA7-4E3B-B462-7308294BF586}" vid="{9A315223-B6C8-455A-B58C-0B8363E589A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blue surgeon background 2</Template>
  <TotalTime>595</TotalTime>
  <Words>669</Words>
  <Application>Microsoft Office PowerPoint</Application>
  <PresentationFormat>Widescreen</PresentationFormat>
  <Paragraphs>157</Paragraphs>
  <Slides>40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9" baseType="lpstr">
      <vt:lpstr>Arial</vt:lpstr>
      <vt:lpstr>Calibri</vt:lpstr>
      <vt:lpstr>Futura-BookOblique</vt:lpstr>
      <vt:lpstr>Times New Roman</vt:lpstr>
      <vt:lpstr>Verdana</vt:lpstr>
      <vt:lpstr>Wingdings</vt:lpstr>
      <vt:lpstr>Wingdings 2</vt:lpstr>
      <vt:lpstr>Wingdings 3</vt:lpstr>
      <vt:lpstr>surgeon blue</vt:lpstr>
      <vt:lpstr>Radial head and neck fixation: The limits</vt:lpstr>
      <vt:lpstr>Disclaimer</vt:lpstr>
      <vt:lpstr>Radial head Classification</vt:lpstr>
      <vt:lpstr>Radial head Classification</vt:lpstr>
      <vt:lpstr>Mason 1954</vt:lpstr>
      <vt:lpstr>Mason 1954</vt:lpstr>
      <vt:lpstr>Radial head Classification</vt:lpstr>
      <vt:lpstr>Hotchkiss 1997</vt:lpstr>
      <vt:lpstr>Hotchkiss 1997</vt:lpstr>
      <vt:lpstr>Hotchkiss 1997</vt:lpstr>
      <vt:lpstr>Radial head Classification</vt:lpstr>
      <vt:lpstr>Mason Mayo 2008</vt:lpstr>
      <vt:lpstr>PowerPoint Presentation</vt:lpstr>
      <vt:lpstr>Limited appreciation of  The Degrees of badness</vt:lpstr>
      <vt:lpstr>32 YO Fall </vt:lpstr>
      <vt:lpstr>32 YO fall</vt:lpstr>
      <vt:lpstr>21 YO F</vt:lpstr>
      <vt:lpstr>PowerPoint Presentation</vt:lpstr>
      <vt:lpstr>PowerPoint Presentation</vt:lpstr>
      <vt:lpstr>PowerPoint Presentation</vt:lpstr>
      <vt:lpstr>50 YO</vt:lpstr>
      <vt:lpstr>PowerPoint Presentation</vt:lpstr>
      <vt:lpstr>45 YO manual worker</vt:lpstr>
      <vt:lpstr>PowerPoint Presentation</vt:lpstr>
      <vt:lpstr>Limited View</vt:lpstr>
      <vt:lpstr>Lateral intervals</vt:lpstr>
      <vt:lpstr>PowerPoint Presentation</vt:lpstr>
      <vt:lpstr>Kocher Posterolateral</vt:lpstr>
      <vt:lpstr>PowerPoint Presentation</vt:lpstr>
      <vt:lpstr>Kaplan approach</vt:lpstr>
      <vt:lpstr>PowerPoint Presentation</vt:lpstr>
      <vt:lpstr>PowerPoint Presentation</vt:lpstr>
      <vt:lpstr>PowerPoint Presentation</vt:lpstr>
      <vt:lpstr>25 YO Farmer</vt:lpstr>
      <vt:lpstr>Posterolateral approaches</vt:lpstr>
      <vt:lpstr>PowerPoint Presentation</vt:lpstr>
      <vt:lpstr>Boyd interval</vt:lpstr>
      <vt:lpstr>Boyd interval</vt:lpstr>
      <vt:lpstr>Boyd - No Limits</vt:lpstr>
      <vt:lpstr>Conclusion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Shoulder update</dc:title>
  <dc:creator>Lee Van Rensburg</dc:creator>
  <cp:lastModifiedBy>Lee Van Rensburg</cp:lastModifiedBy>
  <cp:revision>39</cp:revision>
  <dcterms:created xsi:type="dcterms:W3CDTF">2020-02-15T19:50:19Z</dcterms:created>
  <dcterms:modified xsi:type="dcterms:W3CDTF">2020-02-25T07:57:14Z</dcterms:modified>
</cp:coreProperties>
</file>