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360" r:id="rId2"/>
    <p:sldId id="333" r:id="rId3"/>
    <p:sldId id="358" r:id="rId4"/>
    <p:sldId id="382" r:id="rId5"/>
    <p:sldId id="266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362" r:id="rId21"/>
    <p:sldId id="363" r:id="rId22"/>
    <p:sldId id="280" r:id="rId23"/>
    <p:sldId id="383" r:id="rId24"/>
    <p:sldId id="388" r:id="rId25"/>
    <p:sldId id="385" r:id="rId26"/>
    <p:sldId id="387" r:id="rId27"/>
    <p:sldId id="384" r:id="rId28"/>
    <p:sldId id="389" r:id="rId29"/>
    <p:sldId id="311" r:id="rId30"/>
    <p:sldId id="313" r:id="rId31"/>
    <p:sldId id="314" r:id="rId32"/>
    <p:sldId id="316" r:id="rId33"/>
    <p:sldId id="372" r:id="rId34"/>
    <p:sldId id="355" r:id="rId35"/>
    <p:sldId id="375" r:id="rId36"/>
    <p:sldId id="337" r:id="rId37"/>
    <p:sldId id="357" r:id="rId38"/>
    <p:sldId id="391" r:id="rId39"/>
    <p:sldId id="321" r:id="rId40"/>
    <p:sldId id="322" r:id="rId41"/>
    <p:sldId id="323" r:id="rId42"/>
    <p:sldId id="324" r:id="rId43"/>
    <p:sldId id="304" r:id="rId44"/>
    <p:sldId id="306" r:id="rId45"/>
    <p:sldId id="300" r:id="rId46"/>
    <p:sldId id="307" r:id="rId47"/>
    <p:sldId id="305" r:id="rId48"/>
    <p:sldId id="303" r:id="rId49"/>
    <p:sldId id="373" r:id="rId50"/>
    <p:sldId id="392" r:id="rId51"/>
    <p:sldId id="393" r:id="rId52"/>
    <p:sldId id="407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406" r:id="rId61"/>
    <p:sldId id="414" r:id="rId62"/>
    <p:sldId id="403" r:id="rId63"/>
    <p:sldId id="408" r:id="rId64"/>
    <p:sldId id="409" r:id="rId65"/>
    <p:sldId id="410" r:id="rId66"/>
    <p:sldId id="411" r:id="rId67"/>
    <p:sldId id="412" r:id="rId68"/>
    <p:sldId id="413" r:id="rId69"/>
    <p:sldId id="380" r:id="rId70"/>
    <p:sldId id="328" r:id="rId71"/>
    <p:sldId id="329" r:id="rId72"/>
    <p:sldId id="288" r:id="rId73"/>
    <p:sldId id="319" r:id="rId74"/>
    <p:sldId id="281" r:id="rId75"/>
    <p:sldId id="282" r:id="rId76"/>
    <p:sldId id="283" r:id="rId77"/>
    <p:sldId id="374" r:id="rId78"/>
    <p:sldId id="284" r:id="rId79"/>
    <p:sldId id="285" r:id="rId80"/>
    <p:sldId id="286" r:id="rId81"/>
    <p:sldId id="320" r:id="rId82"/>
    <p:sldId id="364" r:id="rId83"/>
    <p:sldId id="365" r:id="rId84"/>
    <p:sldId id="366" r:id="rId85"/>
    <p:sldId id="367" r:id="rId86"/>
    <p:sldId id="368" r:id="rId87"/>
    <p:sldId id="369" r:id="rId88"/>
    <p:sldId id="370" r:id="rId89"/>
    <p:sldId id="371" r:id="rId9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21E29BC-B8B5-4C73-A551-64A77A8A588A}">
          <p14:sldIdLst>
            <p14:sldId id="360"/>
            <p14:sldId id="333"/>
          </p14:sldIdLst>
        </p14:section>
        <p14:section name="Introduction" id="{D1E12A75-42CD-4A3C-B0B1-8F84D6A4A759}">
          <p14:sldIdLst>
            <p14:sldId id="358"/>
            <p14:sldId id="382"/>
          </p14:sldIdLst>
        </p14:section>
        <p14:section name="Lateral epicondylitis" id="{47F2498E-C576-447F-92E8-AB12A0042FB4}">
          <p14:sldIdLst>
            <p14:sldId id="266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362"/>
            <p14:sldId id="363"/>
            <p14:sldId id="280"/>
          </p14:sldIdLst>
        </p14:section>
        <p14:section name="radial tunnel syndrome" id="{B1353FDA-0D77-424C-8A08-267FBF1643B1}">
          <p14:sldIdLst>
            <p14:sldId id="383"/>
            <p14:sldId id="388"/>
            <p14:sldId id="385"/>
            <p14:sldId id="387"/>
            <p14:sldId id="384"/>
            <p14:sldId id="389"/>
          </p14:sldIdLst>
        </p14:section>
        <p14:section name="Medial epicondylitis" id="{2B7E2915-5FDD-4096-BD44-D1C5CF8A8104}">
          <p14:sldIdLst>
            <p14:sldId id="311"/>
            <p14:sldId id="313"/>
          </p14:sldIdLst>
        </p14:section>
        <p14:section name="Ulna nerve" id="{F986647F-1C57-4C4F-90D6-23CDFD5D01A5}">
          <p14:sldIdLst>
            <p14:sldId id="314"/>
            <p14:sldId id="316"/>
          </p14:sldIdLst>
        </p14:section>
        <p14:section name="Hyperextension valgus overload" id="{683A77E6-EF24-4A62-B944-66E253162E11}">
          <p14:sldIdLst>
            <p14:sldId id="372"/>
          </p14:sldIdLst>
        </p14:section>
        <p14:section name="Distal biceps rupture" id="{C7D12FD0-BA15-46BB-A4D5-3D291390B0A7}">
          <p14:sldIdLst>
            <p14:sldId id="355"/>
            <p14:sldId id="375"/>
            <p14:sldId id="337"/>
            <p14:sldId id="357"/>
            <p14:sldId id="391"/>
          </p14:sldIdLst>
        </p14:section>
        <p14:section name="Elbow arthritis" id="{5634C44B-CECD-44B9-A870-C00587B6872F}">
          <p14:sldIdLst>
            <p14:sldId id="321"/>
            <p14:sldId id="322"/>
            <p14:sldId id="323"/>
            <p14:sldId id="324"/>
          </p14:sldIdLst>
        </p14:section>
        <p14:section name="Elbow replacement" id="{7B52F61C-7CAC-4265-8DF0-CB245B501876}">
          <p14:sldIdLst>
            <p14:sldId id="304"/>
            <p14:sldId id="306"/>
            <p14:sldId id="300"/>
            <p14:sldId id="307"/>
            <p14:sldId id="305"/>
            <p14:sldId id="303"/>
          </p14:sldIdLst>
        </p14:section>
        <p14:section name="Loose bodies" id="{D8462A85-7C75-479C-9945-796B2A257F7D}">
          <p14:sldIdLst>
            <p14:sldId id="373"/>
            <p14:sldId id="392"/>
            <p14:sldId id="393"/>
            <p14:sldId id="407"/>
            <p14:sldId id="394"/>
            <p14:sldId id="395"/>
            <p14:sldId id="396"/>
            <p14:sldId id="397"/>
            <p14:sldId id="398"/>
            <p14:sldId id="399"/>
            <p14:sldId id="400"/>
            <p14:sldId id="406"/>
            <p14:sldId id="414"/>
            <p14:sldId id="403"/>
            <p14:sldId id="408"/>
            <p14:sldId id="409"/>
            <p14:sldId id="410"/>
            <p14:sldId id="411"/>
            <p14:sldId id="412"/>
            <p14:sldId id="413"/>
          </p14:sldIdLst>
        </p14:section>
        <p14:section name="Questions" id="{65C3048C-B512-4E52-B96A-F25DB2786B85}">
          <p14:sldIdLst>
            <p14:sldId id="380"/>
            <p14:sldId id="328"/>
            <p14:sldId id="329"/>
            <p14:sldId id="288"/>
          </p14:sldIdLst>
        </p14:section>
        <p14:section name="elbow arthroscopy" id="{2BE9FCF4-4F47-42BC-8A14-B74626C11123}">
          <p14:sldIdLst>
            <p14:sldId id="319"/>
            <p14:sldId id="281"/>
            <p14:sldId id="282"/>
            <p14:sldId id="283"/>
            <p14:sldId id="374"/>
            <p14:sldId id="284"/>
            <p14:sldId id="285"/>
            <p14:sldId id="286"/>
          </p14:sldIdLst>
        </p14:section>
        <p14:section name="medial collateral ligament" id="{7B25BAE0-E907-4599-8F64-1E88B104B7D7}">
          <p14:sldIdLst>
            <p14:sldId id="320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4" d="100"/>
          <a:sy n="64" d="100"/>
        </p:scale>
        <p:origin x="28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8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82396D-AD2A-4D21-AB3E-F060F9CB45F0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D9BEEAC-25CB-4789-8299-6E57B252A9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3228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1E68CA-6C70-4530-948B-FDC0B27C35DB}" type="slidenum">
              <a:rPr lang="en-GB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52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7CB8A1-1C48-4C9C-B0FB-618E8C0F7B5E}" type="slidenum">
              <a:rPr lang="en-GB" altLang="en-US">
                <a:latin typeface="Times New Roman" panose="02020603050405020304" pitchFamily="18" charset="0"/>
              </a:rPr>
              <a:pPr eaLnBrk="1" hangingPunct="1"/>
              <a:t>32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6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1EE75A-214C-4957-B7C4-0B7BB03DF5A5}" type="slidenum">
              <a:rPr lang="en-GB">
                <a:latin typeface="Calibri" panose="020F0502020204030204" pitchFamily="34" charset="0"/>
              </a:rPr>
              <a:pPr eaLnBrk="1" hangingPunct="1"/>
              <a:t>34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426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366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27F45-4BC0-40D4-A540-7AB94F392E4D}" type="slidenum">
              <a:rPr lang="en-GB">
                <a:latin typeface="Calibri" panose="020F0502020204030204" pitchFamily="34" charset="0"/>
              </a:rPr>
              <a:pPr/>
              <a:t>36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85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1111B3-8AE8-41C6-8BAA-8ED0DB4C4CF4}" type="slidenum">
              <a:rPr lang="en-GB">
                <a:latin typeface="Calibri" panose="020F0502020204030204" pitchFamily="34" charset="0"/>
              </a:rPr>
              <a:pPr eaLnBrk="1" hangingPunct="1"/>
              <a:t>37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454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442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5C5C22-10E8-413E-B67D-038A0272445C}" type="slidenum">
              <a:rPr lang="en-GB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38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0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BA099A-DDCA-4F2E-A2ED-D0A226986478}" type="slidenum">
              <a:rPr lang="en-GB" altLang="en-US">
                <a:latin typeface="Times New Roman" panose="02020603050405020304" pitchFamily="18" charset="0"/>
              </a:rPr>
              <a:pPr eaLnBrk="1" hangingPunct="1"/>
              <a:t>39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39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7E3BA6-D68A-4B84-9CD8-429EB02371BC}" type="slidenum">
              <a:rPr lang="en-GB" altLang="en-US">
                <a:latin typeface="Times New Roman" panose="02020603050405020304" pitchFamily="18" charset="0"/>
              </a:rPr>
              <a:pPr eaLnBrk="1" hangingPunct="1"/>
              <a:t>40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60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B59F28-B4CD-4810-82F2-8116FACFA9A6}" type="slidenum">
              <a:rPr lang="en-GB" altLang="en-US">
                <a:latin typeface="Times New Roman" panose="02020603050405020304" pitchFamily="18" charset="0"/>
              </a:rPr>
              <a:pPr eaLnBrk="1" hangingPunct="1"/>
              <a:t>41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58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700C2C-D8B5-4C99-88A1-2EBE84D1D35C}" type="slidenum">
              <a:rPr lang="en-GB" altLang="en-US">
                <a:latin typeface="Times New Roman" panose="02020603050405020304" pitchFamily="18" charset="0"/>
              </a:rPr>
              <a:pPr eaLnBrk="1" hangingPunct="1"/>
              <a:t>42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308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425127-DF29-405C-98B7-656227876B33}" type="slidenum">
              <a:rPr lang="en-GB" altLang="en-US">
                <a:latin typeface="Calibri" panose="020F0502020204030204" pitchFamily="34" charset="0"/>
              </a:rPr>
              <a:pPr eaLnBrk="1" hangingPunct="1"/>
              <a:t>43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5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E2044B-29B2-4533-931E-15701FED1C40}" type="slidenum">
              <a:rPr lang="en-GB" altLang="en-US">
                <a:latin typeface="Times New Roman" panose="02020603050405020304" pitchFamily="18" charset="0"/>
              </a:rPr>
              <a:pPr eaLnBrk="1" hangingPunct="1"/>
              <a:t>5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64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486320-1C38-40DB-8AF5-DFCAC470AA24}" type="slidenum">
              <a:rPr lang="en-GB" altLang="en-US">
                <a:latin typeface="Times New Roman" panose="02020603050405020304" pitchFamily="18" charset="0"/>
              </a:rPr>
              <a:pPr eaLnBrk="1" hangingPunct="1"/>
              <a:t>44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423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34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E7756D-6CD5-4065-B52E-3996F2C5EBC8}" type="slidenum">
              <a:rPr lang="en-GB" altLang="en-US">
                <a:latin typeface="Calibri" panose="020F0502020204030204" pitchFamily="34" charset="0"/>
              </a:rPr>
              <a:pPr eaLnBrk="1" hangingPunct="1"/>
              <a:t>45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461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6396D-812E-45FB-BC19-7EB8BD391DB7}" type="slidenum">
              <a:rPr lang="en-GB" altLang="en-US">
                <a:latin typeface="Times New Roman" panose="02020603050405020304" pitchFamily="18" charset="0"/>
              </a:rPr>
              <a:pPr eaLnBrk="1" hangingPunct="1"/>
              <a:t>46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85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2EA583-B5DC-4F9A-B6DA-69A3AE9060AA}" type="slidenum">
              <a:rPr lang="en-GB" altLang="en-US">
                <a:latin typeface="Calibri" panose="020F0502020204030204" pitchFamily="34" charset="0"/>
              </a:rPr>
              <a:pPr eaLnBrk="1" hangingPunct="1"/>
              <a:t>47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70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A70F79-F5AB-4A83-926C-08A0BE39B796}" type="slidenum">
              <a:rPr lang="en-GB" altLang="en-US">
                <a:latin typeface="Calibri" panose="020F0502020204030204" pitchFamily="34" charset="0"/>
              </a:rPr>
              <a:pPr eaLnBrk="1" hangingPunct="1"/>
              <a:t>48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1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AFBD21-63EA-4AB0-A7DA-CACB466D9BF3}" type="slidenum">
              <a:rPr lang="en-GB" altLang="en-US" smtClean="0">
                <a:latin typeface="Calibri" panose="020F0502020204030204" pitchFamily="34" charset="0"/>
              </a:rPr>
              <a:pPr/>
              <a:t>52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08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976257B8-118F-4516-A9C4-D1BA20A4AB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63E3127-D779-4126-92C8-9731BF971E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9C26E08-DFA0-439B-9DD6-ED2822C1F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39679F-AE28-4C8D-9219-574996236506}" type="slidenum">
              <a:rPr lang="en-GB" altLang="en-US" smtClean="0">
                <a:latin typeface="Calibri" panose="020F0502020204030204" pitchFamily="34" charset="0"/>
              </a:rPr>
              <a:pPr/>
              <a:t>60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81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E8D926-9C38-4FD3-8A2A-83574A269DE6}" type="slidenum">
              <a:rPr lang="en-GB" altLang="en-US" smtClean="0">
                <a:latin typeface="Calibri" panose="020F0502020204030204" pitchFamily="34" charset="0"/>
              </a:rPr>
              <a:pPr/>
              <a:t>63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41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C43302-DBDD-4732-A127-EF0FFEE1EDDB}" type="slidenum">
              <a:rPr lang="en-GB" altLang="en-US" smtClean="0">
                <a:latin typeface="Calibri" panose="020F0502020204030204" pitchFamily="34" charset="0"/>
              </a:rPr>
              <a:pPr/>
              <a:t>64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58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CD1D26-E520-4F02-98DD-AB401682FD86}" type="slidenum">
              <a:rPr lang="en-GB" altLang="en-US">
                <a:latin typeface="Times New Roman" panose="02020603050405020304" pitchFamily="18" charset="0"/>
              </a:rPr>
              <a:pPr eaLnBrk="1" hangingPunct="1"/>
              <a:t>70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3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22A662-9EA2-488C-886D-02CF178A74FA}" type="slidenum">
              <a:rPr lang="en-GB" altLang="en-US">
                <a:latin typeface="Times New Roman" panose="02020603050405020304" pitchFamily="18" charset="0"/>
              </a:rPr>
              <a:pPr eaLnBrk="1" hangingPunct="1"/>
              <a:t>6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8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2B01E2-591B-45C7-8CD1-F667FD2ED35E}" type="slidenum">
              <a:rPr lang="en-GB" altLang="en-US">
                <a:latin typeface="Times New Roman" panose="02020603050405020304" pitchFamily="18" charset="0"/>
              </a:rPr>
              <a:pPr eaLnBrk="1" hangingPunct="1"/>
              <a:t>71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10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E662D4-D84C-40FE-986E-F13F1C56D304}" type="slidenum">
              <a:rPr lang="en-GB" altLang="en-US">
                <a:latin typeface="Times New Roman" panose="02020603050405020304" pitchFamily="18" charset="0"/>
              </a:rPr>
              <a:pPr eaLnBrk="1" hangingPunct="1"/>
              <a:t>73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44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218B10-23A5-4B5C-8A93-8DEFA78E0258}" type="slidenum">
              <a:rPr lang="en-GB" altLang="en-US">
                <a:latin typeface="Times New Roman" panose="02020603050405020304" pitchFamily="18" charset="0"/>
              </a:rPr>
              <a:pPr eaLnBrk="1" hangingPunct="1"/>
              <a:t>75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21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6F929A-7A0A-4989-8F21-8FD0A6DC717C}" type="slidenum">
              <a:rPr lang="en-GB" altLang="en-US">
                <a:latin typeface="Times New Roman" panose="02020603050405020304" pitchFamily="18" charset="0"/>
              </a:rPr>
              <a:pPr eaLnBrk="1" hangingPunct="1"/>
              <a:t>76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8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0419C3-C70B-4F28-B1E5-FF5ABC99C374}" type="slidenum">
              <a:rPr lang="en-GB" altLang="en-US">
                <a:latin typeface="Times New Roman" panose="02020603050405020304" pitchFamily="18" charset="0"/>
              </a:rPr>
              <a:pPr eaLnBrk="1" hangingPunct="1"/>
              <a:t>78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639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77ED6E-59F3-4A3C-BA6A-C0709A8BB9D6}" type="slidenum">
              <a:rPr lang="en-GB" altLang="en-US">
                <a:latin typeface="Times New Roman" panose="02020603050405020304" pitchFamily="18" charset="0"/>
              </a:rPr>
              <a:pPr eaLnBrk="1" hangingPunct="1"/>
              <a:t>79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79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046E5A-075B-466F-8312-08F55D19405D}" type="slidenum">
              <a:rPr lang="en-GB" altLang="en-US">
                <a:latin typeface="Times New Roman" panose="02020603050405020304" pitchFamily="18" charset="0"/>
              </a:rPr>
              <a:pPr eaLnBrk="1" hangingPunct="1"/>
              <a:t>80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22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114AA8-2A39-43BE-85F3-07D1B97A47B9}" type="slidenum">
              <a:rPr lang="en-GB" altLang="en-US">
                <a:latin typeface="Times New Roman" panose="02020603050405020304" pitchFamily="18" charset="0"/>
              </a:rPr>
              <a:pPr eaLnBrk="1" hangingPunct="1"/>
              <a:t>81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99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Times New Roman" panose="02020603050405020304" pitchFamily="18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01EAC5-31FD-4CF6-B321-4CB4E5D8D56A}" type="slidenum">
              <a:rPr lang="en-GB" smtClean="0">
                <a:latin typeface="Times New Roman" panose="02020603050405020304" pitchFamily="18" charset="0"/>
              </a:rPr>
              <a:pPr/>
              <a:t>83</a:t>
            </a:fld>
            <a:endParaRPr lang="en-GB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54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8A47A7-CC76-4223-B02A-AB652A411215}" type="slidenum">
              <a:rPr lang="en-GB" altLang="en-US">
                <a:latin typeface="Times New Roman" panose="02020603050405020304" pitchFamily="18" charset="0"/>
              </a:rPr>
              <a:pPr eaLnBrk="1" hangingPunct="1"/>
              <a:t>8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09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494AC3-6ADF-46A4-A961-307507793D68}" type="slidenum">
              <a:rPr lang="en-GB" altLang="en-US">
                <a:latin typeface="Times New Roman" panose="02020603050405020304" pitchFamily="18" charset="0"/>
              </a:rPr>
              <a:pPr eaLnBrk="1" hangingPunct="1"/>
              <a:t>9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0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9DEB01-28AD-4188-BF57-2F8B0424297A}" type="slidenum">
              <a:rPr lang="en-GB" altLang="en-US">
                <a:latin typeface="Times New Roman" panose="02020603050405020304" pitchFamily="18" charset="0"/>
              </a:rPr>
              <a:pPr eaLnBrk="1" hangingPunct="1"/>
              <a:t>19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4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BD38BF-E3D9-43AA-AE8B-EA817828B051}" type="slidenum">
              <a:rPr lang="en-GB" altLang="en-US">
                <a:latin typeface="Times New Roman" panose="02020603050405020304" pitchFamily="18" charset="0"/>
              </a:rPr>
              <a:pPr eaLnBrk="1" hangingPunct="1"/>
              <a:t>29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9F0773-1D0D-4AC1-A6E9-3CD52F2D01C0}" type="slidenum">
              <a:rPr lang="en-GB" altLang="en-US">
                <a:latin typeface="Times New Roman" panose="02020603050405020304" pitchFamily="18" charset="0"/>
              </a:rPr>
              <a:pPr eaLnBrk="1" hangingPunct="1"/>
              <a:t>30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87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EF4334-8BE6-410C-9271-E1296EDF129B}" type="slidenum">
              <a:rPr lang="en-GB" altLang="en-US">
                <a:latin typeface="Times New Roman" panose="02020603050405020304" pitchFamily="18" charset="0"/>
              </a:rPr>
              <a:pPr eaLnBrk="1" hangingPunct="1"/>
              <a:t>31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7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B98EF-53B0-430E-9778-ADAE4228D74B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9DF0C-0F40-4BC9-924B-ED99D3E0658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141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8536-917F-4D66-99E1-8CC8787CB3F0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63421-99D4-4508-AEE4-03AC3CA1DC3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97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E3A38-663B-4990-AF5C-E38F1BCE65C3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815F0-E0C7-45F7-B8DC-5D0909A791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6468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clip art</a:t>
            </a:r>
            <a:endParaRPr lang="en-GB" noProof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FAAC0-3FC9-4161-A388-A385E37C59C0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58DEE-52FD-4423-AC74-F034D9C536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246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C8C08-CF12-42C8-888B-9B55E1688D0D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64833-89EC-4AE2-B4B1-45A45049EF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231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A6671-CFEB-4B3A-AEDD-19557EBB995F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BD0A8-85D8-456B-BDA0-5BE940392F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3147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6C8C-44D0-4A16-B9B5-35C9A4CD22D9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254C7-8EFC-4E0E-9D4E-D2FDF0AF68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097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67AF-2D26-4C81-ADB9-2514C4F41AD7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E475E-6974-4C80-86FC-D3FD8490B47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262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E061F-127C-4153-8823-816752FEB054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1EE02-5D2B-4D72-9883-D48A7619D1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86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339EB-9C35-42D5-9804-C7AF2CE8AF71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4FDA8-860F-4083-ABEA-B495CC67FB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90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4BA20-EBF1-4C42-8BC4-2F05A611A1A6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16D9E-418B-4E6D-9D96-079995F574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367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F09EB-61AA-4F57-8D04-F51E9C79A6D0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26FEC-4F10-4DC2-8A34-AD38A7CCE37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47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FACBC3-C7A2-431A-B71A-FCF9F21175FB}" type="datetimeFigureOut">
              <a:rPr lang="en-US"/>
              <a:pPr>
                <a:defRPr/>
              </a:pPr>
              <a:t>3/9/2018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9F901998-5FEE-411F-B18D-6CD24025AB5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://www.jhandsurg.org/curren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ssm.org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rheum.org/content/curren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bridgeelbow.co.uk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hyperlink" Target="http://www.jaaos.org/current.dt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hyperlink" Target="http://www.jaaos.org/current.dtl" TargetMode="Externa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slide" Target="slide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ovidsp.tx.ovid.com/spb/ovidweb.cgi?View+Image=00132589-200206000-00004|FF1&amp;S=IGOJFPCBCGDDCMAHMCHLHDOKAHPPAA00&amp;WebLinkReturn=Full+Text=L|S.sh.15.16.18.40|0|00132589-200206000-0000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slide" Target="slide81.xml"/><Relationship Id="rId9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76.wmf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hyperlink" Target="http://www.jbjs.org.uk/index.dtl" TargetMode="External"/><Relationship Id="rId4" Type="http://schemas.openxmlformats.org/officeDocument/2006/relationships/image" Target="../media/image8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js.org.uk/index.dt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js.org.uk/index.dt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hyperlink" Target="http://www.jaaos.org/current.dtl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aos.org/current.dt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gi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9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emf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Relationship Id="rId9" Type="http://schemas.openxmlformats.org/officeDocument/2006/relationships/image" Target="../media/image156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ncbi.nlm.nih.gov/core/lw/2.0/html/tileshop_pmc/tileshop_pmc_inline.html?title=An%20external%20file%20that%20holds%20a%20picture,%20illustration,%20etc.%0aObject%20name%20is%201471-2474-10-76-4.jpg%20%5bObject%20name%20is%201471-2474-10-76-4.jpg%5d&amp;p=PMC3&amp;id=2707364_1471-2474-10-76-4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hyperlink" Target="http://www.jaaos.org/current.dtl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emf"/><Relationship Id="rId4" Type="http://schemas.openxmlformats.org/officeDocument/2006/relationships/image" Target="../media/image17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76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jaaos.org/current.dtl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gif"/><Relationship Id="rId9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emf"/><Relationship Id="rId5" Type="http://schemas.openxmlformats.org/officeDocument/2006/relationships/image" Target="../media/image195.emf"/><Relationship Id="rId4" Type="http://schemas.openxmlformats.org/officeDocument/2006/relationships/image" Target="../media/image194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e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emf"/><Relationship Id="rId3" Type="http://schemas.openxmlformats.org/officeDocument/2006/relationships/image" Target="../media/image202.png"/><Relationship Id="rId7" Type="http://schemas.openxmlformats.org/officeDocument/2006/relationships/image" Target="../media/image206.em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emf"/><Relationship Id="rId5" Type="http://schemas.openxmlformats.org/officeDocument/2006/relationships/image" Target="../media/image204.emf"/><Relationship Id="rId4" Type="http://schemas.openxmlformats.org/officeDocument/2006/relationships/image" Target="../media/image203.emf"/><Relationship Id="rId9" Type="http://schemas.openxmlformats.org/officeDocument/2006/relationships/image" Target="../media/image20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rheumatology.oxfordjournals.org/content/current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46"/>
            <a:ext cx="9144000" cy="6860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0658" y="620688"/>
            <a:ext cx="5942607" cy="771020"/>
          </a:xfrm>
          <a:solidFill>
            <a:srgbClr val="F8F8F8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Elbow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562" y="4945073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Mr Lee Van Rensburg</a:t>
            </a:r>
          </a:p>
          <a:p>
            <a:endParaRPr lang="en-US" dirty="0"/>
          </a:p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285379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750" y="1501775"/>
            <a:ext cx="8229600" cy="4708525"/>
          </a:xfrm>
        </p:spPr>
        <p:txBody>
          <a:bodyPr/>
          <a:lstStyle/>
          <a:p>
            <a:r>
              <a:rPr lang="en-GB" altLang="en-US"/>
              <a:t>Injections</a:t>
            </a:r>
          </a:p>
          <a:p>
            <a:pPr lvl="1"/>
            <a:r>
              <a:rPr lang="en-GB" altLang="en-US"/>
              <a:t>Local anaesthetic and steroid</a:t>
            </a:r>
          </a:p>
          <a:p>
            <a:pPr lvl="1"/>
            <a:r>
              <a:rPr lang="en-GB" altLang="en-US"/>
              <a:t>Hyaluronic acid</a:t>
            </a:r>
          </a:p>
          <a:p>
            <a:pPr lvl="1"/>
            <a:r>
              <a:rPr lang="en-GB" altLang="en-US"/>
              <a:t>Botox</a:t>
            </a:r>
          </a:p>
          <a:p>
            <a:pPr lvl="1"/>
            <a:r>
              <a:rPr lang="en-GB" altLang="en-US"/>
              <a:t>Blood</a:t>
            </a:r>
          </a:p>
          <a:p>
            <a:pPr lvl="1"/>
            <a:r>
              <a:rPr lang="en-GB" altLang="en-US"/>
              <a:t>Platelet rich plasma</a:t>
            </a:r>
          </a:p>
          <a:p>
            <a:pPr lvl="1"/>
            <a:r>
              <a:rPr lang="en-GB" altLang="en-US"/>
              <a:t>Mesenchymal Stem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17411" name="Content Placeholder 4"/>
          <p:cNvSpPr>
            <a:spLocks noGrp="1"/>
          </p:cNvSpPr>
          <p:nvPr>
            <p:ph idx="1"/>
          </p:nvPr>
        </p:nvSpPr>
        <p:spPr>
          <a:xfrm>
            <a:off x="539750" y="1196975"/>
            <a:ext cx="8229600" cy="5013325"/>
          </a:xfrm>
        </p:spPr>
        <p:txBody>
          <a:bodyPr/>
          <a:lstStyle/>
          <a:p>
            <a:r>
              <a:rPr lang="en-GB" altLang="en-US"/>
              <a:t>Injections</a:t>
            </a:r>
          </a:p>
          <a:p>
            <a:pPr lvl="1"/>
            <a:r>
              <a:rPr lang="en-GB" altLang="en-US"/>
              <a:t>Local anaesthetic and steroid</a:t>
            </a: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6300788" y="6457950"/>
            <a:ext cx="2681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/>
              <a:t>BMJ; 2006;333:939</a:t>
            </a: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1619250" y="5873750"/>
            <a:ext cx="7664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 err="1"/>
              <a:t>Bisset</a:t>
            </a:r>
            <a:r>
              <a:rPr lang="en-GB" altLang="en-US" sz="1600" dirty="0"/>
              <a:t> L, </a:t>
            </a:r>
            <a:r>
              <a:rPr lang="en-GB" altLang="en-US" sz="1600" dirty="0" err="1"/>
              <a:t>Beller</a:t>
            </a:r>
            <a:r>
              <a:rPr lang="en-GB" altLang="en-US" sz="1600" dirty="0"/>
              <a:t> E, Jull G, et al: Mobilisation with movement and exercise, corticosteroid injection, or wait and see for tennis elbow: Randomised trial.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963"/>
          <a:stretch/>
        </p:blipFill>
        <p:spPr bwMode="auto">
          <a:xfrm>
            <a:off x="179512" y="5887343"/>
            <a:ext cx="1143544" cy="579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39963"/>
            <a:ext cx="373538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18435" name="Content Placeholder 4"/>
          <p:cNvSpPr>
            <a:spLocks noGrp="1"/>
          </p:cNvSpPr>
          <p:nvPr>
            <p:ph idx="1"/>
          </p:nvPr>
        </p:nvSpPr>
        <p:spPr>
          <a:xfrm>
            <a:off x="539750" y="1501775"/>
            <a:ext cx="8229600" cy="4708525"/>
          </a:xfrm>
        </p:spPr>
        <p:txBody>
          <a:bodyPr/>
          <a:lstStyle/>
          <a:p>
            <a:r>
              <a:rPr lang="en-GB" altLang="en-US"/>
              <a:t>Injections</a:t>
            </a:r>
          </a:p>
          <a:p>
            <a:pPr lvl="1"/>
            <a:r>
              <a:rPr lang="en-GB" altLang="en-US"/>
              <a:t>Local anaesthetic and steroid</a:t>
            </a:r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468313" y="2551113"/>
            <a:ext cx="84248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Lindenhovius A, Henket M, Gilligan BP, Lozano-Calderon S, Jupiter JB, Ring D. Injection of </a:t>
            </a:r>
            <a:r>
              <a:rPr lang="en-GB" altLang="en-US" sz="3200">
                <a:solidFill>
                  <a:srgbClr val="FF0000"/>
                </a:solidFill>
              </a:rPr>
              <a:t>dexamethasone versus placebo </a:t>
            </a:r>
            <a:r>
              <a:rPr lang="en-GB" altLang="en-US"/>
              <a:t>for lateral elbow pain: a </a:t>
            </a:r>
            <a:r>
              <a:rPr lang="en-GB" altLang="en-US" sz="2400">
                <a:solidFill>
                  <a:schemeClr val="tx2"/>
                </a:solidFill>
              </a:rPr>
              <a:t>prospective, double-blind, randomized clinical trial.</a:t>
            </a:r>
            <a:endParaRPr lang="en-GB" altLang="en-US">
              <a:solidFill>
                <a:schemeClr val="tx2"/>
              </a:solidFill>
            </a:endParaRPr>
          </a:p>
        </p:txBody>
      </p:sp>
      <p:pic>
        <p:nvPicPr>
          <p:cNvPr id="1029" name="Picture 5" descr="http://www.jhandsurg.org/webfiles/images/journals/yjhsu/cover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030827"/>
            <a:ext cx="1238250" cy="1647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3762375" y="6308725"/>
            <a:ext cx="5381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1600"/>
              <a:t>J Hand Surg Am. 2008 Jul-Aug;33(6):909-19.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388" y="4071938"/>
            <a:ext cx="8713787" cy="1230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CONCLUSIONS: </a:t>
            </a:r>
          </a:p>
          <a:p>
            <a:pPr>
              <a:defRPr/>
            </a:pPr>
            <a:r>
              <a:rPr lang="en-GB" dirty="0">
                <a:latin typeface="Arial" charset="0"/>
                <a:cs typeface="Arial" charset="0"/>
              </a:rPr>
              <a:t>Corticosteroid injection </a:t>
            </a:r>
            <a:r>
              <a:rPr lang="en-GB" sz="2800" dirty="0">
                <a:solidFill>
                  <a:schemeClr val="accent5"/>
                </a:solidFill>
                <a:latin typeface="Arial" charset="0"/>
                <a:cs typeface="Arial" charset="0"/>
              </a:rPr>
              <a:t>did not affect the apparently self-limited course</a:t>
            </a:r>
            <a:r>
              <a:rPr lang="en-GB" dirty="0">
                <a:latin typeface="Arial" charset="0"/>
                <a:cs typeface="Arial" charset="0"/>
              </a:rPr>
              <a:t> of lateral elbow pain.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750" y="1501775"/>
            <a:ext cx="8229600" cy="4708525"/>
          </a:xfrm>
        </p:spPr>
        <p:txBody>
          <a:bodyPr/>
          <a:lstStyle/>
          <a:p>
            <a:pPr>
              <a:defRPr/>
            </a:pPr>
            <a:r>
              <a:rPr lang="en-GB" dirty="0"/>
              <a:t>Injections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Local anaesthetic and steroid</a:t>
            </a:r>
          </a:p>
          <a:p>
            <a:pPr lvl="1">
              <a:defRPr/>
            </a:pPr>
            <a:r>
              <a:rPr lang="en-GB" sz="4000" dirty="0"/>
              <a:t>Hyaluronic acid</a:t>
            </a:r>
          </a:p>
          <a:p>
            <a:pPr lvl="1">
              <a:defRPr/>
            </a:pPr>
            <a:r>
              <a:rPr lang="en-GB" sz="4000" dirty="0"/>
              <a:t>Botox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750" y="1196975"/>
            <a:ext cx="8229600" cy="5013325"/>
          </a:xfrm>
        </p:spPr>
        <p:txBody>
          <a:bodyPr/>
          <a:lstStyle/>
          <a:p>
            <a:pPr>
              <a:defRPr/>
            </a:pPr>
            <a:r>
              <a:rPr lang="en-GB" dirty="0"/>
              <a:t>Injections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Local anaesthetic and steroid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Hyaluronic acid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Botox</a:t>
            </a:r>
          </a:p>
          <a:p>
            <a:pPr lvl="1">
              <a:defRPr/>
            </a:pPr>
            <a:r>
              <a:rPr lang="en-GB" dirty="0"/>
              <a:t>Blood</a:t>
            </a:r>
          </a:p>
        </p:txBody>
      </p: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821185"/>
            <a:ext cx="1428750" cy="189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565400"/>
            <a:ext cx="6645275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1511300" y="606901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American Journal of Physical Medicine &amp; Rehabilitation; Volume 89(8), August 2010, pp 660-667</a:t>
            </a: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821238"/>
            <a:ext cx="8532813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932040" y="5229200"/>
            <a:ext cx="3240360" cy="0"/>
          </a:xfrm>
          <a:prstGeom prst="line">
            <a:avLst/>
          </a:prstGeom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750" y="1341438"/>
            <a:ext cx="8229600" cy="4868862"/>
          </a:xfrm>
        </p:spPr>
        <p:txBody>
          <a:bodyPr/>
          <a:lstStyle/>
          <a:p>
            <a:pPr>
              <a:defRPr/>
            </a:pPr>
            <a:r>
              <a:rPr lang="en-GB" dirty="0"/>
              <a:t>Injections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Local anaesthetic and steroid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Hyaluronic acid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Botox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Blood</a:t>
            </a:r>
          </a:p>
          <a:p>
            <a:pPr lvl="1">
              <a:defRPr/>
            </a:pPr>
            <a:r>
              <a:rPr lang="en-GB" dirty="0"/>
              <a:t>Platelet rich plasma - PRP</a:t>
            </a:r>
          </a:p>
        </p:txBody>
      </p:sp>
      <p:pic>
        <p:nvPicPr>
          <p:cNvPr id="7" name="Picture -1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505325"/>
            <a:ext cx="864076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ublisher Logo">
            <a:hlinkClick r:id="rId3" tooltip="[opens in a new window]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733256"/>
            <a:ext cx="1584177" cy="954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19700" y="6321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/>
              <a:t>Am J Sports Med </a:t>
            </a:r>
            <a:r>
              <a:rPr lang="en-GB" altLang="en-US"/>
              <a:t>2010 38: 255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Platelets</a:t>
            </a:r>
          </a:p>
          <a:p>
            <a:pPr lvl="2"/>
            <a:r>
              <a:rPr lang="en-GB" altLang="en-US"/>
              <a:t>VEGF – Vascular endothelial growth factor</a:t>
            </a:r>
          </a:p>
          <a:p>
            <a:pPr lvl="2"/>
            <a:r>
              <a:rPr lang="en-GB" altLang="en-US"/>
              <a:t>PDGF – Platelet derived growth factor</a:t>
            </a:r>
          </a:p>
          <a:p>
            <a:pPr lvl="2"/>
            <a:r>
              <a:rPr lang="en-GB" altLang="en-US"/>
              <a:t>FGF – Fibroblast growth factor</a:t>
            </a:r>
          </a:p>
          <a:p>
            <a:pPr lvl="2"/>
            <a:r>
              <a:rPr lang="en-GB" altLang="en-US"/>
              <a:t>TGF B – Transforming growth factor</a:t>
            </a:r>
          </a:p>
          <a:p>
            <a:pPr lvl="2"/>
            <a:r>
              <a:rPr lang="en-GB" altLang="en-US"/>
              <a:t>EGF – Epithelial growth factor 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4149725"/>
            <a:ext cx="4495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164013"/>
            <a:ext cx="17145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670425"/>
            <a:ext cx="17907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084763"/>
            <a:ext cx="1790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4064000"/>
            <a:ext cx="2676525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9053"/>
          <a:stretch>
            <a:fillRect/>
          </a:stretch>
        </p:blipFill>
        <p:spPr bwMode="auto">
          <a:xfrm>
            <a:off x="6907213" y="2659063"/>
            <a:ext cx="2182812" cy="128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750" y="1341438"/>
            <a:ext cx="8229600" cy="4868862"/>
          </a:xfrm>
        </p:spPr>
        <p:txBody>
          <a:bodyPr/>
          <a:lstStyle/>
          <a:p>
            <a:pPr>
              <a:defRPr/>
            </a:pPr>
            <a:r>
              <a:rPr lang="en-GB" dirty="0"/>
              <a:t>Injections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Local anaesthetic and steroid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Hyaluronic acid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Botox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Blood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Platelet rich plasma - PRP</a:t>
            </a:r>
          </a:p>
          <a:p>
            <a:pPr lvl="1">
              <a:defRPr/>
            </a:pPr>
            <a:r>
              <a:rPr lang="en-GB" dirty="0" err="1"/>
              <a:t>Mesenchymal</a:t>
            </a:r>
            <a:r>
              <a:rPr lang="en-GB" dirty="0"/>
              <a:t> Stem cells</a:t>
            </a:r>
          </a:p>
        </p:txBody>
      </p:sp>
      <p:pic>
        <p:nvPicPr>
          <p:cNvPr id="116739" name="Picture 3" descr="http://www.bioscience.org/2007/v12/af/2440/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92525"/>
            <a:ext cx="3376612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4652963"/>
            <a:ext cx="1693863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2457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ECSWL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4879975" y="6378575"/>
            <a:ext cx="341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J Rheumatol. 2008;35:2038-46.</a:t>
            </a: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76475"/>
            <a:ext cx="85105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6" name="Picture 2" descr="Current Issu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589240"/>
            <a:ext cx="868531" cy="1153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0638"/>
            <a:ext cx="85328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987824" y="4133850"/>
            <a:ext cx="3600400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0224" y="4449763"/>
            <a:ext cx="3600400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75656" y="4767263"/>
            <a:ext cx="1664568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927"/>
          <a:stretch>
            <a:fillRect/>
          </a:stretch>
        </p:blipFill>
        <p:spPr bwMode="auto">
          <a:xfrm>
            <a:off x="3098800" y="1125538"/>
            <a:ext cx="59880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Operative  Lateral epicondyle</a:t>
            </a:r>
          </a:p>
        </p:txBody>
      </p:sp>
      <p:sp>
        <p:nvSpPr>
          <p:cNvPr id="11267" name="Content Placeholder 5"/>
          <p:cNvSpPr>
            <a:spLocks noGrp="1"/>
          </p:cNvSpPr>
          <p:nvPr>
            <p:ph sz="half" idx="1"/>
          </p:nvPr>
        </p:nvSpPr>
        <p:spPr>
          <a:xfrm>
            <a:off x="714375" y="2428875"/>
            <a:ext cx="3810000" cy="4114800"/>
          </a:xfrm>
        </p:spPr>
        <p:txBody>
          <a:bodyPr/>
          <a:lstStyle/>
          <a:p>
            <a:r>
              <a:rPr lang="en-GB" altLang="en-US"/>
              <a:t>Percutaneous</a:t>
            </a:r>
          </a:p>
          <a:p>
            <a:r>
              <a:rPr lang="en-GB" altLang="en-US"/>
              <a:t>Open </a:t>
            </a:r>
          </a:p>
          <a:p>
            <a:r>
              <a:rPr lang="en-GB" altLang="en-US"/>
              <a:t>Arthroscopic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92216" y="4045969"/>
            <a:ext cx="103988" cy="4699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68144" y="3861048"/>
            <a:ext cx="328060" cy="231913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Picture 5" descr="C:\Documents and Settings\Vigdis\My Documents\Vigdis\Images\Upper limb\tennis elbow.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5538"/>
            <a:ext cx="434657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b="6924"/>
          <a:stretch>
            <a:fillRect/>
          </a:stretch>
        </p:blipFill>
        <p:spPr bwMode="auto"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96" y="704850"/>
            <a:ext cx="71501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6588224" y="2100518"/>
            <a:ext cx="1983729" cy="57264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391996" y="5013176"/>
            <a:ext cx="2387916" cy="1080120"/>
          </a:xfrm>
          <a:prstGeom prst="ellipse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7950" y="73025"/>
            <a:ext cx="9036050" cy="90646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7500"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GB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www.cambridgeses.co.uk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Prospective, </a:t>
            </a:r>
            <a:r>
              <a:rPr lang="en-US" sz="2400" dirty="0" err="1"/>
              <a:t>randomised</a:t>
            </a:r>
            <a:r>
              <a:rPr lang="en-US" sz="2400" dirty="0"/>
              <a:t>, controlled trial</a:t>
            </a:r>
          </a:p>
          <a:p>
            <a:r>
              <a:rPr lang="en-US" sz="2400" dirty="0"/>
              <a:t>Open Vs Percutaneous release</a:t>
            </a:r>
          </a:p>
          <a:p>
            <a:pPr lvl="1"/>
            <a:r>
              <a:rPr lang="fr-FR" sz="2000" dirty="0"/>
              <a:t>n = 45 patients (47 </a:t>
            </a:r>
            <a:r>
              <a:rPr lang="fr-FR" sz="2000" dirty="0" err="1"/>
              <a:t>elbows</a:t>
            </a:r>
            <a:r>
              <a:rPr lang="fr-FR" sz="2000" dirty="0"/>
              <a:t>)</a:t>
            </a:r>
            <a:endParaRPr lang="en-US" sz="2000" dirty="0"/>
          </a:p>
          <a:p>
            <a:r>
              <a:rPr lang="en-US" sz="2400" dirty="0"/>
              <a:t>Significantly better improvement in percutaneous group </a:t>
            </a:r>
          </a:p>
          <a:p>
            <a:pPr lvl="1"/>
            <a:r>
              <a:rPr lang="en-US" sz="2400" dirty="0"/>
              <a:t>Patient satisfaction </a:t>
            </a:r>
          </a:p>
          <a:p>
            <a:pPr lvl="1"/>
            <a:r>
              <a:rPr lang="en-US" sz="2400" dirty="0"/>
              <a:t>Time to return to work </a:t>
            </a:r>
          </a:p>
          <a:p>
            <a:pPr lvl="2"/>
            <a:r>
              <a:rPr lang="en-US" sz="2200" dirty="0"/>
              <a:t>average 3 weeks earlier</a:t>
            </a:r>
          </a:p>
          <a:p>
            <a:pPr lvl="1"/>
            <a:r>
              <a:rPr lang="en-US" sz="2400" dirty="0"/>
              <a:t>DASH score</a:t>
            </a:r>
          </a:p>
          <a:p>
            <a:pPr lvl="1"/>
            <a:r>
              <a:rPr lang="en-US" sz="2400" dirty="0"/>
              <a:t>Sporting activities</a:t>
            </a:r>
          </a:p>
          <a:p>
            <a:r>
              <a:rPr lang="en-US" dirty="0"/>
              <a:t>Quicker and simpler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03"/>
            <a:ext cx="8292025" cy="1642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03212" y="64045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J </a:t>
            </a:r>
            <a:r>
              <a:rPr lang="fr-FR" dirty="0" err="1"/>
              <a:t>Bone</a:t>
            </a:r>
            <a:r>
              <a:rPr lang="fr-FR" dirty="0"/>
              <a:t> Joint </a:t>
            </a:r>
            <a:r>
              <a:rPr lang="fr-FR" dirty="0" err="1"/>
              <a:t>Surg</a:t>
            </a:r>
            <a:r>
              <a:rPr lang="fr-FR" dirty="0"/>
              <a:t> [Br] 2004;86-B:701-4.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492" y="4172506"/>
            <a:ext cx="2161308" cy="22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Proximal </a:t>
            </a:r>
            <a:r>
              <a:rPr lang="en-US" dirty="0" err="1"/>
              <a:t>anteromedial</a:t>
            </a:r>
            <a:r>
              <a:rPr lang="en-US" dirty="0"/>
              <a:t> viewing portal</a:t>
            </a:r>
          </a:p>
          <a:p>
            <a:r>
              <a:rPr lang="en-US" dirty="0"/>
              <a:t>Tennis elbow lateral portal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(site of percutaneous release)</a:t>
            </a:r>
            <a:endParaRPr lang="en-US" dirty="0"/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Debride ERCB</a:t>
            </a:r>
          </a:p>
          <a:p>
            <a:r>
              <a:rPr lang="en-US" dirty="0"/>
              <a:t>Decorticate </a:t>
            </a:r>
            <a:r>
              <a:rPr lang="en-US" dirty="0" err="1"/>
              <a:t>lat</a:t>
            </a:r>
            <a:r>
              <a:rPr lang="en-US" dirty="0"/>
              <a:t> epicondyle</a:t>
            </a:r>
          </a:p>
          <a:p>
            <a:r>
              <a:rPr lang="en-US" dirty="0"/>
              <a:t>Repair ERCB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93" y="247465"/>
            <a:ext cx="8667213" cy="1352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00512" y="6488668"/>
            <a:ext cx="38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(2010) 19, 31-36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055" y="2096769"/>
            <a:ext cx="3258148" cy="2443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991" y="4654887"/>
            <a:ext cx="2139615" cy="1748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258" y="4654887"/>
            <a:ext cx="1961733" cy="1719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104" y="2018879"/>
            <a:ext cx="5832896" cy="43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What I say/ do –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GB" dirty="0"/>
              <a:t>No magic bullet – Non operative 6 months</a:t>
            </a:r>
          </a:p>
          <a:p>
            <a:pPr lvl="1">
              <a:defRPr/>
            </a:pPr>
            <a:r>
              <a:rPr lang="en-GB" dirty="0"/>
              <a:t>Physiotherapy</a:t>
            </a:r>
          </a:p>
          <a:p>
            <a:pPr lvl="3">
              <a:defRPr/>
            </a:pPr>
            <a:r>
              <a:rPr lang="en-GB" dirty="0"/>
              <a:t>5 – 10 minutes won’t do TENDINOSIS</a:t>
            </a:r>
          </a:p>
          <a:p>
            <a:pPr lvl="1">
              <a:defRPr/>
            </a:pPr>
            <a:r>
              <a:rPr lang="en-GB" dirty="0"/>
              <a:t>Use counter force brace </a:t>
            </a:r>
          </a:p>
          <a:p>
            <a:pPr lvl="1">
              <a:defRPr/>
            </a:pPr>
            <a:r>
              <a:rPr lang="en-GB" dirty="0"/>
              <a:t>Reassure – Hurts no long term harm</a:t>
            </a:r>
          </a:p>
          <a:p>
            <a:pPr lvl="1">
              <a:defRPr/>
            </a:pPr>
            <a:r>
              <a:rPr lang="en-GB" dirty="0"/>
              <a:t>Injection</a:t>
            </a:r>
          </a:p>
          <a:p>
            <a:pPr lvl="4">
              <a:defRPr/>
            </a:pPr>
            <a:r>
              <a:rPr lang="en-GB" dirty="0"/>
              <a:t>No steroids</a:t>
            </a:r>
          </a:p>
          <a:p>
            <a:pPr lvl="4">
              <a:defRPr/>
            </a:pPr>
            <a:r>
              <a:rPr lang="en-GB" dirty="0"/>
              <a:t>Try PRP (£)</a:t>
            </a:r>
          </a:p>
          <a:p>
            <a:pPr lvl="1">
              <a:defRPr/>
            </a:pPr>
            <a:r>
              <a:rPr lang="en-GB" dirty="0"/>
              <a:t>Percutaneous release ( x - ray/ MRI - a scope)</a:t>
            </a:r>
          </a:p>
          <a:p>
            <a:pPr lvl="1"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www.cambridgeelbow.co.uk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defRPr/>
            </a:pPr>
            <a:r>
              <a:rPr lang="en-GB" dirty="0">
                <a:solidFill>
                  <a:schemeClr val="bg1"/>
                </a:solidFill>
              </a:rPr>
              <a:t>Patient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352"/>
          <a:stretch/>
        </p:blipFill>
        <p:spPr>
          <a:xfrm>
            <a:off x="323528" y="0"/>
            <a:ext cx="8733008" cy="1827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6472130"/>
            <a:ext cx="4245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JBJS-B VOL. 54, NO. 3, AUGUST 1972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609600" y="17526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dirty="0"/>
              <a:t>Most start classic Tennis elbow</a:t>
            </a:r>
          </a:p>
          <a:p>
            <a:r>
              <a:rPr lang="en-GB" altLang="en-US" sz="2400" dirty="0"/>
              <a:t>Associated with activities of repeated pronation and supination</a:t>
            </a:r>
          </a:p>
          <a:p>
            <a:r>
              <a:rPr lang="en-GB" altLang="en-US" sz="2400" dirty="0"/>
              <a:t>Tenderness 3 - 4 cm distal and anterior</a:t>
            </a:r>
          </a:p>
          <a:p>
            <a:r>
              <a:rPr lang="en-GB" altLang="en-US" sz="2400" dirty="0"/>
              <a:t>Middle finger  tightens fascial origin of ERCB pinches PIN</a:t>
            </a:r>
          </a:p>
          <a:p>
            <a:endParaRPr lang="en-GB" altLang="en-US" sz="2400" dirty="0"/>
          </a:p>
          <a:p>
            <a:pPr marL="136525" indent="0">
              <a:buFont typeface="Wingdings 2" panose="05020102010507070707" pitchFamily="18" charset="2"/>
              <a:buNone/>
            </a:pPr>
            <a:endParaRPr lang="en-GB" altLang="en-US" sz="2400" dirty="0"/>
          </a:p>
          <a:p>
            <a:r>
              <a:rPr lang="en-GB" altLang="en-US" sz="2400" dirty="0" err="1"/>
              <a:t>Occ</a:t>
            </a:r>
            <a:r>
              <a:rPr lang="en-GB" altLang="en-US" sz="2400" dirty="0"/>
              <a:t> Sensory – superficial radial nerve</a:t>
            </a:r>
          </a:p>
          <a:p>
            <a:r>
              <a:rPr lang="en-GB" altLang="en-US" sz="2400" dirty="0"/>
              <a:t>Slight loss extension</a:t>
            </a:r>
          </a:p>
          <a:p>
            <a:r>
              <a:rPr lang="en-GB" altLang="en-US" sz="2400" dirty="0"/>
              <a:t>EMG’s not much use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933056"/>
            <a:ext cx="2596431" cy="1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53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6" y="0"/>
            <a:ext cx="8733008" cy="2448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6472130"/>
            <a:ext cx="4245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JBJS-B VOL. 54, NO. 3, AUGUST 1972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40" y="2430342"/>
            <a:ext cx="7622520" cy="36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36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600200"/>
            <a:ext cx="4392488" cy="4708525"/>
          </a:xfrm>
        </p:spPr>
        <p:txBody>
          <a:bodyPr/>
          <a:lstStyle/>
          <a:p>
            <a:r>
              <a:rPr lang="en-GB" dirty="0"/>
              <a:t>Passive pronation ERCB indents PIN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870" t="2909" r="29891" b="-2909"/>
          <a:stretch/>
        </p:blipFill>
        <p:spPr>
          <a:xfrm>
            <a:off x="107504" y="0"/>
            <a:ext cx="4536504" cy="63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68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51920" y="1600200"/>
            <a:ext cx="4834880" cy="4708525"/>
          </a:xfrm>
        </p:spPr>
        <p:txBody>
          <a:bodyPr/>
          <a:lstStyle/>
          <a:p>
            <a:r>
              <a:rPr lang="en-GB" dirty="0"/>
              <a:t>Arcade of </a:t>
            </a:r>
            <a:r>
              <a:rPr lang="en-GB" dirty="0" err="1"/>
              <a:t>Frohse</a:t>
            </a:r>
            <a:r>
              <a:rPr lang="en-GB" dirty="0"/>
              <a:t>  fibrous band beginning of Superficial portion of supinator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1" y="875139"/>
            <a:ext cx="3774119" cy="55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41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Radial tunnel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  <a:p>
            <a:r>
              <a:rPr lang="en-GB" dirty="0"/>
              <a:t>Release ERCB</a:t>
            </a:r>
          </a:p>
          <a:p>
            <a:r>
              <a:rPr lang="en-GB" dirty="0"/>
              <a:t>Release supinator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362167"/>
            <a:ext cx="3509644" cy="54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90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537244" y="6452921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2006;15: 367-370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945" y="1844096"/>
            <a:ext cx="3331376" cy="2320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467" y="4164212"/>
            <a:ext cx="3176929" cy="226975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9237" y="2025376"/>
            <a:ext cx="5354707" cy="4283349"/>
          </a:xfrm>
        </p:spPr>
        <p:txBody>
          <a:bodyPr/>
          <a:lstStyle/>
          <a:p>
            <a:endParaRPr lang="en-GB"/>
          </a:p>
          <a:p>
            <a:r>
              <a:rPr lang="en-GB"/>
              <a:t>Painful </a:t>
            </a:r>
            <a:r>
              <a:rPr lang="en-GB" dirty="0"/>
              <a:t>snapping on flexion and pronation</a:t>
            </a:r>
          </a:p>
          <a:p>
            <a:r>
              <a:rPr lang="en-GB" dirty="0"/>
              <a:t>Vague laterally based pain</a:t>
            </a:r>
          </a:p>
          <a:p>
            <a:r>
              <a:rPr lang="en-GB" dirty="0"/>
              <a:t>Worse with flexion and extension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38" y="0"/>
            <a:ext cx="8785523" cy="175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08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0772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/>
              <a:t>Medial epicondylitis </a:t>
            </a:r>
            <a:br>
              <a:rPr lang="en-GB"/>
            </a:br>
            <a:r>
              <a:rPr lang="en-GB" sz="2800"/>
              <a:t>(Golfer’s elbow)</a:t>
            </a:r>
            <a:br>
              <a:rPr lang="en-GB"/>
            </a:br>
            <a:endParaRPr lang="en-GB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752600"/>
            <a:ext cx="5867400" cy="4419600"/>
          </a:xfrm>
        </p:spPr>
        <p:txBody>
          <a:bodyPr/>
          <a:lstStyle/>
          <a:p>
            <a:r>
              <a:rPr lang="en-GB" altLang="en-US"/>
              <a:t>Clinical</a:t>
            </a:r>
          </a:p>
          <a:p>
            <a:pPr lvl="2"/>
            <a:r>
              <a:rPr lang="en-GB" altLang="en-US" sz="2000"/>
              <a:t>Pain over medial aspect of the elbow</a:t>
            </a:r>
          </a:p>
          <a:p>
            <a:pPr lvl="2"/>
            <a:r>
              <a:rPr lang="en-GB" altLang="en-US" sz="2000"/>
              <a:t>Ulnar nerve symptoms</a:t>
            </a:r>
          </a:p>
          <a:p>
            <a:r>
              <a:rPr lang="en-GB" altLang="en-US"/>
              <a:t>Treatment</a:t>
            </a:r>
          </a:p>
          <a:p>
            <a:pPr lvl="2"/>
            <a:r>
              <a:rPr lang="en-GB" altLang="en-US" sz="2000"/>
              <a:t>Non operative</a:t>
            </a:r>
          </a:p>
          <a:p>
            <a:pPr lvl="2"/>
            <a:r>
              <a:rPr lang="en-GB" altLang="en-US" sz="2000"/>
              <a:t>Surgical release</a:t>
            </a:r>
          </a:p>
        </p:txBody>
      </p:sp>
      <p:pic>
        <p:nvPicPr>
          <p:cNvPr id="28676" name="Picture 5" descr="C:\Documents and Settings\Vigdis\My Documents\Vigdis\Images\Upper limb\golfer's elbow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4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3261" y="3551014"/>
            <a:ext cx="3130961" cy="1143000"/>
          </a:xfrm>
        </p:spPr>
        <p:txBody>
          <a:bodyPr/>
          <a:lstStyle/>
          <a:p>
            <a:r>
              <a:rPr lang="en-GB" dirty="0"/>
              <a:t>Locking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059832" y="332656"/>
            <a:ext cx="2805683" cy="1143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Pain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5723422" y="3524179"/>
            <a:ext cx="3520008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Stiffness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3347864" y="1196752"/>
            <a:ext cx="5266928" cy="4708525"/>
          </a:xfrm>
        </p:spPr>
        <p:txBody>
          <a:bodyPr/>
          <a:lstStyle/>
          <a:p>
            <a:r>
              <a:rPr lang="en-GB" dirty="0"/>
              <a:t>Lateral</a:t>
            </a:r>
          </a:p>
          <a:p>
            <a:r>
              <a:rPr lang="en-GB" dirty="0"/>
              <a:t>Medial</a:t>
            </a:r>
          </a:p>
          <a:p>
            <a:r>
              <a:rPr lang="en-GB" dirty="0"/>
              <a:t>Posterior</a:t>
            </a:r>
          </a:p>
          <a:p>
            <a:r>
              <a:rPr lang="en-GB" dirty="0"/>
              <a:t>Anterior</a:t>
            </a:r>
          </a:p>
          <a:p>
            <a:r>
              <a:rPr lang="en-GB" dirty="0"/>
              <a:t>General deep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4788024" y="4499737"/>
            <a:ext cx="4906888" cy="165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Post traumatic</a:t>
            </a:r>
          </a:p>
          <a:p>
            <a:r>
              <a:rPr lang="en-GB" dirty="0"/>
              <a:t>Post surgical</a:t>
            </a:r>
          </a:p>
          <a:p>
            <a:r>
              <a:rPr lang="en-GB" dirty="0"/>
              <a:t>Heterotopic ossification</a:t>
            </a:r>
          </a:p>
          <a:p>
            <a:r>
              <a:rPr lang="en-GB" dirty="0"/>
              <a:t>Arthritis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07504" y="4499737"/>
            <a:ext cx="3087254" cy="15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Loose bodies</a:t>
            </a:r>
          </a:p>
          <a:p>
            <a:r>
              <a:rPr lang="en-GB" dirty="0"/>
              <a:t>Arthritis</a:t>
            </a:r>
          </a:p>
          <a:p>
            <a:r>
              <a:rPr lang="en-GB" dirty="0"/>
              <a:t>PLRI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21" y="6048634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Postero</a:t>
            </a:r>
            <a:r>
              <a:rPr lang="en-GB" dirty="0"/>
              <a:t> Lateral Rotatory Instability</a:t>
            </a:r>
          </a:p>
        </p:txBody>
      </p:sp>
    </p:spTree>
    <p:extLst>
      <p:ext uri="{BB962C8B-B14F-4D97-AF65-F5344CB8AC3E}">
        <p14:creationId xmlns:p14="http://schemas.microsoft.com/office/powerpoint/2010/main" val="28893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/>
              <a:t>Medial epicondylitis </a:t>
            </a:r>
            <a:br>
              <a:rPr lang="en-GB"/>
            </a:br>
            <a:r>
              <a:rPr lang="en-GB" sz="2800"/>
              <a:t>(Golfer’s elbow)</a:t>
            </a:r>
            <a:br>
              <a:rPr lang="en-GB"/>
            </a:br>
            <a:endParaRPr lang="en-GB"/>
          </a:p>
        </p:txBody>
      </p:sp>
      <p:sp>
        <p:nvSpPr>
          <p:cNvPr id="307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Surgery</a:t>
            </a:r>
          </a:p>
          <a:p>
            <a:pPr lvl="2"/>
            <a:r>
              <a:rPr lang="en-GB" altLang="en-US"/>
              <a:t>Subluxing ulna nerve</a:t>
            </a:r>
          </a:p>
        </p:txBody>
      </p:sp>
      <p:pic>
        <p:nvPicPr>
          <p:cNvPr id="3072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357563"/>
            <a:ext cx="70897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ve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29250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4572000" y="64881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i="1"/>
              <a:t>J Am Acad Orthop Surg 1994;2:1-8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/>
              <a:t>Ulnar nerve compression</a:t>
            </a:r>
            <a:br>
              <a:rPr lang="en-GB"/>
            </a:br>
            <a:r>
              <a:rPr lang="en-GB" sz="2400"/>
              <a:t>(Cubital tunnel)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5981700" cy="4648200"/>
          </a:xfrm>
        </p:spPr>
        <p:txBody>
          <a:bodyPr/>
          <a:lstStyle/>
          <a:p>
            <a:r>
              <a:rPr lang="en-GB" altLang="en-US" dirty="0"/>
              <a:t>History</a:t>
            </a:r>
          </a:p>
          <a:p>
            <a:pPr lvl="1"/>
            <a:r>
              <a:rPr lang="en-GB" altLang="en-US" dirty="0"/>
              <a:t>Numbness, weakness, clumsiness</a:t>
            </a:r>
          </a:p>
          <a:p>
            <a:r>
              <a:rPr lang="en-GB" altLang="en-US" dirty="0"/>
              <a:t>Examination</a:t>
            </a:r>
          </a:p>
          <a:p>
            <a:pPr lvl="1"/>
            <a:r>
              <a:rPr lang="en-GB" altLang="en-US" dirty="0"/>
              <a:t>Sensory</a:t>
            </a:r>
          </a:p>
          <a:p>
            <a:pPr lvl="1"/>
            <a:r>
              <a:rPr lang="en-GB" altLang="en-US" dirty="0"/>
              <a:t>Motor</a:t>
            </a:r>
          </a:p>
          <a:p>
            <a:pPr lvl="1"/>
            <a:r>
              <a:rPr lang="en-GB" altLang="en-US" dirty="0"/>
              <a:t>Tenderness, </a:t>
            </a:r>
            <a:r>
              <a:rPr lang="en-GB" altLang="en-US" dirty="0" err="1"/>
              <a:t>Tinel</a:t>
            </a:r>
            <a:r>
              <a:rPr lang="en-GB" altLang="en-US" dirty="0"/>
              <a:t> sign positive, wasting</a:t>
            </a:r>
          </a:p>
          <a:p>
            <a:r>
              <a:rPr lang="en-GB" altLang="en-US" dirty="0"/>
              <a:t>Treatment</a:t>
            </a:r>
          </a:p>
          <a:p>
            <a:pPr lvl="1"/>
            <a:r>
              <a:rPr lang="en-GB" altLang="en-US" dirty="0"/>
              <a:t>Conservative 	</a:t>
            </a:r>
          </a:p>
          <a:p>
            <a:pPr lvl="2"/>
            <a:r>
              <a:rPr lang="en-GB" altLang="en-US" sz="2000" dirty="0" err="1"/>
              <a:t>nightsplints</a:t>
            </a:r>
            <a:endParaRPr lang="en-GB" altLang="en-US" sz="2000" dirty="0"/>
          </a:p>
          <a:p>
            <a:pPr lvl="1"/>
            <a:r>
              <a:rPr lang="en-GB" altLang="en-US" dirty="0"/>
              <a:t>Surgical release</a:t>
            </a:r>
          </a:p>
          <a:p>
            <a:endParaRPr lang="en-GB" altLang="en-US" dirty="0"/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b="10869"/>
          <a:stretch>
            <a:fillRect/>
          </a:stretch>
        </p:blipFill>
        <p:spPr bwMode="auto">
          <a:xfrm>
            <a:off x="6096000" y="3733800"/>
            <a:ext cx="3048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C:\Documents and Settings\Vigdis\My Documents\Vigdis\Images\Upper limb\ulnar.n.compression.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304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1500188" y="6457950"/>
            <a:ext cx="478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Volume 15, Number 11, November 2007</a:t>
            </a:r>
          </a:p>
        </p:txBody>
      </p:sp>
      <p:pic>
        <p:nvPicPr>
          <p:cNvPr id="7" name="Picture 4" descr="Cover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589240"/>
            <a:ext cx="989633" cy="126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3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GB"/>
              <a:t>Ulnar nerve surgery</a:t>
            </a:r>
          </a:p>
        </p:txBody>
      </p:sp>
      <p:sp>
        <p:nvSpPr>
          <p:cNvPr id="3379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2000250"/>
            <a:ext cx="5386387" cy="4114800"/>
          </a:xfrm>
        </p:spPr>
        <p:txBody>
          <a:bodyPr/>
          <a:lstStyle/>
          <a:p>
            <a:r>
              <a:rPr lang="en-GB" altLang="en-US"/>
              <a:t>Decompression,</a:t>
            </a:r>
          </a:p>
          <a:p>
            <a:r>
              <a:rPr lang="en-GB" altLang="en-US"/>
              <a:t>Medial epicondylectomy</a:t>
            </a:r>
          </a:p>
          <a:p>
            <a:r>
              <a:rPr lang="en-GB" altLang="en-US"/>
              <a:t>Anterior transposition</a:t>
            </a:r>
          </a:p>
          <a:p>
            <a:pPr lvl="2"/>
            <a:r>
              <a:rPr lang="en-GB" altLang="en-US"/>
              <a:t>Subcutaneous</a:t>
            </a:r>
          </a:p>
          <a:p>
            <a:pPr lvl="2"/>
            <a:r>
              <a:rPr lang="en-GB" altLang="en-US" sz="2000"/>
              <a:t>Intramuscular</a:t>
            </a:r>
          </a:p>
          <a:p>
            <a:pPr lvl="2"/>
            <a:r>
              <a:rPr lang="en-GB" altLang="en-US" sz="2000"/>
              <a:t>Submuscular</a:t>
            </a:r>
          </a:p>
          <a:p>
            <a:r>
              <a:rPr lang="en-GB" altLang="en-US"/>
              <a:t>Endoscopic decompression</a:t>
            </a:r>
          </a:p>
        </p:txBody>
      </p:sp>
      <p:pic>
        <p:nvPicPr>
          <p:cNvPr id="33796" name="Picture 7" descr="C:\Documents and Settings\Vigdis\My Documents\Vigdis\Images\Upper limb\ulnar.n.compression.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1" descr="C:\Documents and Settings\Vigdis\My Documents\Vigdis\Images\Upper limb\ulnar.n.compression.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38225"/>
            <a:ext cx="31242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Hyperextension valgus overload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Laxity/ continued stress on MCL</a:t>
            </a:r>
          </a:p>
          <a:p>
            <a:r>
              <a:rPr lang="en-GB" dirty="0"/>
              <a:t>Olecranon mal-tracks</a:t>
            </a:r>
          </a:p>
          <a:p>
            <a:pPr lvl="2"/>
            <a:r>
              <a:rPr lang="en-GB" dirty="0"/>
              <a:t>Posteromedial impingement</a:t>
            </a:r>
          </a:p>
          <a:p>
            <a:r>
              <a:rPr lang="en-GB" dirty="0"/>
              <a:t>Treatment</a:t>
            </a:r>
          </a:p>
          <a:p>
            <a:pPr lvl="1"/>
            <a:r>
              <a:rPr lang="en-GB" dirty="0"/>
              <a:t>Re training</a:t>
            </a:r>
          </a:p>
          <a:p>
            <a:pPr lvl="2"/>
            <a:r>
              <a:rPr lang="en-GB" dirty="0"/>
              <a:t>Strengthen flexor pronator muscle mass</a:t>
            </a:r>
          </a:p>
          <a:p>
            <a:pPr lvl="1"/>
            <a:r>
              <a:rPr lang="en-GB" dirty="0" err="1"/>
              <a:t>Athroscopic</a:t>
            </a:r>
            <a:r>
              <a:rPr lang="en-GB" dirty="0"/>
              <a:t> debridement posteromedial corner</a:t>
            </a:r>
          </a:p>
          <a:p>
            <a:pPr lvl="1"/>
            <a:r>
              <a:rPr lang="en-GB" dirty="0"/>
              <a:t>Reconstruct MCL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591" y="1600200"/>
            <a:ext cx="1716192" cy="251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2984"/>
          </a:xfrm>
        </p:spPr>
        <p:txBody>
          <a:bodyPr/>
          <a:lstStyle/>
          <a:p>
            <a:pPr>
              <a:defRPr/>
            </a:pPr>
            <a:r>
              <a:rPr lang="en-GB" dirty="0"/>
              <a:t>48 YO fireman lifting car</a:t>
            </a:r>
          </a:p>
        </p:txBody>
      </p:sp>
      <p:pic>
        <p:nvPicPr>
          <p:cNvPr id="25603" name="Picture 2" descr="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838200"/>
            <a:ext cx="2125662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0" y="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ym typeface="Webdings" panose="05030102010509060703" pitchFamily="18" charset="2"/>
                <a:hlinkMouseOver r:id="rId4" action="ppaction://hlinksldjump"/>
              </a:rPr>
              <a:t></a:t>
            </a:r>
            <a:endParaRPr lang="en-GB"/>
          </a:p>
        </p:txBody>
      </p:sp>
      <p:pic>
        <p:nvPicPr>
          <p:cNvPr id="7" name="Picture 2" descr="http://www.specialistphysio.com/library/Rupture%20of%20right%20long%20head%20of%20bicep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457575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3786188" y="3645024"/>
            <a:ext cx="0" cy="1008113"/>
          </a:xfrm>
          <a:prstGeom prst="straightConnector1">
            <a:avLst/>
          </a:prstGeom>
          <a:ln w="76200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452320" y="2780928"/>
            <a:ext cx="72008" cy="864096"/>
          </a:xfrm>
          <a:prstGeom prst="straightConnector1">
            <a:avLst/>
          </a:prstGeom>
          <a:ln w="76200">
            <a:solidFill>
              <a:srgbClr val="6666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biceps rupture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Increasingly recognized</a:t>
            </a:r>
            <a:endParaRPr lang="en-GB" dirty="0"/>
          </a:p>
          <a:p>
            <a:r>
              <a:rPr lang="en-GB" dirty="0"/>
              <a:t>Operative</a:t>
            </a:r>
            <a:endParaRPr lang="en-US" dirty="0"/>
          </a:p>
          <a:p>
            <a:r>
              <a:rPr lang="en-US" dirty="0"/>
              <a:t>Non operative</a:t>
            </a:r>
          </a:p>
          <a:p>
            <a:pPr lvl="1"/>
            <a:r>
              <a:rPr lang="en-US" dirty="0"/>
              <a:t>Reasonable </a:t>
            </a:r>
            <a:r>
              <a:rPr lang="en-US" dirty="0" err="1"/>
              <a:t>Viz</a:t>
            </a:r>
            <a:r>
              <a:rPr lang="en-US" dirty="0"/>
              <a:t> Brachialis</a:t>
            </a:r>
          </a:p>
          <a:p>
            <a:pPr lvl="2"/>
            <a:r>
              <a:rPr lang="en-US" dirty="0"/>
              <a:t>Lose </a:t>
            </a:r>
          </a:p>
          <a:p>
            <a:pPr lvl="3"/>
            <a:r>
              <a:rPr lang="en-US" dirty="0"/>
              <a:t>15-30 % flexion strength</a:t>
            </a:r>
          </a:p>
          <a:p>
            <a:pPr lvl="3"/>
            <a:r>
              <a:rPr lang="en-US" dirty="0"/>
              <a:t>30-50% Supination</a:t>
            </a:r>
          </a:p>
          <a:p>
            <a:pPr lvl="4"/>
            <a:r>
              <a:rPr lang="en-US" dirty="0" err="1"/>
              <a:t>Fatiguability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563" y="1297422"/>
            <a:ext cx="3431409" cy="2256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563" y="3863181"/>
            <a:ext cx="3381375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3025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4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/>
              <a:t>Distal biceps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071563"/>
            <a:ext cx="7772400" cy="5024437"/>
          </a:xfrm>
        </p:spPr>
        <p:txBody>
          <a:bodyPr/>
          <a:lstStyle/>
          <a:p>
            <a:r>
              <a:rPr lang="en-GB"/>
              <a:t>Radiographs:</a:t>
            </a:r>
          </a:p>
          <a:p>
            <a:pPr lvl="2"/>
            <a:r>
              <a:rPr lang="en-GB"/>
              <a:t>Often normal</a:t>
            </a:r>
          </a:p>
          <a:p>
            <a:pPr lvl="2"/>
            <a:r>
              <a:rPr lang="en-GB"/>
              <a:t>May show irregularity or bony avulsion</a:t>
            </a:r>
          </a:p>
          <a:p>
            <a:r>
              <a:rPr lang="en-GB"/>
              <a:t>MRI, U/S:</a:t>
            </a:r>
          </a:p>
          <a:p>
            <a:pPr lvl="2"/>
            <a:r>
              <a:rPr lang="en-GB"/>
              <a:t>Indicated if Dx in doubt</a:t>
            </a:r>
          </a:p>
          <a:p>
            <a:pPr lvl="2"/>
            <a:r>
              <a:rPr lang="en-GB"/>
              <a:t>Partial tear </a:t>
            </a:r>
          </a:p>
          <a:p>
            <a:pPr lvl="2"/>
            <a:r>
              <a:rPr lang="en-GB"/>
              <a:t>Delayed presentation</a:t>
            </a:r>
          </a:p>
          <a:p>
            <a:pPr lvl="2"/>
            <a:r>
              <a:rPr lang="en-GB"/>
              <a:t>Intact lacertus fibrosus </a:t>
            </a:r>
          </a:p>
        </p:txBody>
      </p:sp>
      <p:pic>
        <p:nvPicPr>
          <p:cNvPr id="5" name="Picture 2" descr="Graphic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63" y="976313"/>
            <a:ext cx="2357437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TextBox 5"/>
          <p:cNvSpPr txBox="1">
            <a:spLocks noChangeArrowheads="1"/>
          </p:cNvSpPr>
          <p:nvPr/>
        </p:nvSpPr>
        <p:spPr bwMode="auto">
          <a:xfrm>
            <a:off x="0" y="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>
                <a:sym typeface="Webdings" panose="05030102010509060703" pitchFamily="18" charset="2"/>
                <a:hlinkMouseOver r:id="rId5" action="ppaction://hlinksldjump"/>
              </a:rPr>
              <a:t>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2205038"/>
            <a:ext cx="4316412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0" y="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ym typeface="Webdings" panose="05030102010509060703" pitchFamily="18" charset="2"/>
                <a:hlinkMouseOver r:id="rId4" action="ppaction://hlinksldjump"/>
              </a:rPr>
              <a:t></a:t>
            </a:r>
            <a:endParaRPr lang="en-GB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225550"/>
            <a:ext cx="328295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366838"/>
            <a:ext cx="34004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2479286" y="3348752"/>
            <a:ext cx="930728" cy="277586"/>
          </a:xfrm>
          <a:custGeom>
            <a:avLst/>
            <a:gdLst>
              <a:gd name="connsiteX0" fmla="*/ 0 w 930728"/>
              <a:gd name="connsiteY0" fmla="*/ 277586 h 277586"/>
              <a:gd name="connsiteX1" fmla="*/ 930728 w 930728"/>
              <a:gd name="connsiteY1" fmla="*/ 0 h 2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0728" h="277586">
                <a:moveTo>
                  <a:pt x="0" y="277586"/>
                </a:moveTo>
                <a:lnTo>
                  <a:pt x="930728" y="0"/>
                </a:lnTo>
              </a:path>
            </a:pathLst>
          </a:cu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34004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6090557" y="1469571"/>
            <a:ext cx="1430013" cy="2955472"/>
          </a:xfrm>
          <a:custGeom>
            <a:avLst/>
            <a:gdLst>
              <a:gd name="connsiteX0" fmla="*/ 0 w 1430013"/>
              <a:gd name="connsiteY0" fmla="*/ 0 h 2955472"/>
              <a:gd name="connsiteX1" fmla="*/ 32657 w 1430013"/>
              <a:gd name="connsiteY1" fmla="*/ 718458 h 2955472"/>
              <a:gd name="connsiteX2" fmla="*/ 130629 w 1430013"/>
              <a:gd name="connsiteY2" fmla="*/ 1616529 h 2955472"/>
              <a:gd name="connsiteX3" fmla="*/ 440872 w 1430013"/>
              <a:gd name="connsiteY3" fmla="*/ 1763486 h 2955472"/>
              <a:gd name="connsiteX4" fmla="*/ 783772 w 1430013"/>
              <a:gd name="connsiteY4" fmla="*/ 1763486 h 2955472"/>
              <a:gd name="connsiteX5" fmla="*/ 1191986 w 1430013"/>
              <a:gd name="connsiteY5" fmla="*/ 1779815 h 2955472"/>
              <a:gd name="connsiteX6" fmla="*/ 1322614 w 1430013"/>
              <a:gd name="connsiteY6" fmla="*/ 2139043 h 2955472"/>
              <a:gd name="connsiteX7" fmla="*/ 1420586 w 1430013"/>
              <a:gd name="connsiteY7" fmla="*/ 2808515 h 2955472"/>
              <a:gd name="connsiteX8" fmla="*/ 1420586 w 1430013"/>
              <a:gd name="connsiteY8" fmla="*/ 2955472 h 295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0013" h="2955472">
                <a:moveTo>
                  <a:pt x="0" y="0"/>
                </a:moveTo>
                <a:cubicBezTo>
                  <a:pt x="5443" y="224518"/>
                  <a:pt x="10886" y="449037"/>
                  <a:pt x="32657" y="718458"/>
                </a:cubicBezTo>
                <a:cubicBezTo>
                  <a:pt x="54429" y="987880"/>
                  <a:pt x="62593" y="1442358"/>
                  <a:pt x="130629" y="1616529"/>
                </a:cubicBezTo>
                <a:cubicBezTo>
                  <a:pt x="198665" y="1790700"/>
                  <a:pt x="332015" y="1738993"/>
                  <a:pt x="440872" y="1763486"/>
                </a:cubicBezTo>
                <a:cubicBezTo>
                  <a:pt x="549729" y="1787979"/>
                  <a:pt x="658586" y="1760765"/>
                  <a:pt x="783772" y="1763486"/>
                </a:cubicBezTo>
                <a:cubicBezTo>
                  <a:pt x="908958" y="1766207"/>
                  <a:pt x="1102179" y="1717222"/>
                  <a:pt x="1191986" y="1779815"/>
                </a:cubicBezTo>
                <a:cubicBezTo>
                  <a:pt x="1281793" y="1842408"/>
                  <a:pt x="1284514" y="1967593"/>
                  <a:pt x="1322614" y="2139043"/>
                </a:cubicBezTo>
                <a:cubicBezTo>
                  <a:pt x="1360714" y="2310493"/>
                  <a:pt x="1404257" y="2672444"/>
                  <a:pt x="1420586" y="2808515"/>
                </a:cubicBezTo>
                <a:cubicBezTo>
                  <a:pt x="1436915" y="2944587"/>
                  <a:pt x="1428750" y="2950029"/>
                  <a:pt x="1420586" y="2955472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13388" y="5715000"/>
            <a:ext cx="2944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2800"/>
              <a:t>Chronic/ Delayed</a:t>
            </a:r>
          </a:p>
        </p:txBody>
      </p:sp>
      <p:sp>
        <p:nvSpPr>
          <p:cNvPr id="27662" name="TextBox 5"/>
          <p:cNvSpPr txBox="1">
            <a:spLocks noChangeArrowheads="1"/>
          </p:cNvSpPr>
          <p:nvPr/>
        </p:nvSpPr>
        <p:spPr bwMode="auto">
          <a:xfrm>
            <a:off x="1652588" y="5715000"/>
            <a:ext cx="309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2800"/>
              <a:t>Acutely &lt; 3 weeks</a:t>
            </a:r>
          </a:p>
        </p:txBody>
      </p:sp>
      <p:pic>
        <p:nvPicPr>
          <p:cNvPr id="6146" name="Picture 2" descr="http://www.essexkneesurgery.co.uk/assets/clipimages/knee-arthroscopy_clip_image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4424363"/>
            <a:ext cx="2828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cdn2.mademan.com/wp-content/uploads/2012/04/arnold-schwarzenegger-flexes-bicep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68275"/>
            <a:ext cx="490696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cambridgeorthopaedics.com/cambridgeelbow/images/distal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276225"/>
            <a:ext cx="4062412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1928813"/>
            <a:ext cx="5500688" cy="4525962"/>
          </a:xfrm>
        </p:spPr>
        <p:txBody>
          <a:bodyPr/>
          <a:lstStyle/>
          <a:p>
            <a:r>
              <a:rPr lang="en-GB" altLang="en-US" dirty="0"/>
              <a:t>Rupture bifurcated distal biceps tendon</a:t>
            </a:r>
          </a:p>
          <a:p>
            <a:r>
              <a:rPr lang="en-GB" altLang="en-US" dirty="0"/>
              <a:t>Separate </a:t>
            </a:r>
            <a:r>
              <a:rPr lang="en-GB" altLang="en-US" dirty="0" err="1"/>
              <a:t>musculotendinous</a:t>
            </a:r>
            <a:r>
              <a:rPr lang="en-GB" altLang="en-US" dirty="0"/>
              <a:t> junctions</a:t>
            </a:r>
          </a:p>
          <a:p>
            <a:endParaRPr lang="en-GB" altLang="en-US" dirty="0"/>
          </a:p>
        </p:txBody>
      </p:sp>
      <p:pic>
        <p:nvPicPr>
          <p:cNvPr id="441348" name="Picture 2" descr="http://www.ejbjs.org/content/vol86/issue12/images/large/JBJA0861227370G0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071688"/>
            <a:ext cx="3786187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85750"/>
            <a:ext cx="821531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50" name="Rectangle 4"/>
          <p:cNvSpPr>
            <a:spLocks noChangeArrowheads="1"/>
          </p:cNvSpPr>
          <p:nvPr/>
        </p:nvSpPr>
        <p:spPr bwMode="auto">
          <a:xfrm>
            <a:off x="2000250" y="6488113"/>
            <a:ext cx="7143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FFFFFF"/>
                </a:solidFill>
              </a:rPr>
              <a:t>Sassmannshausen G. et.al. J Bone Joint Surg 2004:86:2737-2740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"/>
          <a:stretch>
            <a:fillRect/>
          </a:stretch>
        </p:blipFill>
        <p:spPr bwMode="auto">
          <a:xfrm>
            <a:off x="0" y="6072188"/>
            <a:ext cx="1676400" cy="78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41352" name="TextBox 9"/>
          <p:cNvSpPr txBox="1">
            <a:spLocks noChangeArrowheads="1"/>
          </p:cNvSpPr>
          <p:nvPr/>
        </p:nvSpPr>
        <p:spPr bwMode="auto">
          <a:xfrm>
            <a:off x="0" y="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FFFFFF"/>
                </a:solidFill>
                <a:sym typeface="Webdings" panose="05030102010509060703" pitchFamily="18" charset="2"/>
                <a:hlinkMouseOver r:id="rId6" action="ppaction://hlinksldjump"/>
              </a:rPr>
              <a:t>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84E8F3-ECC3-4194-8E18-013015689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615" y="3864843"/>
            <a:ext cx="2958272" cy="22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1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Arthritic conditions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676400"/>
            <a:ext cx="5105400" cy="4114800"/>
          </a:xfrm>
        </p:spPr>
        <p:txBody>
          <a:bodyPr/>
          <a:lstStyle/>
          <a:p>
            <a:r>
              <a:rPr lang="en-GB" altLang="en-US"/>
              <a:t>Rheumatoid Arthritis</a:t>
            </a:r>
          </a:p>
          <a:p>
            <a:r>
              <a:rPr lang="en-GB" altLang="en-US"/>
              <a:t>Osteoarthritis</a:t>
            </a:r>
          </a:p>
          <a:p>
            <a:r>
              <a:rPr lang="en-GB" altLang="en-US"/>
              <a:t>Crystal arthropathies</a:t>
            </a:r>
          </a:p>
          <a:p>
            <a:pPr lvl="1"/>
            <a:r>
              <a:rPr lang="en-GB" altLang="en-US"/>
              <a:t>Gout</a:t>
            </a:r>
          </a:p>
          <a:p>
            <a:pPr lvl="1"/>
            <a:r>
              <a:rPr lang="en-GB" altLang="en-US"/>
              <a:t>Pseudogout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4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 txBox="1">
            <a:spLocks/>
          </p:cNvSpPr>
          <p:nvPr/>
        </p:nvSpPr>
        <p:spPr>
          <a:xfrm>
            <a:off x="3168759" y="116632"/>
            <a:ext cx="2805683" cy="1143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Pain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6800" y="980728"/>
            <a:ext cx="8229600" cy="4708525"/>
          </a:xfrm>
        </p:spPr>
        <p:txBody>
          <a:bodyPr/>
          <a:lstStyle/>
          <a:p>
            <a:r>
              <a:rPr lang="en-GB" dirty="0"/>
              <a:t>Lateral</a:t>
            </a:r>
          </a:p>
          <a:p>
            <a:pPr lvl="1"/>
            <a:r>
              <a:rPr lang="en-GB" dirty="0"/>
              <a:t>“Lateral sided elbow pain” ≠ tennis elbow</a:t>
            </a:r>
          </a:p>
          <a:p>
            <a:r>
              <a:rPr lang="en-GB" dirty="0"/>
              <a:t>Medial</a:t>
            </a:r>
          </a:p>
          <a:p>
            <a:pPr lvl="1"/>
            <a:r>
              <a:rPr lang="en-GB" dirty="0"/>
              <a:t>Medial epicondylitis</a:t>
            </a:r>
          </a:p>
          <a:p>
            <a:pPr lvl="1"/>
            <a:r>
              <a:rPr lang="en-GB" dirty="0"/>
              <a:t>Ulnar Neuritis</a:t>
            </a:r>
          </a:p>
          <a:p>
            <a:r>
              <a:rPr lang="en-GB" dirty="0"/>
              <a:t>Posterior</a:t>
            </a:r>
          </a:p>
          <a:p>
            <a:pPr lvl="1"/>
            <a:r>
              <a:rPr lang="en-GB" dirty="0"/>
              <a:t>Hyperextension valgus overload</a:t>
            </a:r>
          </a:p>
          <a:p>
            <a:pPr lvl="1"/>
            <a:r>
              <a:rPr lang="en-GB" dirty="0"/>
              <a:t>Posteromedial impingement</a:t>
            </a:r>
          </a:p>
          <a:p>
            <a:r>
              <a:rPr lang="en-GB" dirty="0"/>
              <a:t>Anterior</a:t>
            </a:r>
          </a:p>
          <a:p>
            <a:pPr lvl="1"/>
            <a:r>
              <a:rPr lang="en-GB" dirty="0"/>
              <a:t>Biceps pathology</a:t>
            </a:r>
          </a:p>
          <a:p>
            <a:r>
              <a:rPr lang="en-GB" dirty="0"/>
              <a:t>General deep</a:t>
            </a:r>
          </a:p>
          <a:p>
            <a:pPr lvl="1"/>
            <a:r>
              <a:rPr lang="en-GB" dirty="0"/>
              <a:t>Arthritis</a:t>
            </a:r>
          </a:p>
        </p:txBody>
      </p:sp>
    </p:spTree>
    <p:extLst>
      <p:ext uri="{BB962C8B-B14F-4D97-AF65-F5344CB8AC3E}">
        <p14:creationId xmlns:p14="http://schemas.microsoft.com/office/powerpoint/2010/main" val="63741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Osteoarthritis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5867400" cy="5029200"/>
          </a:xfrm>
        </p:spPr>
        <p:txBody>
          <a:bodyPr/>
          <a:lstStyle/>
          <a:p>
            <a:r>
              <a:rPr lang="en-GB" altLang="en-US"/>
              <a:t>Primary / secondary</a:t>
            </a:r>
          </a:p>
          <a:p>
            <a:r>
              <a:rPr lang="en-GB" altLang="en-US"/>
              <a:t>Pain</a:t>
            </a:r>
          </a:p>
          <a:p>
            <a:pPr lvl="1"/>
            <a:r>
              <a:rPr lang="en-GB" altLang="en-US"/>
              <a:t>forced extension e.g. carrying objects</a:t>
            </a:r>
          </a:p>
          <a:p>
            <a:r>
              <a:rPr lang="en-GB" altLang="en-US"/>
              <a:t>Stiffness, locking, effusion</a:t>
            </a:r>
          </a:p>
          <a:p>
            <a:r>
              <a:rPr lang="en-GB" altLang="en-US"/>
              <a:t>Treatment</a:t>
            </a:r>
          </a:p>
          <a:p>
            <a:pPr lvl="1"/>
            <a:r>
              <a:rPr lang="en-GB" altLang="en-US"/>
              <a:t>Conservative</a:t>
            </a:r>
          </a:p>
          <a:p>
            <a:pPr lvl="1"/>
            <a:r>
              <a:rPr lang="en-GB" altLang="en-US"/>
              <a:t>Surgical</a:t>
            </a:r>
          </a:p>
          <a:p>
            <a:pPr lvl="2"/>
            <a:r>
              <a:rPr lang="en-GB" altLang="en-US" sz="2000"/>
              <a:t>Removal of loose bodies</a:t>
            </a:r>
          </a:p>
          <a:p>
            <a:pPr lvl="2"/>
            <a:r>
              <a:rPr lang="en-GB" altLang="en-US" sz="2000"/>
              <a:t>Debridement</a:t>
            </a:r>
          </a:p>
          <a:p>
            <a:pPr lvl="2"/>
            <a:r>
              <a:rPr lang="en-GB" altLang="en-US" sz="2000"/>
              <a:t>Joint replacement (Arthroplasty)</a:t>
            </a:r>
          </a:p>
        </p:txBody>
      </p:sp>
      <p:pic>
        <p:nvPicPr>
          <p:cNvPr id="59396" name="Picture 4" descr="C:\Documents and Settings\Vigdis\My Documents\Vigdis\Images\Upper limb\OA.elbow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886200"/>
            <a:ext cx="31432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Rheumatoid Arthritis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7620000" cy="4648200"/>
          </a:xfrm>
        </p:spPr>
        <p:txBody>
          <a:bodyPr/>
          <a:lstStyle/>
          <a:p>
            <a:endParaRPr lang="en-GB" altLang="en-US"/>
          </a:p>
          <a:p>
            <a:r>
              <a:rPr lang="en-GB" altLang="en-US"/>
              <a:t>Constant ache, worse on lifting objects, elbow gives way</a:t>
            </a:r>
          </a:p>
          <a:p>
            <a:r>
              <a:rPr lang="en-GB" altLang="en-US"/>
              <a:t>Synovial thickening, bone erosion</a:t>
            </a:r>
          </a:p>
          <a:p>
            <a:r>
              <a:rPr lang="en-GB" altLang="en-US"/>
              <a:t>Treatment</a:t>
            </a:r>
          </a:p>
          <a:p>
            <a:pPr lvl="1"/>
            <a:r>
              <a:rPr lang="en-GB" altLang="en-US"/>
              <a:t>Conservative</a:t>
            </a:r>
          </a:p>
          <a:p>
            <a:pPr lvl="1"/>
            <a:r>
              <a:rPr lang="en-GB" altLang="en-US"/>
              <a:t>Surgical =&gt; synovectomy			     		     elbow replacement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bldLvl="4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Rheumatoid Arthritis</a:t>
            </a:r>
          </a:p>
        </p:txBody>
      </p:sp>
      <p:pic>
        <p:nvPicPr>
          <p:cNvPr id="61443" name="Picture 3" descr="C:\Documents and Settings\Vigdis\My Documents\Vigdis\Images\RA.elbow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548063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C:\Documents and Settings\Vigdis\My Documents\Vigdis\Images\RA.elb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581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42910" y="-357214"/>
            <a:ext cx="7215238" cy="6657167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Numbers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10 Total elbows per year</a:t>
            </a:r>
          </a:p>
          <a:p>
            <a:r>
              <a:rPr lang="en-GB" altLang="en-US" dirty="0"/>
              <a:t>30 Shoulder </a:t>
            </a:r>
            <a:r>
              <a:rPr lang="en-GB" altLang="en-US" dirty="0" err="1"/>
              <a:t>arthroplasties</a:t>
            </a:r>
            <a:r>
              <a:rPr lang="en-GB" altLang="en-US" dirty="0"/>
              <a:t> per year</a:t>
            </a:r>
          </a:p>
          <a:p>
            <a:r>
              <a:rPr lang="en-GB" altLang="en-US" dirty="0"/>
              <a:t>About 5 hips per day ADH</a:t>
            </a:r>
          </a:p>
          <a:p>
            <a:r>
              <a:rPr lang="en-GB" altLang="en-US" dirty="0"/>
              <a:t>USA Medicare 2003</a:t>
            </a:r>
          </a:p>
          <a:p>
            <a:pPr lvl="2"/>
            <a:r>
              <a:rPr lang="en-GB" altLang="en-US" dirty="0"/>
              <a:t>6,700 shoulder joints</a:t>
            </a:r>
          </a:p>
          <a:p>
            <a:pPr lvl="2"/>
            <a:r>
              <a:rPr lang="en-GB" altLang="en-US" dirty="0"/>
              <a:t>106,887 hip replacements</a:t>
            </a:r>
          </a:p>
          <a:p>
            <a:pPr lvl="2"/>
            <a:r>
              <a:rPr lang="en-GB" altLang="en-US" dirty="0"/>
              <a:t>199,195 total knee replacements</a:t>
            </a:r>
          </a:p>
          <a:p>
            <a:endParaRPr lang="en-GB" altLang="en-US" dirty="0"/>
          </a:p>
        </p:txBody>
      </p:sp>
      <p:pic>
        <p:nvPicPr>
          <p:cNvPr id="4" name="Picture 19" descr="C:\Users\Lee\Desktop\upper limb arthroplasty\A00094F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214818"/>
            <a:ext cx="3090885" cy="2357454"/>
          </a:xfrm>
          <a:prstGeom prst="round2Diag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6806" name="Picture 6" descr="http://www.medscape.com/pi/editorial/conferences/2000/519/art-coeurd'alene.02.fig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572000" cy="3651271"/>
          </a:xfrm>
          <a:prstGeom prst="roundRect">
            <a:avLst/>
          </a:prstGeom>
          <a:noFill/>
        </p:spPr>
      </p:pic>
      <p:pic>
        <p:nvPicPr>
          <p:cNvPr id="76810" name="Picture 10" descr="http://www.medscape.com/pi/editorial/conferences/2000/519/art-coeurd'alene.02.fig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3347864" cy="2622493"/>
          </a:xfrm>
          <a:prstGeom prst="roundRect">
            <a:avLst/>
          </a:prstGeom>
          <a:noFill/>
        </p:spPr>
      </p:pic>
      <p:pic>
        <p:nvPicPr>
          <p:cNvPr id="76813" name="Picture 13" descr="http://www.zimmer.co.uk/web/images/uk_english/Elbow/GSBII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6859" y="3385786"/>
            <a:ext cx="1559809" cy="2852936"/>
          </a:xfrm>
          <a:prstGeom prst="round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552" y="294555"/>
            <a:ext cx="2316681" cy="6498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451" y="4561046"/>
            <a:ext cx="2148549" cy="229695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71678"/>
            <a:ext cx="8643998" cy="41434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Unlinked Vs Sloppy hinge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8715436" cy="163632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1685" name="Group 11"/>
          <p:cNvGrpSpPr>
            <a:grpSpLocks/>
          </p:cNvGrpSpPr>
          <p:nvPr/>
        </p:nvGrpSpPr>
        <p:grpSpPr bwMode="auto">
          <a:xfrm>
            <a:off x="1828800" y="6426200"/>
            <a:ext cx="7065963" cy="431800"/>
            <a:chOff x="0" y="0"/>
            <a:chExt cx="2003" cy="326"/>
          </a:xfrm>
        </p:grpSpPr>
        <p:sp>
          <p:nvSpPr>
            <p:cNvPr id="7169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grpSp>
          <p:nvGrpSpPr>
            <p:cNvPr id="71691" name="Group 10"/>
            <p:cNvGrpSpPr>
              <a:grpSpLocks/>
            </p:cNvGrpSpPr>
            <p:nvPr/>
          </p:nvGrpSpPr>
          <p:grpSpPr bwMode="auto">
            <a:xfrm>
              <a:off x="0" y="0"/>
              <a:ext cx="2003" cy="326"/>
              <a:chOff x="0" y="0"/>
              <a:chExt cx="2003" cy="326"/>
            </a:xfrm>
          </p:grpSpPr>
          <p:sp>
            <p:nvSpPr>
              <p:cNvPr id="71692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3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grpSp>
            <p:nvGrpSpPr>
              <p:cNvPr id="71693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1913" cy="326"/>
                <a:chOff x="0" y="0"/>
                <a:chExt cx="1913" cy="326"/>
              </a:xfrm>
            </p:grpSpPr>
            <p:sp>
              <p:nvSpPr>
                <p:cNvPr id="71694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GB" altLang="en-US"/>
                </a:p>
              </p:txBody>
            </p:sp>
            <p:sp>
              <p:nvSpPr>
                <p:cNvPr id="71695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fontAlgn="t" hangingPunct="1"/>
                  <a:r>
                    <a:rPr lang="en-GB" altLang="en-US" sz="2000"/>
                    <a:t>Little et al. </a:t>
                  </a:r>
                  <a:r>
                    <a:rPr lang="en-GB" altLang="en-US" sz="2000" i="1"/>
                    <a:t>J Bone Joint Surg; Br.</a:t>
                  </a:r>
                  <a:r>
                    <a:rPr lang="en-GB" altLang="en-US" sz="2000"/>
                    <a:t>2005; 87-B: 437-444</a:t>
                  </a:r>
                  <a:r>
                    <a:rPr lang="en-GB" altLang="en-US" sz="1400"/>
                    <a:t> </a:t>
                  </a:r>
                  <a:endParaRPr lang="en-GB" altLang="en-US"/>
                </a:p>
              </p:txBody>
            </p:sp>
          </p:grpSp>
        </p:grpSp>
      </p:grpSp>
      <p:pic>
        <p:nvPicPr>
          <p:cNvPr id="12" name="Picture 4" descr="Logo of The Journal of Bone &amp; Joint Surgery (Br)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97513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596063" y="3686175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2663" y="3881438"/>
            <a:ext cx="9032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13%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7788" y="2928938"/>
            <a:ext cx="9048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5 </a:t>
            </a:r>
            <a:r>
              <a:rPr lang="en-GB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yrs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Sloppy Hinge - 5 yrs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11% revision rate</a:t>
            </a:r>
          </a:p>
          <a:p>
            <a:r>
              <a:rPr lang="en-GB" altLang="en-US"/>
              <a:t>Improved ROM 35°</a:t>
            </a:r>
          </a:p>
          <a:p>
            <a:r>
              <a:rPr lang="en-GB" altLang="en-US"/>
              <a:t>82% good to excellent results</a:t>
            </a:r>
          </a:p>
        </p:txBody>
      </p:sp>
      <p:grpSp>
        <p:nvGrpSpPr>
          <p:cNvPr id="69636" name="Group 4"/>
          <p:cNvGrpSpPr>
            <a:grpSpLocks/>
          </p:cNvGrpSpPr>
          <p:nvPr/>
        </p:nvGrpSpPr>
        <p:grpSpPr bwMode="auto">
          <a:xfrm>
            <a:off x="2078038" y="6426200"/>
            <a:ext cx="7065962" cy="431800"/>
            <a:chOff x="0" y="0"/>
            <a:chExt cx="2003" cy="326"/>
          </a:xfrm>
        </p:grpSpPr>
        <p:sp>
          <p:nvSpPr>
            <p:cNvPr id="6963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grpSp>
          <p:nvGrpSpPr>
            <p:cNvPr id="69639" name="Group 6"/>
            <p:cNvGrpSpPr>
              <a:grpSpLocks/>
            </p:cNvGrpSpPr>
            <p:nvPr/>
          </p:nvGrpSpPr>
          <p:grpSpPr bwMode="auto">
            <a:xfrm>
              <a:off x="0" y="0"/>
              <a:ext cx="2003" cy="326"/>
              <a:chOff x="0" y="0"/>
              <a:chExt cx="2003" cy="326"/>
            </a:xfrm>
          </p:grpSpPr>
          <p:sp>
            <p:nvSpPr>
              <p:cNvPr id="69640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3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grpSp>
            <p:nvGrpSpPr>
              <p:cNvPr id="69641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1913" cy="326"/>
                <a:chOff x="0" y="0"/>
                <a:chExt cx="1913" cy="326"/>
              </a:xfrm>
            </p:grpSpPr>
            <p:sp>
              <p:nvSpPr>
                <p:cNvPr id="69642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GB" altLang="en-US"/>
                </a:p>
              </p:txBody>
            </p:sp>
            <p:sp>
              <p:nvSpPr>
                <p:cNvPr id="6964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fontAlgn="t" hangingPunct="1"/>
                  <a:r>
                    <a:rPr lang="en-GB" altLang="en-US" sz="2000"/>
                    <a:t>Little et al. </a:t>
                  </a:r>
                  <a:r>
                    <a:rPr lang="en-GB" altLang="en-US" sz="2000" i="1"/>
                    <a:t>J Bone Joint Surg; Br.</a:t>
                  </a:r>
                  <a:r>
                    <a:rPr lang="en-GB" altLang="en-US" sz="2000"/>
                    <a:t>2005; 87-B: 437-444</a:t>
                  </a:r>
                  <a:r>
                    <a:rPr lang="en-GB" altLang="en-US" sz="1400"/>
                    <a:t> </a:t>
                  </a:r>
                  <a:endParaRPr lang="en-GB" altLang="en-US"/>
                </a:p>
              </p:txBody>
            </p:sp>
          </p:grpSp>
        </p:grpSp>
      </p:grpSp>
      <p:pic>
        <p:nvPicPr>
          <p:cNvPr id="11" name="Picture 4" descr="Logo of The Journal of Bone &amp; Joint Surgery (Br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7513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TER Complications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Overall 30%</a:t>
            </a:r>
          </a:p>
          <a:p>
            <a:pPr lvl="1"/>
            <a:r>
              <a:rPr lang="en-GB" altLang="en-US" sz="2200"/>
              <a:t>Infection 5%</a:t>
            </a:r>
          </a:p>
          <a:p>
            <a:pPr lvl="1"/>
            <a:r>
              <a:rPr lang="en-GB" altLang="en-US" sz="2200"/>
              <a:t>Wound healing 10%</a:t>
            </a:r>
          </a:p>
          <a:p>
            <a:pPr lvl="1"/>
            <a:r>
              <a:rPr lang="en-GB" altLang="en-US" sz="2200"/>
              <a:t>Triceps detachment 3%</a:t>
            </a:r>
          </a:p>
          <a:p>
            <a:pPr lvl="1"/>
            <a:r>
              <a:rPr lang="en-GB" altLang="en-US" sz="2200"/>
              <a:t>Ulna nerve palsy 5% (permanent)</a:t>
            </a:r>
          </a:p>
          <a:p>
            <a:pPr lvl="1"/>
            <a:r>
              <a:rPr lang="en-GB" altLang="en-US" sz="2200"/>
              <a:t>Disassembly (linked) 1-6%</a:t>
            </a:r>
          </a:p>
          <a:p>
            <a:pPr lvl="1"/>
            <a:r>
              <a:rPr lang="en-GB" altLang="en-US" sz="2200"/>
              <a:t>Dislocation (unlinked) 5%, instability 14%</a:t>
            </a:r>
          </a:p>
          <a:p>
            <a:pPr lvl="1"/>
            <a:r>
              <a:rPr lang="en-GB" altLang="en-US" sz="2200"/>
              <a:t>Loosening 9%</a:t>
            </a:r>
          </a:p>
        </p:txBody>
      </p:sp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2078038" y="6426200"/>
            <a:ext cx="7065962" cy="431800"/>
            <a:chOff x="0" y="0"/>
            <a:chExt cx="2003" cy="326"/>
          </a:xfrm>
        </p:grpSpPr>
        <p:sp>
          <p:nvSpPr>
            <p:cNvPr id="6759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grpSp>
          <p:nvGrpSpPr>
            <p:cNvPr id="67591" name="Group 6"/>
            <p:cNvGrpSpPr>
              <a:grpSpLocks/>
            </p:cNvGrpSpPr>
            <p:nvPr/>
          </p:nvGrpSpPr>
          <p:grpSpPr bwMode="auto">
            <a:xfrm>
              <a:off x="0" y="0"/>
              <a:ext cx="2003" cy="326"/>
              <a:chOff x="0" y="0"/>
              <a:chExt cx="2003" cy="326"/>
            </a:xfrm>
          </p:grpSpPr>
          <p:sp>
            <p:nvSpPr>
              <p:cNvPr id="67592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3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grpSp>
            <p:nvGrpSpPr>
              <p:cNvPr id="67593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1913" cy="326"/>
                <a:chOff x="0" y="0"/>
                <a:chExt cx="1913" cy="326"/>
              </a:xfrm>
            </p:grpSpPr>
            <p:sp>
              <p:nvSpPr>
                <p:cNvPr id="67594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GB" altLang="en-US"/>
                </a:p>
              </p:txBody>
            </p:sp>
            <p:sp>
              <p:nvSpPr>
                <p:cNvPr id="6759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fontAlgn="t" hangingPunct="1"/>
                  <a:r>
                    <a:rPr lang="en-GB" altLang="en-US" sz="2000"/>
                    <a:t>Little et al. </a:t>
                  </a:r>
                  <a:r>
                    <a:rPr lang="en-GB" altLang="en-US" sz="2000" i="1"/>
                    <a:t>J Bone Joint Surg; Br.</a:t>
                  </a:r>
                  <a:r>
                    <a:rPr lang="en-GB" altLang="en-US" sz="2000"/>
                    <a:t>2005; 87-B: 437-444</a:t>
                  </a:r>
                  <a:r>
                    <a:rPr lang="en-GB" altLang="en-US" sz="1400"/>
                    <a:t> </a:t>
                  </a:r>
                  <a:endParaRPr lang="en-GB" altLang="en-US"/>
                </a:p>
              </p:txBody>
            </p:sp>
          </p:grpSp>
        </p:grpSp>
      </p:grpSp>
      <p:pic>
        <p:nvPicPr>
          <p:cNvPr id="11" name="Picture 4" descr="Logo of The Journal of Bone &amp; Joint Surgery (Br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7513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Loose bodies/ </a:t>
            </a:r>
            <a:r>
              <a:rPr lang="en-US" dirty="0" err="1"/>
              <a:t>osteochondritis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Loose bodies alone</a:t>
            </a:r>
          </a:p>
          <a:p>
            <a:r>
              <a:rPr lang="en-US" dirty="0" err="1"/>
              <a:t>Osteochondritis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Young athlete</a:t>
            </a:r>
          </a:p>
          <a:p>
            <a:pPr lvl="2"/>
            <a:r>
              <a:rPr lang="en-US" dirty="0"/>
              <a:t>Little leaguers elbow</a:t>
            </a:r>
          </a:p>
          <a:p>
            <a:r>
              <a:rPr lang="en-US" dirty="0"/>
              <a:t>Arthroscopy</a:t>
            </a:r>
          </a:p>
          <a:p>
            <a:pPr lvl="2"/>
            <a:r>
              <a:rPr lang="en-US" dirty="0"/>
              <a:t>Very satisfying loose bodies</a:t>
            </a:r>
          </a:p>
          <a:p>
            <a:pPr lvl="2"/>
            <a:r>
              <a:rPr lang="en-US" dirty="0" err="1"/>
              <a:t>Osteochondritis</a:t>
            </a:r>
            <a:endParaRPr lang="en-US" dirty="0"/>
          </a:p>
          <a:p>
            <a:pPr lvl="3"/>
            <a:r>
              <a:rPr lang="en-US" dirty="0"/>
              <a:t>Debridement</a:t>
            </a:r>
          </a:p>
          <a:p>
            <a:pPr lvl="3"/>
            <a:r>
              <a:rPr lang="en-US" dirty="0"/>
              <a:t>Micro fracture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846" y="1224976"/>
            <a:ext cx="3816427" cy="2438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378" y="4974173"/>
            <a:ext cx="1365622" cy="1883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208" y="4293096"/>
            <a:ext cx="234716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875"/>
          <a:stretch>
            <a:fillRect/>
          </a:stretch>
        </p:blipFill>
        <p:spPr bwMode="auto">
          <a:xfrm>
            <a:off x="6250506" y="908720"/>
            <a:ext cx="2866507" cy="218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Lateral sided elbow pain</a:t>
            </a:r>
            <a:endParaRPr lang="en-GB" sz="28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74738"/>
            <a:ext cx="7277100" cy="4657725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GB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epicondylitis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tunnel syndrome (PIN)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Cervical radiculopathy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Osteochondral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radiocapitellar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lesion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Posterolateral elbow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plica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Posterolateral elbow instability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4284663" y="6457950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i="1"/>
              <a:t>Volume 16, Number 1, January 2008</a:t>
            </a:r>
          </a:p>
        </p:txBody>
      </p:sp>
      <p:pic>
        <p:nvPicPr>
          <p:cNvPr id="5" name="Picture 4" descr="Cove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29250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0E070-0B4B-408E-BA0E-8C45B7CF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AFD54-717D-432B-8060-AC411269E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0446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73B55-707A-483D-A239-91FCEDBF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46F66859-A92F-44B2-A39E-DFA6C6BAC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6491288"/>
            <a:ext cx="5454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Am, 2000 May 01;82(5):724-724</a:t>
            </a:r>
          </a:p>
        </p:txBody>
      </p:sp>
      <p:pic>
        <p:nvPicPr>
          <p:cNvPr id="5124" name="Picture 7">
            <a:extLst>
              <a:ext uri="{FF2B5EF4-FFF2-40B4-BE49-F238E27FC236}">
                <a16:creationId xmlns:a16="http://schemas.microsoft.com/office/drawing/2014/main" id="{5E070738-E407-4377-BACA-C9C57F520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46388"/>
            <a:ext cx="482441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>
            <a:extLst>
              <a:ext uri="{FF2B5EF4-FFF2-40B4-BE49-F238E27FC236}">
                <a16:creationId xmlns:a16="http://schemas.microsoft.com/office/drawing/2014/main" id="{D1801C5A-AA16-46CE-BB32-C9218DEC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2146300"/>
            <a:ext cx="17081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>
            <a:extLst>
              <a:ext uri="{FF2B5EF4-FFF2-40B4-BE49-F238E27FC236}">
                <a16:creationId xmlns:a16="http://schemas.microsoft.com/office/drawing/2014/main" id="{1A1FA19D-74F8-4BDA-A465-39C10D4BF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6"/>
          <a:stretch>
            <a:fillRect/>
          </a:stretch>
        </p:blipFill>
        <p:spPr bwMode="auto">
          <a:xfrm>
            <a:off x="7518400" y="2168525"/>
            <a:ext cx="11223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0A87A-844C-404B-858C-E87DB4DD6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3705225"/>
            <a:ext cx="17430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EA574-118A-4932-BF15-DD9F9C607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705225"/>
            <a:ext cx="17018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463FB-29B2-4E04-8D56-EE32AF04CF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" b="21561"/>
          <a:stretch>
            <a:fillRect/>
          </a:stretch>
        </p:blipFill>
        <p:spPr bwMode="auto">
          <a:xfrm>
            <a:off x="7615238" y="3741738"/>
            <a:ext cx="12223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B79549-9417-4560-850E-19803F569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5176838"/>
            <a:ext cx="1676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45DF86-48D1-46B7-8FDB-1AB70E1EEC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6" b="18689"/>
          <a:stretch>
            <a:fillRect/>
          </a:stretch>
        </p:blipFill>
        <p:spPr bwMode="auto">
          <a:xfrm>
            <a:off x="7615238" y="5157788"/>
            <a:ext cx="1258887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B628076E-403C-4E0A-9179-5E040692A4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413" y="20638"/>
            <a:ext cx="611981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>
            <a:extLst>
              <a:ext uri="{FF2B5EF4-FFF2-40B4-BE49-F238E27FC236}">
                <a16:creationId xmlns:a16="http://schemas.microsoft.com/office/drawing/2014/main" id="{1BFB6672-615D-4D74-9E3E-D51DE5BFF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94000"/>
            <a:ext cx="482441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2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itle 1"/>
          <p:cNvSpPr>
            <a:spLocks noGrp="1"/>
          </p:cNvSpPr>
          <p:nvPr>
            <p:ph type="title"/>
          </p:nvPr>
        </p:nvSpPr>
        <p:spPr>
          <a:xfrm>
            <a:off x="642938" y="2857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4438"/>
            <a:ext cx="8172450" cy="4881562"/>
          </a:xfrm>
        </p:spPr>
        <p:txBody>
          <a:bodyPr/>
          <a:lstStyle/>
          <a:p>
            <a:pPr eaLnBrk="1" hangingPunct="1"/>
            <a:r>
              <a:rPr lang="en-GB" altLang="en-US"/>
              <a:t>Simple Vs Complex</a:t>
            </a:r>
          </a:p>
          <a:p>
            <a:pPr eaLnBrk="1" hangingPunct="1"/>
            <a:r>
              <a:rPr lang="en-GB" altLang="en-US"/>
              <a:t>Simple</a:t>
            </a:r>
          </a:p>
          <a:p>
            <a:pPr lvl="2" eaLnBrk="1" hangingPunct="1"/>
            <a:r>
              <a:rPr lang="en-GB" altLang="en-US"/>
              <a:t>No bony injury</a:t>
            </a:r>
          </a:p>
          <a:p>
            <a:pPr lvl="2" eaLnBrk="1" hangingPunct="1"/>
            <a:r>
              <a:rPr lang="en-GB" altLang="en-US"/>
              <a:t>Stable in full extension</a:t>
            </a:r>
          </a:p>
          <a:p>
            <a:pPr eaLnBrk="1" hangingPunct="1"/>
            <a:r>
              <a:rPr lang="en-GB" altLang="en-US"/>
              <a:t>Complex</a:t>
            </a:r>
          </a:p>
          <a:p>
            <a:pPr lvl="2" eaLnBrk="1" hangingPunct="1"/>
            <a:r>
              <a:rPr lang="en-GB" altLang="en-US"/>
              <a:t>Unstable</a:t>
            </a:r>
          </a:p>
          <a:p>
            <a:pPr lvl="2" eaLnBrk="1" hangingPunct="1"/>
            <a:r>
              <a:rPr lang="en-GB" altLang="en-US"/>
              <a:t>Bony injury (may be stable, EUA) </a:t>
            </a:r>
          </a:p>
          <a:p>
            <a:pPr eaLnBrk="1" hangingPunct="1"/>
            <a:endParaRPr lang="en-GB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09" y="4826994"/>
            <a:ext cx="3096344" cy="158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1" name="Rectangle 3"/>
          <p:cNvSpPr>
            <a:spLocks noChangeArrowheads="1"/>
          </p:cNvSpPr>
          <p:nvPr/>
        </p:nvSpPr>
        <p:spPr bwMode="auto">
          <a:xfrm>
            <a:off x="4716463" y="6402388"/>
            <a:ext cx="367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/>
              <a:t>O Driscoll; JBJS - A. 2000;82:724.</a:t>
            </a:r>
          </a:p>
        </p:txBody>
      </p:sp>
    </p:spTree>
    <p:extLst>
      <p:ext uri="{BB962C8B-B14F-4D97-AF65-F5344CB8AC3E}">
        <p14:creationId xmlns:p14="http://schemas.microsoft.com/office/powerpoint/2010/main" val="39834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72935-D1D1-4680-B3BF-DE020458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47 YO Lady</a:t>
            </a:r>
            <a:endParaRPr lang="en-US" dirty="0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41D5E632-CF75-43FA-8865-88FCC73D4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A20332B5-DF3D-4223-AEB1-6BDC67D15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8"/>
          <a:stretch>
            <a:fillRect/>
          </a:stretch>
        </p:blipFill>
        <p:spPr bwMode="auto">
          <a:xfrm>
            <a:off x="6350" y="1196975"/>
            <a:ext cx="2430463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D1A906F0-9992-4469-ADB3-36DB01F58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7"/>
          <a:stretch>
            <a:fillRect/>
          </a:stretch>
        </p:blipFill>
        <p:spPr bwMode="auto">
          <a:xfrm>
            <a:off x="0" y="3784600"/>
            <a:ext cx="2436813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>
            <a:extLst>
              <a:ext uri="{FF2B5EF4-FFF2-40B4-BE49-F238E27FC236}">
                <a16:creationId xmlns:a16="http://schemas.microsoft.com/office/drawing/2014/main" id="{8EC54E27-B33F-4324-A813-E1D918EC6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2090738"/>
            <a:ext cx="36417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>
            <a:extLst>
              <a:ext uri="{FF2B5EF4-FFF2-40B4-BE49-F238E27FC236}">
                <a16:creationId xmlns:a16="http://schemas.microsoft.com/office/drawing/2014/main" id="{4FD9E939-AE71-4CE8-AB4D-5192CE18E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2090738"/>
            <a:ext cx="27813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>
            <a:extLst>
              <a:ext uri="{FF2B5EF4-FFF2-40B4-BE49-F238E27FC236}">
                <a16:creationId xmlns:a16="http://schemas.microsoft.com/office/drawing/2014/main" id="{2F3CB528-0687-4B7F-A7D5-49B7E7A3F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660525"/>
            <a:ext cx="400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Post reduction films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09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B3B6-3136-4493-A441-8DC2F982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D2</a:t>
            </a:r>
          </a:p>
        </p:txBody>
      </p:sp>
      <p:pic>
        <p:nvPicPr>
          <p:cNvPr id="10243" name="Content Placeholder 3">
            <a:extLst>
              <a:ext uri="{FF2B5EF4-FFF2-40B4-BE49-F238E27FC236}">
                <a16:creationId xmlns:a16="http://schemas.microsoft.com/office/drawing/2014/main" id="{D16F2C1C-4EEF-458C-A22C-7A84E0269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8" y="1628775"/>
            <a:ext cx="9077325" cy="4103688"/>
          </a:xfrm>
        </p:spPr>
      </p:pic>
    </p:spTree>
    <p:extLst>
      <p:ext uri="{BB962C8B-B14F-4D97-AF65-F5344CB8AC3E}">
        <p14:creationId xmlns:p14="http://schemas.microsoft.com/office/powerpoint/2010/main" val="3300614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C29B-8BDC-4DA7-9470-A21B0050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MUA D5</a:t>
            </a:r>
            <a:endParaRPr lang="en-US" dirty="0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30644E3B-41C5-46C0-B9FF-BE0F7DB3F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FFECBFA9-366D-4484-AECB-83BABA44E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" y="1284288"/>
            <a:ext cx="314007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>
            <a:extLst>
              <a:ext uri="{FF2B5EF4-FFF2-40B4-BE49-F238E27FC236}">
                <a16:creationId xmlns:a16="http://schemas.microsoft.com/office/drawing/2014/main" id="{7A98EEB8-64F3-4413-A8B8-32F8AF6AC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3213" y="1284288"/>
            <a:ext cx="3402012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D28E4B-2170-425F-AE7A-F90855B3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r="10536"/>
          <a:stretch>
            <a:fillRect/>
          </a:stretch>
        </p:blipFill>
        <p:spPr bwMode="auto">
          <a:xfrm flipH="1">
            <a:off x="5719763" y="3500438"/>
            <a:ext cx="342423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2C7C4-B09B-4375-B830-CC2352C4F71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51550" y="36004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Backslab</a:t>
            </a:r>
            <a:endParaRPr lang="en-US" altLang="en-US"/>
          </a:p>
        </p:txBody>
      </p:sp>
      <p:sp>
        <p:nvSpPr>
          <p:cNvPr id="11272" name="TextBox 8">
            <a:extLst>
              <a:ext uri="{FF2B5EF4-FFF2-40B4-BE49-F238E27FC236}">
                <a16:creationId xmlns:a16="http://schemas.microsoft.com/office/drawing/2014/main" id="{1314E55E-FDE8-484E-B148-E03F7E98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1125538"/>
            <a:ext cx="24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9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B33C-BE30-4D7F-99FD-47AE9515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 weeks later x ray</a:t>
            </a:r>
            <a:endParaRPr lang="en-US" dirty="0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816C3D2C-88B7-450B-B067-7212093AC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CFBD907C-CAC4-4693-A72F-45CC856A6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52513"/>
            <a:ext cx="4105275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>
            <a:extLst>
              <a:ext uri="{FF2B5EF4-FFF2-40B4-BE49-F238E27FC236}">
                <a16:creationId xmlns:a16="http://schemas.microsoft.com/office/drawing/2014/main" id="{913C810D-AC72-42AB-8E54-0A5948F6E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44700"/>
            <a:ext cx="3960812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786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5BDA4-C122-42A3-B8AF-41DF6168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Radial head replaced</a:t>
            </a:r>
            <a:endParaRPr lang="en-US" dirty="0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5C2D404E-6FF3-4586-A8A0-E40AC10F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ADA9BEB0-1E7B-4C29-B437-84E3B9D66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263650"/>
            <a:ext cx="428625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>
            <a:extLst>
              <a:ext uri="{FF2B5EF4-FFF2-40B4-BE49-F238E27FC236}">
                <a16:creationId xmlns:a16="http://schemas.microsoft.com/office/drawing/2014/main" id="{280CF1EF-98F2-45CE-8834-F9E5DD6C0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44600"/>
            <a:ext cx="5192713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9426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D3AE-CA60-4C85-84EB-3B978736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6 weeks post injury</a:t>
            </a:r>
            <a:endParaRPr lang="en-US" dirty="0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1D8333D2-E0D5-4712-ABF5-135A8DBE1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1C51D9DD-FEEF-4961-A9D7-903249280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691563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951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255D-0E4B-44C7-A7D0-1B30359E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Better cast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0E283D5F-3BB3-411D-A6BD-D60BAE69F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C6D4AC7C-F3FC-403E-B941-B0BC4DA0E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727200"/>
            <a:ext cx="8997951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024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/>
              <a:t>Lateral Epicondylitis </a:t>
            </a:r>
            <a:br>
              <a:rPr lang="en-GB"/>
            </a:br>
            <a:r>
              <a:rPr lang="en-GB" sz="2800"/>
              <a:t>(Tennis elbow)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375" y="1000125"/>
            <a:ext cx="7924800" cy="5576888"/>
          </a:xfrm>
        </p:spPr>
        <p:txBody>
          <a:bodyPr/>
          <a:lstStyle/>
          <a:p>
            <a:r>
              <a:rPr lang="en-GB" altLang="en-US" sz="3600" dirty="0"/>
              <a:t>Clinical</a:t>
            </a:r>
          </a:p>
          <a:p>
            <a:pPr lvl="2"/>
            <a:r>
              <a:rPr lang="en-GB" altLang="en-US" sz="2800" dirty="0"/>
              <a:t>Pain over the lateral aspect of the elbow</a:t>
            </a:r>
          </a:p>
          <a:p>
            <a:pPr lvl="2"/>
            <a:r>
              <a:rPr lang="en-GB" altLang="en-US" sz="2800" dirty="0"/>
              <a:t>Power grip, forced extension</a:t>
            </a:r>
          </a:p>
          <a:p>
            <a:pPr lvl="2"/>
            <a:r>
              <a:rPr lang="en-GB" altLang="en-US" sz="2800" dirty="0"/>
              <a:t>Point tender common extensor origin</a:t>
            </a:r>
          </a:p>
          <a:p>
            <a:pPr lvl="2"/>
            <a:r>
              <a:rPr lang="en-GB" altLang="en-US" sz="2800" dirty="0"/>
              <a:t>Stiffness unusual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4929188" y="6457950"/>
            <a:ext cx="4214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i="1"/>
              <a:t>Volume 16, Number 1, January 2008</a:t>
            </a:r>
          </a:p>
        </p:txBody>
      </p:sp>
      <p:pic>
        <p:nvPicPr>
          <p:cNvPr id="5" name="Picture 4" descr="Cover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29250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 bldLvl="4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itle 1">
            <a:extLst>
              <a:ext uri="{FF2B5EF4-FFF2-40B4-BE49-F238E27FC236}">
                <a16:creationId xmlns:a16="http://schemas.microsoft.com/office/drawing/2014/main" id="{87E0366E-399D-4674-B2C1-8D927C95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Treatment Complex Instability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EB3E16-0F04-4BBB-97BF-9637F3E28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708525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Simple</a:t>
            </a:r>
          </a:p>
          <a:p>
            <a:pPr lvl="1"/>
            <a:r>
              <a:rPr lang="en-US" altLang="en-US"/>
              <a:t>Turn complex dislocation into simple dislocation</a:t>
            </a:r>
          </a:p>
          <a:p>
            <a:r>
              <a:rPr lang="en-US" altLang="en-US"/>
              <a:t>GET IT MOVING</a:t>
            </a:r>
          </a:p>
          <a:p>
            <a:endParaRPr lang="en-US" altLang="en-US"/>
          </a:p>
          <a:p>
            <a:r>
              <a:rPr lang="en-US" altLang="en-US"/>
              <a:t>Simple dislocation</a:t>
            </a:r>
          </a:p>
          <a:p>
            <a:pPr lvl="1"/>
            <a:r>
              <a:rPr lang="en-US" altLang="en-US"/>
              <a:t>No Bony injury</a:t>
            </a:r>
          </a:p>
          <a:p>
            <a:pPr lvl="1"/>
            <a:r>
              <a:rPr lang="en-US" altLang="en-US"/>
              <a:t>Elbow stable to within 30° of extension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780677-C69F-46DF-A0E6-7DC3B96E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661248"/>
            <a:ext cx="1874911" cy="960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Rectangle 3">
            <a:extLst>
              <a:ext uri="{FF2B5EF4-FFF2-40B4-BE49-F238E27FC236}">
                <a16:creationId xmlns:a16="http://schemas.microsoft.com/office/drawing/2014/main" id="{268A3E89-8C21-408E-9B6A-CCCC5A21E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402388"/>
            <a:ext cx="367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/>
              <a:t>O Driscoll; JBJS - A. 2000;82:724.</a:t>
            </a:r>
          </a:p>
        </p:txBody>
      </p:sp>
    </p:spTree>
    <p:extLst>
      <p:ext uri="{BB962C8B-B14F-4D97-AF65-F5344CB8AC3E}">
        <p14:creationId xmlns:p14="http://schemas.microsoft.com/office/powerpoint/2010/main" val="28962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43715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813"/>
            <a:ext cx="8229600" cy="2033587"/>
          </a:xfrm>
        </p:spPr>
      </p:pic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4516438" y="6381750"/>
            <a:ext cx="4621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(J Shoulder Elbow Surg 2005;14:312-317.)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5038"/>
            <a:ext cx="47704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4149725"/>
            <a:ext cx="12350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2"/>
                </a:solidFill>
              </a:rPr>
              <a:t>68 YO </a:t>
            </a:r>
          </a:p>
          <a:p>
            <a:pPr eaLnBrk="1" hangingPunct="1"/>
            <a:r>
              <a:rPr lang="en-GB" altLang="en-US">
                <a:solidFill>
                  <a:schemeClr val="bg2"/>
                </a:solidFill>
              </a:rPr>
              <a:t>XR at 6 weeks out</a:t>
            </a:r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255963"/>
            <a:ext cx="36036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24125" y="2225675"/>
            <a:ext cx="835025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24 YO</a:t>
            </a:r>
            <a:endParaRPr lang="en-US" alt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0850"/>
            <a:ext cx="58832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865188"/>
            <a:ext cx="26209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19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>
            <a:extLst>
              <a:ext uri="{FF2B5EF4-FFF2-40B4-BE49-F238E27FC236}">
                <a16:creationId xmlns:a16="http://schemas.microsoft.com/office/drawing/2014/main" id="{5F30C5D7-E30A-4336-8785-CF9848BF9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0"/>
            <a:ext cx="7772400" cy="908050"/>
          </a:xfrm>
        </p:spPr>
        <p:txBody>
          <a:bodyPr/>
          <a:lstStyle/>
          <a:p>
            <a:pPr>
              <a:defRPr/>
            </a:pPr>
            <a:r>
              <a:rPr lang="en-GB"/>
              <a:t>Dynamic congruity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C1CD45-7E3B-4609-A3C6-1B8DA14D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02652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321995F-EA5D-40ED-87A4-70B9F2B4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3390900"/>
            <a:ext cx="4271962" cy="33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498BA8B-7BF5-47D7-9F54-36A76168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90900"/>
            <a:ext cx="3100388" cy="34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EED71D2-49E5-492A-9871-C74C087B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243263"/>
            <a:ext cx="2789238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Rectangle 2">
            <a:extLst>
              <a:ext uri="{FF2B5EF4-FFF2-40B4-BE49-F238E27FC236}">
                <a16:creationId xmlns:a16="http://schemas.microsoft.com/office/drawing/2014/main" id="{16D13346-110F-457F-B97A-CC25AA90A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6330950"/>
            <a:ext cx="347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JSES 2008;17:276-280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782B4-953C-4644-91D8-116834A1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3459163"/>
            <a:ext cx="379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/>
              <a:t>24 YO post reduction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B6224AF6-1B53-48D0-945F-AEFE9890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365500"/>
            <a:ext cx="4024313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over Image">
            <a:extLst>
              <a:ext uri="{FF2B5EF4-FFF2-40B4-BE49-F238E27FC236}">
                <a16:creationId xmlns:a16="http://schemas.microsoft.com/office/drawing/2014/main" id="{370C64DA-1AF5-4A0E-9DF1-D682B5E5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96" y="5445224"/>
            <a:ext cx="970668" cy="1277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5A918-FF13-4ABD-AE02-8E47D4B95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3311525"/>
            <a:ext cx="606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/>
              <a:t>Several weeks later with exercises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b="1"/>
          </a:p>
        </p:txBody>
      </p:sp>
    </p:spTree>
    <p:extLst>
      <p:ext uri="{BB962C8B-B14F-4D97-AF65-F5344CB8AC3E}">
        <p14:creationId xmlns:p14="http://schemas.microsoft.com/office/powerpoint/2010/main" val="264857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2571750"/>
            <a:ext cx="61880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58YO Fall</a:t>
            </a:r>
          </a:p>
        </p:txBody>
      </p:sp>
      <p:pic>
        <p:nvPicPr>
          <p:cNvPr id="2273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8"/>
            <a:ext cx="396081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2598738"/>
            <a:ext cx="5140325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8463"/>
            <a:ext cx="3500438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428875" y="5857875"/>
            <a:ext cx="2776538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/>
              <a:t>1</a:t>
            </a:r>
            <a:r>
              <a:rPr lang="en-GB" altLang="en-US" sz="3200" baseline="30000"/>
              <a:t>st</a:t>
            </a:r>
            <a:r>
              <a:rPr lang="en-GB" altLang="en-US" sz="3200"/>
              <a:t> Reduction</a:t>
            </a:r>
          </a:p>
        </p:txBody>
      </p:sp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2005013"/>
            <a:ext cx="39116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532063"/>
            <a:ext cx="5765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34925" y="5456238"/>
            <a:ext cx="8705850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/>
              <a:t>2</a:t>
            </a:r>
            <a:r>
              <a:rPr lang="en-GB" altLang="en-US" sz="3200" baseline="30000"/>
              <a:t>nd</a:t>
            </a:r>
            <a:r>
              <a:rPr lang="en-GB" altLang="en-US" sz="3200"/>
              <a:t> Reduce ED told only stable flexed 130</a:t>
            </a:r>
            <a:r>
              <a:rPr lang="en-GB" altLang="en-US" sz="3200">
                <a:latin typeface="Calibri" panose="020F0502020204030204" pitchFamily="34" charset="0"/>
              </a:rPr>
              <a:t>⁰</a:t>
            </a:r>
            <a:endParaRPr lang="en-GB" altLang="en-US" sz="32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2850" y="6283325"/>
            <a:ext cx="3830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Simple or complex</a:t>
            </a:r>
          </a:p>
        </p:txBody>
      </p:sp>
      <p:pic>
        <p:nvPicPr>
          <p:cNvPr id="21812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1865313"/>
            <a:ext cx="3971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854200"/>
            <a:ext cx="3570288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57625" y="6273800"/>
            <a:ext cx="130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Varus</a:t>
            </a:r>
          </a:p>
        </p:txBody>
      </p:sp>
      <p:pic>
        <p:nvPicPr>
          <p:cNvPr id="21812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857375"/>
            <a:ext cx="3878262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049838" y="6073775"/>
            <a:ext cx="1539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Valgus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28875" y="1952625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/>
              <a:t>EUA</a:t>
            </a:r>
            <a:br>
              <a:rPr lang="en-GB" altLang="en-US" sz="3600"/>
            </a:br>
            <a:r>
              <a:rPr lang="en-GB" altLang="en-US" sz="3600"/>
              <a:t>Stable in full extension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44475"/>
            <a:ext cx="64484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76250"/>
            <a:ext cx="64420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6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2" dur="2000" fill="hold"/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7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40 YO Fall</a:t>
            </a:r>
          </a:p>
        </p:txBody>
      </p:sp>
      <p:pic>
        <p:nvPicPr>
          <p:cNvPr id="2293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400"/>
            <a:ext cx="3378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2127250"/>
            <a:ext cx="607218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67013" y="5807075"/>
            <a:ext cx="3813175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</a:rPr>
              <a:t>What do you see?</a:t>
            </a:r>
          </a:p>
        </p:txBody>
      </p:sp>
      <p:sp>
        <p:nvSpPr>
          <p:cNvPr id="17" name="Freeform 16"/>
          <p:cNvSpPr/>
          <p:nvPr/>
        </p:nvSpPr>
        <p:spPr bwMode="auto">
          <a:xfrm>
            <a:off x="5429256" y="4143380"/>
            <a:ext cx="433551" cy="998483"/>
          </a:xfrm>
          <a:custGeom>
            <a:avLst/>
            <a:gdLst>
              <a:gd name="connsiteX0" fmla="*/ 131379 w 433551"/>
              <a:gd name="connsiteY0" fmla="*/ 906517 h 998483"/>
              <a:gd name="connsiteX1" fmla="*/ 131379 w 433551"/>
              <a:gd name="connsiteY1" fmla="*/ 638503 h 998483"/>
              <a:gd name="connsiteX2" fmla="*/ 52552 w 433551"/>
              <a:gd name="connsiteY2" fmla="*/ 480848 h 998483"/>
              <a:gd name="connsiteX3" fmla="*/ 5255 w 433551"/>
              <a:gd name="connsiteY3" fmla="*/ 291662 h 998483"/>
              <a:gd name="connsiteX4" fmla="*/ 21021 w 433551"/>
              <a:gd name="connsiteY4" fmla="*/ 86710 h 998483"/>
              <a:gd name="connsiteX5" fmla="*/ 115614 w 433551"/>
              <a:gd name="connsiteY5" fmla="*/ 23648 h 998483"/>
              <a:gd name="connsiteX6" fmla="*/ 84083 w 433551"/>
              <a:gd name="connsiteY6" fmla="*/ 228600 h 998483"/>
              <a:gd name="connsiteX7" fmla="*/ 336331 w 433551"/>
              <a:gd name="connsiteY7" fmla="*/ 465083 h 998483"/>
              <a:gd name="connsiteX8" fmla="*/ 430924 w 433551"/>
              <a:gd name="connsiteY8" fmla="*/ 559676 h 998483"/>
              <a:gd name="connsiteX9" fmla="*/ 352096 w 433551"/>
              <a:gd name="connsiteY9" fmla="*/ 685800 h 998483"/>
              <a:gd name="connsiteX10" fmla="*/ 241738 w 433551"/>
              <a:gd name="connsiteY10" fmla="*/ 874986 h 998483"/>
              <a:gd name="connsiteX11" fmla="*/ 162910 w 433551"/>
              <a:gd name="connsiteY11" fmla="*/ 985345 h 998483"/>
              <a:gd name="connsiteX12" fmla="*/ 131379 w 433551"/>
              <a:gd name="connsiteY12" fmla="*/ 796159 h 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551" h="998483">
                <a:moveTo>
                  <a:pt x="131379" y="906517"/>
                </a:moveTo>
                <a:cubicBezTo>
                  <a:pt x="137948" y="807982"/>
                  <a:pt x="144517" y="709448"/>
                  <a:pt x="131379" y="638503"/>
                </a:cubicBezTo>
                <a:cubicBezTo>
                  <a:pt x="118241" y="567558"/>
                  <a:pt x="73573" y="538655"/>
                  <a:pt x="52552" y="480848"/>
                </a:cubicBezTo>
                <a:cubicBezTo>
                  <a:pt x="31531" y="423041"/>
                  <a:pt x="10510" y="357352"/>
                  <a:pt x="5255" y="291662"/>
                </a:cubicBezTo>
                <a:cubicBezTo>
                  <a:pt x="0" y="225972"/>
                  <a:pt x="2628" y="131379"/>
                  <a:pt x="21021" y="86710"/>
                </a:cubicBezTo>
                <a:cubicBezTo>
                  <a:pt x="39414" y="42041"/>
                  <a:pt x="105104" y="0"/>
                  <a:pt x="115614" y="23648"/>
                </a:cubicBezTo>
                <a:cubicBezTo>
                  <a:pt x="126124" y="47296"/>
                  <a:pt x="47297" y="155028"/>
                  <a:pt x="84083" y="228600"/>
                </a:cubicBezTo>
                <a:cubicBezTo>
                  <a:pt x="120869" y="302172"/>
                  <a:pt x="278524" y="409904"/>
                  <a:pt x="336331" y="465083"/>
                </a:cubicBezTo>
                <a:cubicBezTo>
                  <a:pt x="394138" y="520262"/>
                  <a:pt x="428297" y="522890"/>
                  <a:pt x="430924" y="559676"/>
                </a:cubicBezTo>
                <a:cubicBezTo>
                  <a:pt x="433551" y="596462"/>
                  <a:pt x="383627" y="633248"/>
                  <a:pt x="352096" y="685800"/>
                </a:cubicBezTo>
                <a:cubicBezTo>
                  <a:pt x="320565" y="738352"/>
                  <a:pt x="273269" y="825062"/>
                  <a:pt x="241738" y="874986"/>
                </a:cubicBezTo>
                <a:cubicBezTo>
                  <a:pt x="210207" y="924910"/>
                  <a:pt x="181303" y="998483"/>
                  <a:pt x="162910" y="985345"/>
                </a:cubicBezTo>
                <a:cubicBezTo>
                  <a:pt x="144517" y="972207"/>
                  <a:pt x="131379" y="796159"/>
                  <a:pt x="131379" y="796159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300655" y="4614042"/>
            <a:ext cx="415158" cy="404648"/>
          </a:xfrm>
          <a:custGeom>
            <a:avLst/>
            <a:gdLst>
              <a:gd name="connsiteX0" fmla="*/ 39414 w 415158"/>
              <a:gd name="connsiteY0" fmla="*/ 36786 h 404648"/>
              <a:gd name="connsiteX1" fmla="*/ 7883 w 415158"/>
              <a:gd name="connsiteY1" fmla="*/ 289034 h 404648"/>
              <a:gd name="connsiteX2" fmla="*/ 86711 w 415158"/>
              <a:gd name="connsiteY2" fmla="*/ 367861 h 404648"/>
              <a:gd name="connsiteX3" fmla="*/ 197069 w 415158"/>
              <a:gd name="connsiteY3" fmla="*/ 383627 h 404648"/>
              <a:gd name="connsiteX4" fmla="*/ 386255 w 415158"/>
              <a:gd name="connsiteY4" fmla="*/ 383627 h 404648"/>
              <a:gd name="connsiteX5" fmla="*/ 370490 w 415158"/>
              <a:gd name="connsiteY5" fmla="*/ 257503 h 404648"/>
              <a:gd name="connsiteX6" fmla="*/ 149773 w 415158"/>
              <a:gd name="connsiteY6" fmla="*/ 68317 h 404648"/>
              <a:gd name="connsiteX7" fmla="*/ 39414 w 415158"/>
              <a:gd name="connsiteY7" fmla="*/ 36786 h 40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58" h="404648">
                <a:moveTo>
                  <a:pt x="39414" y="36786"/>
                </a:moveTo>
                <a:cubicBezTo>
                  <a:pt x="15766" y="73572"/>
                  <a:pt x="0" y="233855"/>
                  <a:pt x="7883" y="289034"/>
                </a:cubicBezTo>
                <a:cubicBezTo>
                  <a:pt x="15766" y="344213"/>
                  <a:pt x="55180" y="352096"/>
                  <a:pt x="86711" y="367861"/>
                </a:cubicBezTo>
                <a:cubicBezTo>
                  <a:pt x="118242" y="383627"/>
                  <a:pt x="147145" y="380999"/>
                  <a:pt x="197069" y="383627"/>
                </a:cubicBezTo>
                <a:cubicBezTo>
                  <a:pt x="246993" y="386255"/>
                  <a:pt x="357352" y="404648"/>
                  <a:pt x="386255" y="383627"/>
                </a:cubicBezTo>
                <a:cubicBezTo>
                  <a:pt x="415158" y="362606"/>
                  <a:pt x="409904" y="310055"/>
                  <a:pt x="370490" y="257503"/>
                </a:cubicBezTo>
                <a:cubicBezTo>
                  <a:pt x="331076" y="204951"/>
                  <a:pt x="202325" y="107731"/>
                  <a:pt x="149773" y="68317"/>
                </a:cubicBezTo>
                <a:cubicBezTo>
                  <a:pt x="97221" y="28903"/>
                  <a:pt x="63062" y="0"/>
                  <a:pt x="39414" y="36786"/>
                </a:cubicBez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pic>
        <p:nvPicPr>
          <p:cNvPr id="7" name="Picture 6" descr="elbow complex dislocation 40 non op post red l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155825"/>
            <a:ext cx="5643563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563"/>
            <a:ext cx="400367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7013" y="6273800"/>
            <a:ext cx="3898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Simple or Complex</a:t>
            </a:r>
          </a:p>
        </p:txBody>
      </p:sp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127250"/>
            <a:ext cx="6243638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427163"/>
            <a:ext cx="32893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44875" y="6229350"/>
            <a:ext cx="5019675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</a:rPr>
              <a:t>EUA Stable full extension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75" y="6272213"/>
            <a:ext cx="3371850" cy="5857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</a:rPr>
              <a:t>Treat like simple</a:t>
            </a:r>
          </a:p>
        </p:txBody>
      </p:sp>
    </p:spTree>
    <p:extLst>
      <p:ext uri="{BB962C8B-B14F-4D97-AF65-F5344CB8AC3E}">
        <p14:creationId xmlns:p14="http://schemas.microsoft.com/office/powerpoint/2010/main" val="130705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4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48 YO Male</a:t>
            </a:r>
          </a:p>
        </p:txBody>
      </p:sp>
      <p:pic>
        <p:nvPicPr>
          <p:cNvPr id="2314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4137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5538"/>
            <a:ext cx="331311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3860800"/>
            <a:ext cx="324008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9056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231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48 YO Male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904875"/>
            <a:ext cx="32004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884238"/>
            <a:ext cx="27622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877888"/>
            <a:ext cx="258127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521200"/>
            <a:ext cx="206851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4489450"/>
            <a:ext cx="2382837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392613"/>
            <a:ext cx="26543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7" name="TextBox 11"/>
          <p:cNvSpPr txBox="1">
            <a:spLocks noChangeArrowheads="1"/>
          </p:cNvSpPr>
          <p:nvPr/>
        </p:nvSpPr>
        <p:spPr bwMode="auto">
          <a:xfrm>
            <a:off x="522288" y="3503613"/>
            <a:ext cx="171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Good enough?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76663" y="349726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Why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833688"/>
            <a:ext cx="1801812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913563" y="3562350"/>
            <a:ext cx="178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Ligament repair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5175" y="4492625"/>
            <a:ext cx="190658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52675" y="4173538"/>
            <a:ext cx="100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Now ?</a:t>
            </a:r>
          </a:p>
        </p:txBody>
      </p:sp>
    </p:spTree>
    <p:extLst>
      <p:ext uri="{BB962C8B-B14F-4D97-AF65-F5344CB8AC3E}">
        <p14:creationId xmlns:p14="http://schemas.microsoft.com/office/powerpoint/2010/main" val="28678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C459-251A-4E8F-A712-22B6E749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Movement Brings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F661-D501-4DB8-9944-78FE940DA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PLRI</a:t>
            </a:r>
          </a:p>
          <a:p>
            <a:r>
              <a:rPr lang="en-GB" dirty="0"/>
              <a:t>PMRI</a:t>
            </a:r>
          </a:p>
          <a:p>
            <a:r>
              <a:rPr lang="en-GB" dirty="0"/>
              <a:t>Varus</a:t>
            </a:r>
          </a:p>
          <a:p>
            <a:r>
              <a:rPr lang="en-GB" dirty="0"/>
              <a:t>Valgus</a:t>
            </a:r>
          </a:p>
        </p:txBody>
      </p:sp>
    </p:spTree>
    <p:extLst>
      <p:ext uri="{BB962C8B-B14F-4D97-AF65-F5344CB8AC3E}">
        <p14:creationId xmlns:p14="http://schemas.microsoft.com/office/powerpoint/2010/main" val="32345216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45763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9090025" cy="2012950"/>
          </a:xfrm>
        </p:spPr>
      </p:pic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4827588" y="6483350"/>
            <a:ext cx="430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Shoulder Elbow Surg (2013) 22, 81-87</a:t>
            </a:r>
          </a:p>
        </p:txBody>
      </p:sp>
      <p:pic>
        <p:nvPicPr>
          <p:cNvPr id="245765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128838"/>
            <a:ext cx="476567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546600"/>
            <a:ext cx="32956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2128838"/>
            <a:ext cx="4703762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5237018" y="3044091"/>
            <a:ext cx="2078182" cy="249827"/>
          </a:xfrm>
          <a:custGeom>
            <a:avLst/>
            <a:gdLst>
              <a:gd name="connsiteX0" fmla="*/ 0 w 2078182"/>
              <a:gd name="connsiteY0" fmla="*/ 73182 h 249827"/>
              <a:gd name="connsiteX1" fmla="*/ 311727 w 2078182"/>
              <a:gd name="connsiteY1" fmla="*/ 52400 h 249827"/>
              <a:gd name="connsiteX2" fmla="*/ 716973 w 2078182"/>
              <a:gd name="connsiteY2" fmla="*/ 445 h 249827"/>
              <a:gd name="connsiteX3" fmla="*/ 1059873 w 2078182"/>
              <a:gd name="connsiteY3" fmla="*/ 31618 h 249827"/>
              <a:gd name="connsiteX4" fmla="*/ 1423555 w 2078182"/>
              <a:gd name="connsiteY4" fmla="*/ 104354 h 249827"/>
              <a:gd name="connsiteX5" fmla="*/ 1756064 w 2078182"/>
              <a:gd name="connsiteY5" fmla="*/ 166700 h 249827"/>
              <a:gd name="connsiteX6" fmla="*/ 2078182 w 2078182"/>
              <a:gd name="connsiteY6" fmla="*/ 249827 h 24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249827">
                <a:moveTo>
                  <a:pt x="0" y="73182"/>
                </a:moveTo>
                <a:cubicBezTo>
                  <a:pt x="96116" y="68852"/>
                  <a:pt x="192232" y="64523"/>
                  <a:pt x="311727" y="52400"/>
                </a:cubicBezTo>
                <a:cubicBezTo>
                  <a:pt x="431222" y="40277"/>
                  <a:pt x="592282" y="3909"/>
                  <a:pt x="716973" y="445"/>
                </a:cubicBezTo>
                <a:cubicBezTo>
                  <a:pt x="841664" y="-3019"/>
                  <a:pt x="942109" y="14300"/>
                  <a:pt x="1059873" y="31618"/>
                </a:cubicBezTo>
                <a:cubicBezTo>
                  <a:pt x="1177637" y="48936"/>
                  <a:pt x="1423555" y="104354"/>
                  <a:pt x="1423555" y="104354"/>
                </a:cubicBezTo>
                <a:cubicBezTo>
                  <a:pt x="1539587" y="126868"/>
                  <a:pt x="1646960" y="142455"/>
                  <a:pt x="1756064" y="166700"/>
                </a:cubicBezTo>
                <a:cubicBezTo>
                  <a:pt x="1865168" y="190945"/>
                  <a:pt x="1971675" y="220386"/>
                  <a:pt x="2078182" y="249827"/>
                </a:cubicBez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4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238063"/>
            <a:ext cx="7374940" cy="55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20526"/>
            <a:ext cx="4211637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752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Questions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Tendinosis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6724" y="1187900"/>
            <a:ext cx="6061459" cy="2044824"/>
          </a:xfrm>
        </p:spPr>
        <p:txBody>
          <a:bodyPr/>
          <a:lstStyle/>
          <a:p>
            <a:r>
              <a:rPr lang="en-GB" dirty="0"/>
              <a:t>Pathology</a:t>
            </a:r>
          </a:p>
          <a:p>
            <a:pPr lvl="1"/>
            <a:r>
              <a:rPr lang="en-GB" dirty="0"/>
              <a:t>Degenerative – NOT “</a:t>
            </a:r>
            <a:r>
              <a:rPr lang="en-GB" dirty="0" err="1"/>
              <a:t>itis</a:t>
            </a:r>
            <a:r>
              <a:rPr lang="en-GB" dirty="0"/>
              <a:t>”</a:t>
            </a:r>
          </a:p>
          <a:p>
            <a:pPr lvl="1"/>
            <a:r>
              <a:rPr lang="en-GB" dirty="0" err="1"/>
              <a:t>Tendinosis</a:t>
            </a:r>
            <a:r>
              <a:rPr lang="en-GB" dirty="0"/>
              <a:t> ECRB</a:t>
            </a:r>
          </a:p>
          <a:p>
            <a:endParaRPr lang="en-GB" dirty="0"/>
          </a:p>
        </p:txBody>
      </p:sp>
      <p:pic>
        <p:nvPicPr>
          <p:cNvPr id="13315" name="Picture 2" descr="An external file that holds a picture, illustration, etc.&#10;Object name is 1471-2474-10-76-4.jpg Object name is 1471-2474-10-76-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-11582400"/>
            <a:ext cx="5715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An external file that holds a picture, illustration, etc.&#10;Object name is 1471-2474-10-76-4.jpg Object name is 1471-2474-10-76-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-11430000"/>
            <a:ext cx="5715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" y="2655684"/>
            <a:ext cx="7647079" cy="366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5" y="2669689"/>
            <a:ext cx="6840760" cy="365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4843463" y="6475413"/>
            <a:ext cx="427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J Bone Joint </a:t>
            </a:r>
            <a:r>
              <a:rPr lang="en-GB" altLang="en-US" dirty="0" err="1"/>
              <a:t>Surg</a:t>
            </a:r>
            <a:r>
              <a:rPr lang="en-GB" altLang="en-US" dirty="0"/>
              <a:t> Am. 2005;87:187-202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38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159125"/>
            <a:ext cx="642937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7313"/>
            <a:ext cx="8839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ve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29250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4357688" y="6488113"/>
            <a:ext cx="4786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i="1"/>
              <a:t>J Am Acad Orthop Surg 2004;12:405-415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err="1"/>
              <a:t>Postero</a:t>
            </a:r>
            <a:r>
              <a:rPr lang="en-GB" dirty="0"/>
              <a:t> medial impingement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3950"/>
            <a:ext cx="3889375" cy="569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/>
              <a:t>Myositis Ossificans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5486400" cy="5410200"/>
          </a:xfrm>
        </p:spPr>
        <p:txBody>
          <a:bodyPr/>
          <a:lstStyle/>
          <a:p>
            <a:r>
              <a:rPr lang="en-GB" altLang="en-US"/>
              <a:t>Heterotopic ossification</a:t>
            </a:r>
          </a:p>
          <a:p>
            <a:r>
              <a:rPr lang="en-GB" altLang="en-US"/>
              <a:t>Trauma / HI / Passive exercises</a:t>
            </a:r>
          </a:p>
          <a:p>
            <a:r>
              <a:rPr lang="en-GB" altLang="en-US"/>
              <a:t>Clinical</a:t>
            </a:r>
          </a:p>
          <a:p>
            <a:pPr lvl="1"/>
            <a:r>
              <a:rPr lang="en-GB" altLang="en-US">
                <a:sym typeface="Symbol" panose="05050102010706020507" pitchFamily="18" charset="2"/>
              </a:rPr>
              <a:t>Lump</a:t>
            </a:r>
          </a:p>
          <a:p>
            <a:pPr lvl="1"/>
            <a:r>
              <a:rPr lang="en-GB" altLang="en-US">
                <a:sym typeface="Symbol" panose="05050102010706020507" pitchFamily="18" charset="2"/>
              </a:rPr>
              <a:t>Pain</a:t>
            </a:r>
          </a:p>
          <a:p>
            <a:pPr lvl="1"/>
            <a:r>
              <a:rPr lang="en-GB" altLang="en-US">
                <a:sym typeface="Symbol" panose="05050102010706020507" pitchFamily="18" charset="2"/>
              </a:rPr>
              <a:t>Reduced ROM</a:t>
            </a:r>
          </a:p>
          <a:p>
            <a:r>
              <a:rPr lang="en-GB" altLang="en-US">
                <a:sym typeface="Symbol" panose="05050102010706020507" pitchFamily="18" charset="2"/>
              </a:rPr>
              <a:t>Treatment</a:t>
            </a:r>
          </a:p>
          <a:p>
            <a:pPr lvl="2"/>
            <a:r>
              <a:rPr lang="en-GB" altLang="en-US" sz="2000">
                <a:sym typeface="Symbol" panose="05050102010706020507" pitchFamily="18" charset="2"/>
              </a:rPr>
              <a:t>Prophylaxis =&gt; radiotherapy, NSAID</a:t>
            </a:r>
          </a:p>
          <a:p>
            <a:pPr lvl="2"/>
            <a:r>
              <a:rPr lang="en-GB" altLang="en-US" sz="2000">
                <a:sym typeface="Symbol" panose="05050102010706020507" pitchFamily="18" charset="2"/>
              </a:rPr>
              <a:t>Curative =&gt; excision</a:t>
            </a:r>
          </a:p>
          <a:p>
            <a:pPr lvl="2"/>
            <a:endParaRPr lang="en-GB" altLang="en-US" sz="2000">
              <a:sym typeface="Symbol" panose="05050102010706020507" pitchFamily="18" charset="2"/>
            </a:endParaRPr>
          </a:p>
        </p:txBody>
      </p:sp>
      <p:pic>
        <p:nvPicPr>
          <p:cNvPr id="41988" name="Picture 6" descr="C:\WINDOWS\Profiles\a\Desktop\My Documents\Riaz Khan\Elbow\Elbow- anatomy\53 wad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667000"/>
            <a:ext cx="3289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4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Elbow arthroscopy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Diagnostic </a:t>
            </a:r>
          </a:p>
          <a:p>
            <a:r>
              <a:rPr lang="en-GB" altLang="en-US"/>
              <a:t>Removal of loose bodies</a:t>
            </a:r>
          </a:p>
          <a:p>
            <a:r>
              <a:rPr lang="en-GB" altLang="en-US"/>
              <a:t>Radial head excision</a:t>
            </a:r>
          </a:p>
          <a:p>
            <a:r>
              <a:rPr lang="en-GB" altLang="en-US"/>
              <a:t>Debridement osteophytes OK procedure</a:t>
            </a:r>
          </a:p>
          <a:p>
            <a:r>
              <a:rPr lang="en-GB" altLang="en-US"/>
              <a:t>Capsular release </a:t>
            </a:r>
          </a:p>
          <a:p>
            <a:endParaRPr lang="en-GB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0201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http://www.jaaos.org/content/vol14/issue5/images/large/312f0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03675"/>
            <a:ext cx="3833813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76469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0"/>
            <a:ext cx="23812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619672" y="3212976"/>
            <a:ext cx="720080" cy="360040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3392488"/>
            <a:ext cx="6391275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202873"/>
            <a:ext cx="8229600" cy="3923290"/>
          </a:xfrm>
        </p:spPr>
        <p:txBody>
          <a:bodyPr>
            <a:normAutofit/>
          </a:bodyPr>
          <a:lstStyle/>
          <a:p>
            <a:r>
              <a:rPr lang="en-US" sz="2800" dirty="0"/>
              <a:t>Lateral position</a:t>
            </a:r>
          </a:p>
          <a:p>
            <a:pPr lvl="2"/>
            <a:r>
              <a:rPr lang="en-US" sz="2000" dirty="0"/>
              <a:t>L bar</a:t>
            </a:r>
          </a:p>
          <a:p>
            <a:r>
              <a:rPr lang="en-US" sz="2800" dirty="0"/>
              <a:t>Tourniquet</a:t>
            </a:r>
          </a:p>
          <a:p>
            <a:r>
              <a:rPr lang="en-US" sz="2800" dirty="0"/>
              <a:t>Low pressure FMS or no FMS</a:t>
            </a:r>
          </a:p>
          <a:p>
            <a:r>
              <a:rPr lang="en-US" sz="2800" dirty="0"/>
              <a:t>No suction on shavers</a:t>
            </a:r>
          </a:p>
          <a:p>
            <a:r>
              <a:rPr lang="en-US" sz="2800" dirty="0"/>
              <a:t>4 mm standard scope for adult</a:t>
            </a:r>
          </a:p>
          <a:p>
            <a:pPr lvl="2"/>
            <a:r>
              <a:rPr lang="en-GB" sz="2000" dirty="0"/>
              <a:t>2.7 mm </a:t>
            </a:r>
          </a:p>
          <a:p>
            <a:r>
              <a:rPr lang="en-GB" dirty="0"/>
              <a:t>Portals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0"/>
            <a:ext cx="9093201" cy="2009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2717" y="6576398"/>
            <a:ext cx="5195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 Am </a:t>
            </a:r>
            <a:r>
              <a:rPr lang="en-US" dirty="0" err="1"/>
              <a:t>Acad</a:t>
            </a:r>
            <a:r>
              <a:rPr lang="en-US" dirty="0"/>
              <a:t> </a:t>
            </a:r>
            <a:r>
              <a:rPr lang="en-US" dirty="0" err="1"/>
              <a:t>Orthop</a:t>
            </a:r>
            <a:r>
              <a:rPr lang="en-US" dirty="0"/>
              <a:t> </a:t>
            </a:r>
            <a:r>
              <a:rPr lang="en-US" dirty="0" err="1"/>
              <a:t>Surg</a:t>
            </a:r>
            <a:r>
              <a:rPr lang="en-US" dirty="0"/>
              <a:t> 2006;14:312- 318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618" y="4824947"/>
            <a:ext cx="1366982" cy="1882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079" y="2147074"/>
            <a:ext cx="3817221" cy="2439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128" y="4777179"/>
            <a:ext cx="2343615" cy="18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9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5" y="329407"/>
            <a:ext cx="773588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1811338" y="6286500"/>
            <a:ext cx="4929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/>
              <a:t>VOLUME 83-A · NUMBER 1 · JANUARY 2001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"/>
          <a:stretch>
            <a:fillRect/>
          </a:stretch>
        </p:blipFill>
        <p:spPr bwMode="auto">
          <a:xfrm>
            <a:off x="0" y="6072188"/>
            <a:ext cx="1676400" cy="78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7111" name="Picture 4" descr="http://www.ejbjs.org/content/vol83/issue1/images/large/JBJA0830100250L0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1" y="2012157"/>
            <a:ext cx="7127394" cy="375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5" descr="C:\Documents and Settings\Vigdis\My Documents\Vigdis\Images\Upper limb\elbow_anatomy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4583113"/>
            <a:ext cx="22447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Complications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000500" y="6286500"/>
            <a:ext cx="492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/>
              <a:t>VOLUME 83-A · NUMBER 1 · JANUARY 2001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"/>
          <a:stretch>
            <a:fillRect/>
          </a:stretch>
        </p:blipFill>
        <p:spPr bwMode="auto">
          <a:xfrm>
            <a:off x="0" y="6072188"/>
            <a:ext cx="1676400" cy="78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8134" name="Picture 6" descr="http://www.ejbjs.org/content/vol83/issue1/images/large/JBJA0830100250L0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714500"/>
            <a:ext cx="7215188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Lateral Epicondylitis </a:t>
            </a:r>
            <a:br>
              <a:rPr lang="en-GB"/>
            </a:br>
            <a:r>
              <a:rPr lang="en-GB" sz="2800"/>
              <a:t>(Tennis elbow)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375" y="1000125"/>
            <a:ext cx="7924800" cy="5576888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Treatment</a:t>
            </a:r>
          </a:p>
          <a:p>
            <a:pPr marL="1133856" lvl="2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GB" sz="2400" dirty="0"/>
              <a:t>Non operative</a:t>
            </a:r>
          </a:p>
          <a:p>
            <a:pPr marL="1353312" lvl="3" indent="-182880" fontAlgn="auto">
              <a:spcAft>
                <a:spcPts val="0"/>
              </a:spcAft>
              <a:buFont typeface="Wingdings 3"/>
              <a:buChar char=""/>
              <a:defRPr/>
            </a:pPr>
            <a:r>
              <a:rPr lang="en-GB" sz="1800" dirty="0"/>
              <a:t>Relative rest</a:t>
            </a:r>
          </a:p>
          <a:p>
            <a:pPr marL="1353312" lvl="3" indent="-182880" fontAlgn="auto">
              <a:spcAft>
                <a:spcPts val="0"/>
              </a:spcAft>
              <a:buFont typeface="Wingdings 3"/>
              <a:buChar char=""/>
              <a:defRPr/>
            </a:pPr>
            <a:r>
              <a:rPr lang="en-GB" sz="1800" dirty="0"/>
              <a:t>Activity modification</a:t>
            </a:r>
          </a:p>
          <a:p>
            <a:pPr marL="1353312" lvl="3" indent="-182880" fontAlgn="auto">
              <a:spcAft>
                <a:spcPts val="0"/>
              </a:spcAft>
              <a:buFont typeface="Wingdings 3"/>
              <a:buChar char=""/>
              <a:defRPr/>
            </a:pPr>
            <a:r>
              <a:rPr lang="en-GB" sz="1800" dirty="0"/>
              <a:t>Counterforce bracing</a:t>
            </a:r>
          </a:p>
          <a:p>
            <a:pPr marL="1353312" lvl="3" indent="-182880" fontAlgn="auto">
              <a:spcAft>
                <a:spcPts val="0"/>
              </a:spcAft>
              <a:buFont typeface="Wingdings 3"/>
              <a:buChar char=""/>
              <a:defRPr/>
            </a:pPr>
            <a:r>
              <a:rPr lang="en-GB" sz="1800" dirty="0"/>
              <a:t>Physiotherapy</a:t>
            </a:r>
          </a:p>
          <a:p>
            <a:pPr marL="1353312" lvl="3" indent="-182880" fontAlgn="auto">
              <a:spcAft>
                <a:spcPts val="0"/>
              </a:spcAft>
              <a:buFont typeface="Wingdings 3"/>
              <a:buChar char=""/>
              <a:defRPr/>
            </a:pPr>
            <a:r>
              <a:rPr lang="en-GB" sz="1800" dirty="0"/>
              <a:t>Injection – What?</a:t>
            </a:r>
          </a:p>
          <a:p>
            <a:pPr marL="1353312" lvl="3" indent="-182880" fontAlgn="auto">
              <a:spcAft>
                <a:spcPts val="0"/>
              </a:spcAft>
              <a:buFont typeface="Wingdings 3"/>
              <a:buChar char=""/>
              <a:defRPr/>
            </a:pPr>
            <a:r>
              <a:rPr lang="en-GB" sz="1800" dirty="0"/>
              <a:t>ECSW ??????</a:t>
            </a:r>
          </a:p>
          <a:p>
            <a:pPr marL="1353312" lvl="3" indent="-182880" fontAlgn="auto">
              <a:spcAft>
                <a:spcPts val="0"/>
              </a:spcAft>
              <a:buFont typeface="Wingdings 3"/>
              <a:buChar char=""/>
              <a:defRPr/>
            </a:pPr>
            <a:endParaRPr lang="en-GB" sz="1800" dirty="0"/>
          </a:p>
          <a:p>
            <a:pPr marL="1353312" lvl="3" indent="-182880" fontAlgn="auto">
              <a:spcAft>
                <a:spcPts val="0"/>
              </a:spcAft>
              <a:buFont typeface="Wingdings 3"/>
              <a:buChar char=""/>
              <a:defRPr/>
            </a:pPr>
            <a:endParaRPr lang="en-GB" sz="1800" dirty="0"/>
          </a:p>
          <a:p>
            <a:pPr marL="1133856" lvl="2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GB" sz="2400" dirty="0">
                <a:solidFill>
                  <a:schemeClr val="bg1"/>
                </a:solidFill>
              </a:rPr>
              <a:t>Operative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4284663" y="6457950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i="1"/>
              <a:t>Volume 16, Number 1, January 2008</a:t>
            </a:r>
          </a:p>
        </p:txBody>
      </p:sp>
      <p:pic>
        <p:nvPicPr>
          <p:cNvPr id="5" name="Picture 4" descr="Cover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29250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223" name="Picture 7" descr="http://www.hanger.com/ProstheticsOrthotics/PublishingImages/Tennis_elbow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144" y="1888402"/>
            <a:ext cx="2550432" cy="3196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 descr="http://obisupply.com/images/52500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2196" flipH="1">
            <a:off x="2643982" y="3067089"/>
            <a:ext cx="446563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435" y="4337971"/>
            <a:ext cx="1310754" cy="1091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640" y="5536010"/>
            <a:ext cx="1818626" cy="1215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1486" y="620461"/>
            <a:ext cx="2280102" cy="121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 bldLvl="4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Complications (nerve)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968500" y="6280150"/>
            <a:ext cx="492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/>
              <a:t>VOLUME 83-A · NUMBER 1 · JANUARY 2001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"/>
          <a:stretch>
            <a:fillRect/>
          </a:stretch>
        </p:blipFill>
        <p:spPr bwMode="auto">
          <a:xfrm>
            <a:off x="0" y="6072188"/>
            <a:ext cx="1676400" cy="78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158" name="Picture 6" descr="http://www.ejbjs.org/content/vol83/issue1/images/large/JBJA0830100250L0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27146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http://www.ejbjs.org/content/vol83/issue1/images/large/JBJA0830100250L0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0"/>
            <a:ext cx="6450013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5" descr="C:\Documents and Settings\Vigdis\My Documents\Vigdis\Images\Upper limb\elbow_anatomy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879975"/>
            <a:ext cx="190817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/>
              <a:t>Olecranon bursitis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6400800" cy="4572000"/>
          </a:xfrm>
        </p:spPr>
        <p:txBody>
          <a:bodyPr/>
          <a:lstStyle/>
          <a:p>
            <a:r>
              <a:rPr lang="en-GB" altLang="en-US"/>
              <a:t>RA, gout, pseudogout, trauma, repetitive stress</a:t>
            </a:r>
          </a:p>
          <a:p>
            <a:r>
              <a:rPr lang="en-GB" altLang="en-US"/>
              <a:t>Non infected / infected</a:t>
            </a:r>
          </a:p>
          <a:p>
            <a:r>
              <a:rPr lang="en-GB" altLang="en-US"/>
              <a:t>Treatment</a:t>
            </a:r>
          </a:p>
          <a:p>
            <a:pPr lvl="1"/>
            <a:r>
              <a:rPr lang="en-GB" altLang="en-US"/>
              <a:t>Cause</a:t>
            </a:r>
          </a:p>
        </p:txBody>
      </p:sp>
      <p:pic>
        <p:nvPicPr>
          <p:cNvPr id="43012" name="Picture 5" descr="C:\WINDOWS\Profiles\a\Desktop\My Documents\Riaz Khan\Elbow\Elbow- crc\748b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481263"/>
            <a:ext cx="2805112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C:\WINDOWS\Profiles\a\Desktop\My Documents\Riaz Khan\Elbow\288wad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7"/>
          <a:stretch>
            <a:fillRect/>
          </a:stretch>
        </p:blipFill>
        <p:spPr bwMode="auto">
          <a:xfrm>
            <a:off x="0" y="4081463"/>
            <a:ext cx="38862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 collateral ligament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482"/>
            <a:ext cx="8229600" cy="50766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Acute </a:t>
            </a:r>
          </a:p>
          <a:p>
            <a:pPr lvl="2"/>
            <a:r>
              <a:rPr lang="en-US" dirty="0"/>
              <a:t>Context of other injuries</a:t>
            </a:r>
          </a:p>
          <a:p>
            <a:pPr lvl="3"/>
            <a:r>
              <a:rPr lang="en-US" dirty="0"/>
              <a:t>Isolated</a:t>
            </a:r>
          </a:p>
          <a:p>
            <a:pPr lvl="3"/>
            <a:r>
              <a:rPr lang="en-US" dirty="0"/>
              <a:t>Terrible triad</a:t>
            </a:r>
          </a:p>
          <a:p>
            <a:pPr lvl="4"/>
            <a:r>
              <a:rPr lang="en-US" dirty="0"/>
              <a:t>Dislocation</a:t>
            </a:r>
          </a:p>
          <a:p>
            <a:pPr lvl="4"/>
            <a:r>
              <a:rPr lang="en-US" dirty="0"/>
              <a:t>Coronoid</a:t>
            </a:r>
          </a:p>
          <a:p>
            <a:pPr lvl="4"/>
            <a:r>
              <a:rPr lang="en-US" dirty="0"/>
              <a:t>Radial head</a:t>
            </a:r>
          </a:p>
          <a:p>
            <a:r>
              <a:rPr lang="en-US" dirty="0"/>
              <a:t>Chronic</a:t>
            </a:r>
          </a:p>
          <a:p>
            <a:pPr lvl="2"/>
            <a:r>
              <a:rPr lang="en-US" dirty="0"/>
              <a:t>Throwing athletes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C:\WINDOWS\DESKTOP\My Documents\Riaz Khan\Elbow\Elbow- anatomy\408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9435"/>
          <a:stretch>
            <a:fillRect/>
          </a:stretch>
        </p:blipFill>
        <p:spPr bwMode="auto">
          <a:xfrm>
            <a:off x="0" y="1357313"/>
            <a:ext cx="460057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Medial collateral ligament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4495800" y="4466364"/>
            <a:ext cx="45275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u="sng" dirty="0"/>
              <a:t>Medial view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/>
              <a:t>Ulnar collateral ligament</a:t>
            </a:r>
          </a:p>
          <a:p>
            <a:pPr lvl="2" eaLnBrk="1" hangingPunct="1">
              <a:buClrTx/>
              <a:buSzTx/>
              <a:buFontTx/>
              <a:buChar char="•"/>
            </a:pPr>
            <a:r>
              <a:rPr lang="en-GB" sz="1800" b="1" dirty="0">
                <a:solidFill>
                  <a:srgbClr val="00B050"/>
                </a:solidFill>
              </a:rPr>
              <a:t>Anterior cord</a:t>
            </a:r>
          </a:p>
          <a:p>
            <a:pPr lvl="2" eaLnBrk="1" hangingPunct="1">
              <a:buClrTx/>
              <a:buSzTx/>
              <a:buFontTx/>
              <a:buChar char="•"/>
            </a:pPr>
            <a:r>
              <a:rPr lang="en-GB" sz="1800" b="1" dirty="0">
                <a:solidFill>
                  <a:srgbClr val="00B0F0"/>
                </a:solidFill>
              </a:rPr>
              <a:t>Posterior cord</a:t>
            </a:r>
          </a:p>
          <a:p>
            <a:pPr lvl="2" eaLnBrk="1" hangingPunct="1">
              <a:buClrTx/>
              <a:buSzTx/>
              <a:buFontTx/>
              <a:buChar char="•"/>
            </a:pPr>
            <a:r>
              <a:rPr lang="en-GB" sz="1800" b="1" dirty="0">
                <a:solidFill>
                  <a:srgbClr val="FF0000"/>
                </a:solidFill>
              </a:rPr>
              <a:t>Oblique cord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sz="1800" dirty="0"/>
          </a:p>
        </p:txBody>
      </p:sp>
      <p:sp>
        <p:nvSpPr>
          <p:cNvPr id="8" name="Freeform 7"/>
          <p:cNvSpPr/>
          <p:nvPr/>
        </p:nvSpPr>
        <p:spPr bwMode="auto">
          <a:xfrm>
            <a:off x="2428860" y="2714620"/>
            <a:ext cx="1000132" cy="571504"/>
          </a:xfrm>
          <a:custGeom>
            <a:avLst/>
            <a:gdLst>
              <a:gd name="connsiteX0" fmla="*/ 0 w 863600"/>
              <a:gd name="connsiteY0" fmla="*/ 431800 h 431800"/>
              <a:gd name="connsiteX1" fmla="*/ 863600 w 863600"/>
              <a:gd name="connsiteY1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3600" h="431800">
                <a:moveTo>
                  <a:pt x="0" y="431800"/>
                </a:moveTo>
                <a:lnTo>
                  <a:pt x="863600" y="0"/>
                </a:lnTo>
              </a:path>
            </a:pathLst>
          </a:custGeom>
          <a:solidFill>
            <a:schemeClr val="accent1"/>
          </a:solidFill>
          <a:ln w="76200" cap="flat" cmpd="tri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B050">
                <a:alpha val="60000"/>
              </a:srgbClr>
            </a:glow>
          </a:effectLst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2971800" y="2857496"/>
            <a:ext cx="457192" cy="584204"/>
          </a:xfrm>
          <a:custGeom>
            <a:avLst/>
            <a:gdLst>
              <a:gd name="connsiteX0" fmla="*/ 0 w 414867"/>
              <a:gd name="connsiteY0" fmla="*/ 361950 h 552450"/>
              <a:gd name="connsiteX1" fmla="*/ 368300 w 414867"/>
              <a:gd name="connsiteY1" fmla="*/ 31750 h 552450"/>
              <a:gd name="connsiteX2" fmla="*/ 279400 w 414867"/>
              <a:gd name="connsiteY2" fmla="*/ 552450 h 552450"/>
              <a:gd name="connsiteX3" fmla="*/ 279400 w 414867"/>
              <a:gd name="connsiteY3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867" h="552450">
                <a:moveTo>
                  <a:pt x="0" y="361950"/>
                </a:moveTo>
                <a:cubicBezTo>
                  <a:pt x="160866" y="180975"/>
                  <a:pt x="321733" y="0"/>
                  <a:pt x="368300" y="31750"/>
                </a:cubicBezTo>
                <a:cubicBezTo>
                  <a:pt x="414867" y="63500"/>
                  <a:pt x="279400" y="552450"/>
                  <a:pt x="279400" y="552450"/>
                </a:cubicBezTo>
                <a:lnTo>
                  <a:pt x="279400" y="552450"/>
                </a:lnTo>
              </a:path>
            </a:pathLst>
          </a:custGeom>
          <a:solidFill>
            <a:schemeClr val="accent1"/>
          </a:solidFill>
          <a:ln w="76200" cap="flat" cmpd="tri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717800" y="3327400"/>
            <a:ext cx="685800" cy="190500"/>
          </a:xfrm>
          <a:custGeom>
            <a:avLst/>
            <a:gdLst>
              <a:gd name="connsiteX0" fmla="*/ 685800 w 685800"/>
              <a:gd name="connsiteY0" fmla="*/ 190500 h 190500"/>
              <a:gd name="connsiteX1" fmla="*/ 0 w 685800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190500">
                <a:moveTo>
                  <a:pt x="685800" y="190500"/>
                </a:moveTo>
                <a:lnTo>
                  <a:pt x="0" y="0"/>
                </a:lnTo>
              </a:path>
            </a:pathLst>
          </a:custGeom>
          <a:solidFill>
            <a:schemeClr val="accent1"/>
          </a:solidFill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8695" name="Rectangle 2"/>
          <p:cNvSpPr>
            <a:spLocks noChangeArrowheads="1"/>
          </p:cNvSpPr>
          <p:nvPr/>
        </p:nvSpPr>
        <p:spPr bwMode="auto">
          <a:xfrm>
            <a:off x="4022725" y="6510338"/>
            <a:ext cx="567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J Shoulder Elbow Surg 2005;14: 179S-185S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 bldLvl="2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950" y="1692275"/>
            <a:ext cx="5976938" cy="4616450"/>
          </a:xfrm>
        </p:spPr>
        <p:txBody>
          <a:bodyPr/>
          <a:lstStyle/>
          <a:p>
            <a:pPr marL="136525" indent="0">
              <a:buFont typeface="Wingdings 2" panose="05020102010507070707" pitchFamily="18" charset="2"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Posterior bundle forms floor of </a:t>
            </a:r>
            <a:r>
              <a:rPr lang="en-US" sz="2400" dirty="0" err="1"/>
              <a:t>cubital</a:t>
            </a:r>
            <a:r>
              <a:rPr lang="en-US" sz="2400" dirty="0"/>
              <a:t> tunnel</a:t>
            </a:r>
          </a:p>
          <a:p>
            <a:pPr lvl="2">
              <a:defRPr/>
            </a:pPr>
            <a:r>
              <a:rPr lang="en-US" sz="1800" dirty="0"/>
              <a:t>tighten in flexion </a:t>
            </a:r>
          </a:p>
          <a:p>
            <a:pPr>
              <a:defRPr/>
            </a:pPr>
            <a:r>
              <a:rPr lang="en-US" sz="2400" dirty="0"/>
              <a:t>Anterior bundle composed of two distinct bands of fibers</a:t>
            </a:r>
          </a:p>
          <a:p>
            <a:pPr lvl="1">
              <a:defRPr/>
            </a:pPr>
            <a:r>
              <a:rPr lang="en-US" sz="2000" dirty="0"/>
              <a:t>Tighten reciprocally as elbow flexed and extended</a:t>
            </a:r>
            <a:endParaRPr lang="en-US" dirty="0"/>
          </a:p>
          <a:p>
            <a:pPr lvl="1">
              <a:defRPr/>
            </a:pPr>
            <a:r>
              <a:rPr lang="en-US" sz="2000" dirty="0"/>
              <a:t>Isometric </a:t>
            </a:r>
            <a:r>
              <a:rPr lang="en-US" sz="2000" dirty="0" err="1"/>
              <a:t>fibre</a:t>
            </a:r>
            <a:endParaRPr lang="en-US" sz="2000" dirty="0"/>
          </a:p>
          <a:p>
            <a:pPr>
              <a:defRPr/>
            </a:pPr>
            <a:endParaRPr lang="en-US" sz="2400" dirty="0"/>
          </a:p>
        </p:txBody>
      </p:sp>
      <p:pic>
        <p:nvPicPr>
          <p:cNvPr id="307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884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84888" y="6604000"/>
            <a:ext cx="2557462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050" dirty="0">
                <a:latin typeface="Times New Roman" panose="02020603050405020304" pitchFamily="18" charset="0"/>
              </a:rPr>
              <a:t>JBJS A VOL. </a:t>
            </a:r>
            <a:r>
              <a:rPr lang="pt-BR" sz="1050" b="1" dirty="0">
                <a:latin typeface="Times New Roman" panose="02020603050405020304" pitchFamily="18" charset="0"/>
              </a:rPr>
              <a:t>79-A, </a:t>
            </a:r>
            <a:r>
              <a:rPr lang="pt-BR" sz="1050" dirty="0">
                <a:latin typeface="Times New Roman" panose="02020603050405020304" pitchFamily="18" charset="0"/>
              </a:rPr>
              <a:t>NO. 8, AUGUST 1997</a:t>
            </a:r>
            <a:endParaRPr lang="en-US" sz="2800" dirty="0"/>
          </a:p>
        </p:txBody>
      </p:sp>
      <p:pic>
        <p:nvPicPr>
          <p:cNvPr id="3072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2227263"/>
            <a:ext cx="271780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Medial collateral ligament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4575"/>
            <a:ext cx="8229600" cy="3994150"/>
          </a:xfrm>
        </p:spPr>
        <p:txBody>
          <a:bodyPr/>
          <a:lstStyle/>
          <a:p>
            <a:r>
              <a:rPr lang="en-US"/>
              <a:t>Origin anterior bundle MCL</a:t>
            </a:r>
          </a:p>
          <a:p>
            <a:pPr lvl="2"/>
            <a:r>
              <a:rPr lang="en-US"/>
              <a:t>Antero inferior medial epicondyle</a:t>
            </a:r>
          </a:p>
          <a:p>
            <a:r>
              <a:rPr lang="en-US"/>
              <a:t>Insertion</a:t>
            </a:r>
          </a:p>
          <a:p>
            <a:pPr lvl="2"/>
            <a:r>
              <a:rPr lang="en-US"/>
              <a:t>Sublime tubercle</a:t>
            </a:r>
          </a:p>
          <a:p>
            <a:pPr lvl="2"/>
            <a:r>
              <a:rPr lang="en-US"/>
              <a:t>Long and thin</a:t>
            </a: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0"/>
            <a:ext cx="8820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4211638" y="647223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i="1">
                <a:latin typeface="Futura-BookOblique"/>
              </a:rPr>
              <a:t>J Shoulder Elbow Surg 2007;16:657-660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11363"/>
            <a:ext cx="30876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4652963"/>
            <a:ext cx="34893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65" y="62741"/>
            <a:ext cx="5700022" cy="2289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0814" y="6488668"/>
            <a:ext cx="5153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 Bone Joint </a:t>
            </a:r>
            <a:r>
              <a:rPr lang="en-US" dirty="0" err="1"/>
              <a:t>Surg</a:t>
            </a:r>
            <a:r>
              <a:rPr lang="en-US" dirty="0"/>
              <a:t> Am. 2009;91 </a:t>
            </a:r>
            <a:r>
              <a:rPr lang="en-US" dirty="0" err="1"/>
              <a:t>Suppl</a:t>
            </a:r>
            <a:r>
              <a:rPr lang="en-US" dirty="0"/>
              <a:t> 2 (Part 2):191-9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98" y="2289251"/>
            <a:ext cx="4826001" cy="3637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9444" flipH="1">
            <a:off x="1949726" y="2275138"/>
            <a:ext cx="3962400" cy="2912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12" y="1926747"/>
            <a:ext cx="5923605" cy="4402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391" y="4371282"/>
            <a:ext cx="3702423" cy="20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Chronic MCL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935682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Primary repair not possible</a:t>
            </a:r>
          </a:p>
          <a:p>
            <a:r>
              <a:rPr lang="en-US" sz="2800" dirty="0"/>
              <a:t>Several options</a:t>
            </a:r>
          </a:p>
          <a:p>
            <a:pPr lvl="2"/>
            <a:r>
              <a:rPr lang="en-US" sz="2000" dirty="0" err="1"/>
              <a:t>Autograft</a:t>
            </a:r>
            <a:endParaRPr lang="en-US" sz="2000" dirty="0"/>
          </a:p>
          <a:p>
            <a:pPr lvl="3"/>
            <a:r>
              <a:rPr lang="en-US" sz="1600" dirty="0"/>
              <a:t>Palmaris </a:t>
            </a:r>
            <a:r>
              <a:rPr lang="en-US" sz="1600" dirty="0" err="1"/>
              <a:t>longus</a:t>
            </a:r>
            <a:endParaRPr lang="en-US" sz="1600" dirty="0"/>
          </a:p>
          <a:p>
            <a:pPr lvl="2"/>
            <a:r>
              <a:rPr lang="en-US" sz="2000" dirty="0"/>
              <a:t>Allograft</a:t>
            </a:r>
          </a:p>
          <a:p>
            <a:pPr lvl="2"/>
            <a:r>
              <a:rPr lang="en-US" sz="2000" dirty="0"/>
              <a:t>Synthetic</a:t>
            </a:r>
          </a:p>
          <a:p>
            <a:r>
              <a:rPr lang="en-US" sz="2800" dirty="0"/>
              <a:t>Different anchoring methods</a:t>
            </a:r>
          </a:p>
          <a:p>
            <a:pPr lvl="2"/>
            <a:r>
              <a:rPr lang="en-US" sz="2000" dirty="0"/>
              <a:t>Figure of 8</a:t>
            </a:r>
          </a:p>
          <a:p>
            <a:pPr lvl="3"/>
            <a:r>
              <a:rPr lang="en-US" sz="1600" dirty="0" err="1"/>
              <a:t>Jobe</a:t>
            </a:r>
            <a:r>
              <a:rPr lang="en-US" sz="1600" dirty="0"/>
              <a:t> 1986</a:t>
            </a:r>
          </a:p>
          <a:p>
            <a:pPr lvl="4"/>
            <a:r>
              <a:rPr lang="en-US" sz="1600" dirty="0"/>
              <a:t>Take down CFO</a:t>
            </a:r>
          </a:p>
          <a:p>
            <a:pPr lvl="4"/>
            <a:r>
              <a:rPr lang="en-US" sz="1600" dirty="0" err="1"/>
              <a:t>Submuscular</a:t>
            </a:r>
            <a:r>
              <a:rPr lang="en-US" sz="1600" dirty="0"/>
              <a:t> Transposition Ulnar nerve</a:t>
            </a:r>
          </a:p>
          <a:p>
            <a:pPr lvl="2"/>
            <a:r>
              <a:rPr lang="en-US" sz="2000" dirty="0"/>
              <a:t>Docking</a:t>
            </a:r>
          </a:p>
          <a:p>
            <a:pPr lvl="3"/>
            <a:r>
              <a:rPr lang="en-US" sz="1600" dirty="0" err="1"/>
              <a:t>Altcheck</a:t>
            </a:r>
            <a:r>
              <a:rPr lang="en-US" sz="1600" dirty="0"/>
              <a:t> 2002</a:t>
            </a:r>
          </a:p>
          <a:p>
            <a:pPr lvl="4"/>
            <a:r>
              <a:rPr lang="en-US" sz="1600" dirty="0"/>
              <a:t>Split CFO (FCU)</a:t>
            </a:r>
          </a:p>
          <a:p>
            <a:pPr lvl="4"/>
            <a:r>
              <a:rPr lang="en-US" sz="1600" dirty="0"/>
              <a:t>Leave ulna nerve </a:t>
            </a:r>
            <a:r>
              <a:rPr lang="en-US" sz="1600" dirty="0" err="1"/>
              <a:t>insitu</a:t>
            </a:r>
            <a:endParaRPr lang="en-US" sz="1600" dirty="0"/>
          </a:p>
          <a:p>
            <a:pPr lvl="3"/>
            <a:endParaRPr lang="en-US" sz="1600" dirty="0"/>
          </a:p>
          <a:p>
            <a:pPr lvl="2"/>
            <a:r>
              <a:rPr lang="en-US" sz="2000" dirty="0"/>
              <a:t>Tension slide</a:t>
            </a:r>
          </a:p>
          <a:p>
            <a:pPr lvl="3"/>
            <a:r>
              <a:rPr lang="en-US" sz="1700" dirty="0" err="1"/>
              <a:t>Intereference</a:t>
            </a:r>
            <a:r>
              <a:rPr lang="en-US" sz="1700" dirty="0"/>
              <a:t> screws</a:t>
            </a:r>
          </a:p>
          <a:p>
            <a:pPr lvl="3"/>
            <a:r>
              <a:rPr lang="en-US" sz="1700" dirty="0" err="1"/>
              <a:t>Endobuttons</a:t>
            </a:r>
            <a:endParaRPr lang="en-US" sz="17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779" y="1417638"/>
            <a:ext cx="3774533" cy="414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68685" y="6402509"/>
            <a:ext cx="3975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2005; 14:207-215</a:t>
            </a:r>
          </a:p>
        </p:txBody>
      </p:sp>
    </p:spTree>
    <p:extLst>
      <p:ext uri="{BB962C8B-B14F-4D97-AF65-F5344CB8AC3E}">
        <p14:creationId xmlns:p14="http://schemas.microsoft.com/office/powerpoint/2010/main" val="126148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98" y="3834245"/>
            <a:ext cx="2436937" cy="2983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58140"/>
            <a:ext cx="8229600" cy="3468023"/>
          </a:xfrm>
        </p:spPr>
        <p:txBody>
          <a:bodyPr/>
          <a:lstStyle/>
          <a:p>
            <a:r>
              <a:rPr lang="en-US" dirty="0"/>
              <a:t>Docking Vs Tension slide</a:t>
            </a:r>
          </a:p>
          <a:p>
            <a:pPr lvl="1"/>
            <a:r>
              <a:rPr lang="en-US" dirty="0"/>
              <a:t>Docking better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8" y="0"/>
            <a:ext cx="8864009" cy="2524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34022" y="2288808"/>
            <a:ext cx="4311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(2012) 21, 1674-1679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909"/>
          <a:stretch/>
        </p:blipFill>
        <p:spPr>
          <a:xfrm>
            <a:off x="5161139" y="3948545"/>
            <a:ext cx="3524809" cy="252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6" y="99005"/>
            <a:ext cx="8931414" cy="2066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49" y="6378034"/>
            <a:ext cx="4145639" cy="49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5" y="2078537"/>
            <a:ext cx="3538682" cy="2696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0" y="2251189"/>
            <a:ext cx="3446235" cy="2631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161" y="4865060"/>
            <a:ext cx="2434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Split FCU posterior third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785" y="2832929"/>
            <a:ext cx="3672033" cy="24518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03247" y="5284806"/>
            <a:ext cx="246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Expose sublime tubercle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0719" t="7370" r="12276" b="32591"/>
          <a:stretch/>
        </p:blipFill>
        <p:spPr>
          <a:xfrm>
            <a:off x="1976971" y="3143583"/>
            <a:ext cx="3532910" cy="27951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273" y="6117331"/>
            <a:ext cx="536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Drill humeral entry and 2 exits both anterior if possible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38682" y="1699295"/>
            <a:ext cx="432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Dock 1 strand, tension and measure second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210" y="5876676"/>
            <a:ext cx="4408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Drill ulna tunnel and pass sutures graft A to 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28" y="2596094"/>
            <a:ext cx="5372187" cy="40575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270380" y="2079537"/>
            <a:ext cx="5781389" cy="43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2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Lateral Epicondylitis </a:t>
            </a:r>
            <a:br>
              <a:rPr lang="en-GB"/>
            </a:br>
            <a:r>
              <a:rPr lang="en-GB" sz="2800"/>
              <a:t>(Tennis elbow)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375" y="1000125"/>
            <a:ext cx="7924800" cy="5576888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GB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Physiotherapy</a:t>
            </a:r>
          </a:p>
          <a:p>
            <a:pPr marL="1134237" lvl="2" indent="-182880" fontAlgn="auto">
              <a:spcAft>
                <a:spcPts val="0"/>
              </a:spcAft>
              <a:buFont typeface="Wingdings 3"/>
              <a:buChar char=""/>
              <a:defRPr/>
            </a:pPr>
            <a:r>
              <a:rPr lang="en-GB" dirty="0"/>
              <a:t>Stretches</a:t>
            </a:r>
          </a:p>
          <a:p>
            <a:pPr marL="1134237" lvl="2" indent="-182880" fontAlgn="auto">
              <a:spcAft>
                <a:spcPts val="0"/>
              </a:spcAft>
              <a:buFont typeface="Wingdings 3"/>
              <a:buChar char=""/>
              <a:defRPr/>
            </a:pPr>
            <a:r>
              <a:rPr lang="en-GB" dirty="0"/>
              <a:t>Eccentric strengthening - lengthen</a:t>
            </a:r>
            <a:endParaRPr lang="en-GB" sz="1800" dirty="0"/>
          </a:p>
        </p:txBody>
      </p:sp>
      <p:pic>
        <p:nvPicPr>
          <p:cNvPr id="103426" name="Picture 2" descr="Cover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85" y="4432253"/>
            <a:ext cx="967081" cy="1262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4572000" y="5113336"/>
            <a:ext cx="4555500" cy="64633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dirty="0"/>
              <a:t>How do ecentric exercises work</a:t>
            </a:r>
          </a:p>
          <a:p>
            <a:pPr eaLnBrk="1" hangingPunct="1"/>
            <a:r>
              <a:rPr lang="fi-FI" altLang="en-US" dirty="0"/>
              <a:t>Rheumatology (2008) 47 (10): 1444-1445</a:t>
            </a:r>
            <a:endParaRPr lang="en-GB" altLang="en-US" dirty="0"/>
          </a:p>
        </p:txBody>
      </p:sp>
      <p:pic>
        <p:nvPicPr>
          <p:cNvPr id="9" name="Picture 5" descr="C:\Users\Lee\Desktop\tilesh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73" y="3182504"/>
            <a:ext cx="275480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 descr="http://www.physioadvisor.com.au/assets/256/images/12979256(300x300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68010"/>
            <a:ext cx="2247026" cy="249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5" y="2846470"/>
            <a:ext cx="3542215" cy="334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267744" y="6194029"/>
            <a:ext cx="7664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 err="1"/>
              <a:t>Bisset</a:t>
            </a:r>
            <a:r>
              <a:rPr lang="en-GB" altLang="en-US" sz="1600" dirty="0"/>
              <a:t> L, </a:t>
            </a:r>
            <a:r>
              <a:rPr lang="en-GB" altLang="en-US" sz="1600" dirty="0" err="1"/>
              <a:t>Beller</a:t>
            </a:r>
            <a:r>
              <a:rPr lang="en-GB" altLang="en-US" sz="1600" dirty="0"/>
              <a:t> E, Jull G, et al: Mobilisation with movement and exercise, corticosteroid injection, or wait and see for tennis elbow: Randomised trial.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0120" y="6138063"/>
            <a:ext cx="1597290" cy="877900"/>
          </a:xfrm>
          <a:prstGeom prst="rect">
            <a:avLst/>
          </a:prstGeom>
        </p:spPr>
      </p:pic>
      <p:sp>
        <p:nvSpPr>
          <p:cNvPr id="3" name="&quot;No&quot; Symbol 2"/>
          <p:cNvSpPr/>
          <p:nvPr/>
        </p:nvSpPr>
        <p:spPr>
          <a:xfrm>
            <a:off x="6008441" y="3257214"/>
            <a:ext cx="576064" cy="654538"/>
          </a:xfrm>
          <a:prstGeom prst="noSmoking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bldLvl="4" autoUpdateAnimBg="0"/>
      <p:bldP spid="10" grpId="0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surgeon blue</Template>
  <TotalTime>379</TotalTime>
  <Words>1745</Words>
  <Application>Microsoft Office PowerPoint</Application>
  <PresentationFormat>On-screen Show (4:3)</PresentationFormat>
  <Paragraphs>523</Paragraphs>
  <Slides>89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0" baseType="lpstr">
      <vt:lpstr>Arial</vt:lpstr>
      <vt:lpstr>Calibri</vt:lpstr>
      <vt:lpstr>Futura-BookOblique</vt:lpstr>
      <vt:lpstr>Symbol</vt:lpstr>
      <vt:lpstr>Times New Roman</vt:lpstr>
      <vt:lpstr>Verdana</vt:lpstr>
      <vt:lpstr>Webdings</vt:lpstr>
      <vt:lpstr>Wingdings</vt:lpstr>
      <vt:lpstr>Wingdings 2</vt:lpstr>
      <vt:lpstr>Wingdings 3</vt:lpstr>
      <vt:lpstr>surgeon blue</vt:lpstr>
      <vt:lpstr>Elbow update</vt:lpstr>
      <vt:lpstr>PowerPoint Presentation</vt:lpstr>
      <vt:lpstr>Locking</vt:lpstr>
      <vt:lpstr>PowerPoint Presentation</vt:lpstr>
      <vt:lpstr>Lateral sided elbow pain</vt:lpstr>
      <vt:lpstr>Lateral Epicondylitis  (Tennis elbow)</vt:lpstr>
      <vt:lpstr>Tendinosis</vt:lpstr>
      <vt:lpstr>Lateral Epicondylitis  (Tennis elbow)</vt:lpstr>
      <vt:lpstr>Lateral Epicondylitis  (Tennis elbow)</vt:lpstr>
      <vt:lpstr>Lateral epicondylitis</vt:lpstr>
      <vt:lpstr>Lateral epicondylitis</vt:lpstr>
      <vt:lpstr>Lateral epicondylitis</vt:lpstr>
      <vt:lpstr>Lateral epicondylitis</vt:lpstr>
      <vt:lpstr>Lateral epicondylitis</vt:lpstr>
      <vt:lpstr>Lateral epicondylitis</vt:lpstr>
      <vt:lpstr>Lateral epicondylitis</vt:lpstr>
      <vt:lpstr>Lateral epicondylitis</vt:lpstr>
      <vt:lpstr>Lateral epicondylitis</vt:lpstr>
      <vt:lpstr>Operative  Lateral epicondyle</vt:lpstr>
      <vt:lpstr>PowerPoint Presentation</vt:lpstr>
      <vt:lpstr>PowerPoint Presentation</vt:lpstr>
      <vt:lpstr>Lateral epicondylitis</vt:lpstr>
      <vt:lpstr>PowerPoint Presentation</vt:lpstr>
      <vt:lpstr>PowerPoint Presentation</vt:lpstr>
      <vt:lpstr>PowerPoint Presentation</vt:lpstr>
      <vt:lpstr>PowerPoint Presentation</vt:lpstr>
      <vt:lpstr>Radial tunnel</vt:lpstr>
      <vt:lpstr>PowerPoint Presentation</vt:lpstr>
      <vt:lpstr>Medial epicondylitis  (Golfer’s elbow) </vt:lpstr>
      <vt:lpstr>Medial epicondylitis  (Golfer’s elbow) </vt:lpstr>
      <vt:lpstr>Ulnar nerve compression (Cubital tunnel)</vt:lpstr>
      <vt:lpstr>Ulnar nerve surgery</vt:lpstr>
      <vt:lpstr>Hyperextension valgus overload</vt:lpstr>
      <vt:lpstr>48 YO fireman lifting car</vt:lpstr>
      <vt:lpstr>Distal biceps rupture</vt:lpstr>
      <vt:lpstr>Distal biceps</vt:lpstr>
      <vt:lpstr>PowerPoint Presentation</vt:lpstr>
      <vt:lpstr>PowerPoint Presentation</vt:lpstr>
      <vt:lpstr>Arthritic conditions</vt:lpstr>
      <vt:lpstr>Osteoarthritis</vt:lpstr>
      <vt:lpstr>Rheumatoid Arthritis</vt:lpstr>
      <vt:lpstr>Rheumatoid Arthritis</vt:lpstr>
      <vt:lpstr>PowerPoint Presentation</vt:lpstr>
      <vt:lpstr>Numbers</vt:lpstr>
      <vt:lpstr>PowerPoint Presentation</vt:lpstr>
      <vt:lpstr>Unlinked Vs Sloppy hinge</vt:lpstr>
      <vt:lpstr>Sloppy Hinge - 5 yrs</vt:lpstr>
      <vt:lpstr>TER Complications</vt:lpstr>
      <vt:lpstr>Loose bodies/ osteochondritis</vt:lpstr>
      <vt:lpstr>PowerPoint Presentation</vt:lpstr>
      <vt:lpstr>PowerPoint Presentation</vt:lpstr>
      <vt:lpstr>Introduction</vt:lpstr>
      <vt:lpstr>47 YO Lady</vt:lpstr>
      <vt:lpstr>D2</vt:lpstr>
      <vt:lpstr>MUA D5</vt:lpstr>
      <vt:lpstr>2 weeks later x ray</vt:lpstr>
      <vt:lpstr>Radial head replaced</vt:lpstr>
      <vt:lpstr>6 weeks post injury</vt:lpstr>
      <vt:lpstr>Better cast</vt:lpstr>
      <vt:lpstr>Treatment Complex Instability</vt:lpstr>
      <vt:lpstr>PowerPoint Presentation</vt:lpstr>
      <vt:lpstr>Dynamic congruity</vt:lpstr>
      <vt:lpstr>58YO Fall</vt:lpstr>
      <vt:lpstr>40 YO Fall</vt:lpstr>
      <vt:lpstr>48 YO Male</vt:lpstr>
      <vt:lpstr>48 YO Male</vt:lpstr>
      <vt:lpstr>Movement Brings stability</vt:lpstr>
      <vt:lpstr>PowerPoint Presentation</vt:lpstr>
      <vt:lpstr>Questions</vt:lpstr>
      <vt:lpstr>PowerPoint Presentation</vt:lpstr>
      <vt:lpstr>PowerPoint Presentation</vt:lpstr>
      <vt:lpstr>Postero medial impingement</vt:lpstr>
      <vt:lpstr>Myositis Ossificans</vt:lpstr>
      <vt:lpstr>Elbow arthroscopy</vt:lpstr>
      <vt:lpstr>PowerPoint Presentation</vt:lpstr>
      <vt:lpstr>PowerPoint Presentation</vt:lpstr>
      <vt:lpstr>PowerPoint Presentation</vt:lpstr>
      <vt:lpstr>PowerPoint Presentation</vt:lpstr>
      <vt:lpstr>Complications</vt:lpstr>
      <vt:lpstr>Complications (nerve)</vt:lpstr>
      <vt:lpstr>Olecranon bursitis</vt:lpstr>
      <vt:lpstr>Medial collateral ligament</vt:lpstr>
      <vt:lpstr>Medial collateral ligament</vt:lpstr>
      <vt:lpstr>PowerPoint Presentation</vt:lpstr>
      <vt:lpstr>Medial collateral ligament</vt:lpstr>
      <vt:lpstr>PowerPoint Presentation</vt:lpstr>
      <vt:lpstr>Chronic MCL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tissue Elbow disorders</dc:title>
  <dc:creator>Lee Van Rensburg</dc:creator>
  <cp:lastModifiedBy>Lee Van Rensburg</cp:lastModifiedBy>
  <cp:revision>55</cp:revision>
  <dcterms:created xsi:type="dcterms:W3CDTF">2011-05-26T11:40:52Z</dcterms:created>
  <dcterms:modified xsi:type="dcterms:W3CDTF">2018-03-09T11:40:41Z</dcterms:modified>
</cp:coreProperties>
</file>