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504" r:id="rId2"/>
    <p:sldId id="333" r:id="rId3"/>
    <p:sldId id="609" r:id="rId4"/>
    <p:sldId id="610" r:id="rId5"/>
    <p:sldId id="611" r:id="rId6"/>
    <p:sldId id="273" r:id="rId7"/>
    <p:sldId id="449" r:id="rId8"/>
    <p:sldId id="457" r:id="rId9"/>
    <p:sldId id="501" r:id="rId10"/>
    <p:sldId id="499" r:id="rId11"/>
    <p:sldId id="462" r:id="rId12"/>
    <p:sldId id="461" r:id="rId13"/>
    <p:sldId id="451" r:id="rId14"/>
    <p:sldId id="453" r:id="rId15"/>
    <p:sldId id="309" r:id="rId16"/>
    <p:sldId id="318" r:id="rId17"/>
    <p:sldId id="320" r:id="rId18"/>
    <p:sldId id="321" r:id="rId19"/>
    <p:sldId id="310" r:id="rId20"/>
    <p:sldId id="612" r:id="rId21"/>
    <p:sldId id="502" r:id="rId22"/>
    <p:sldId id="319" r:id="rId23"/>
    <p:sldId id="500" r:id="rId24"/>
    <p:sldId id="324" r:id="rId25"/>
    <p:sldId id="325" r:id="rId26"/>
    <p:sldId id="328" r:id="rId27"/>
    <p:sldId id="326" r:id="rId28"/>
    <p:sldId id="330" r:id="rId29"/>
    <p:sldId id="311" r:id="rId30"/>
    <p:sldId id="323" r:id="rId31"/>
    <p:sldId id="293" r:id="rId32"/>
    <p:sldId id="297" r:id="rId33"/>
    <p:sldId id="294" r:id="rId34"/>
    <p:sldId id="296" r:id="rId35"/>
    <p:sldId id="298" r:id="rId36"/>
    <p:sldId id="303" r:id="rId37"/>
    <p:sldId id="302" r:id="rId38"/>
    <p:sldId id="304" r:id="rId39"/>
    <p:sldId id="314" r:id="rId40"/>
    <p:sldId id="305" r:id="rId41"/>
    <p:sldId id="306" r:id="rId42"/>
    <p:sldId id="316" r:id="rId43"/>
    <p:sldId id="317" r:id="rId44"/>
    <p:sldId id="307" r:id="rId45"/>
    <p:sldId id="308" r:id="rId46"/>
    <p:sldId id="267" r:id="rId47"/>
    <p:sldId id="498" r:id="rId48"/>
    <p:sldId id="493" r:id="rId49"/>
    <p:sldId id="494" r:id="rId50"/>
    <p:sldId id="491" r:id="rId51"/>
    <p:sldId id="492" r:id="rId52"/>
    <p:sldId id="495" r:id="rId53"/>
    <p:sldId id="496" r:id="rId54"/>
    <p:sldId id="497" r:id="rId55"/>
    <p:sldId id="426" r:id="rId56"/>
    <p:sldId id="448" r:id="rId57"/>
    <p:sldId id="467" r:id="rId58"/>
    <p:sldId id="470" r:id="rId5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0AF808DD-5F94-45E5-A0C1-8D1A5E2EB8B4}">
          <p14:sldIdLst>
            <p14:sldId id="504"/>
            <p14:sldId id="333"/>
            <p14:sldId id="609"/>
            <p14:sldId id="610"/>
            <p14:sldId id="611"/>
            <p14:sldId id="273"/>
          </p14:sldIdLst>
        </p14:section>
        <p14:section name="trimodal" id="{609BD4F2-7E61-4E90-A719-9DB23E91743B}">
          <p14:sldIdLst>
            <p14:sldId id="449"/>
            <p14:sldId id="457"/>
            <p14:sldId id="501"/>
            <p14:sldId id="499"/>
            <p14:sldId id="462"/>
            <p14:sldId id="461"/>
            <p14:sldId id="451"/>
            <p14:sldId id="453"/>
          </p14:sldIdLst>
        </p14:section>
        <p14:section name="JM" id="{4CE3C08C-AD5C-4C7D-94D4-5E1DE047AD09}">
          <p14:sldIdLst>
            <p14:sldId id="309"/>
            <p14:sldId id="318"/>
            <p14:sldId id="320"/>
            <p14:sldId id="321"/>
            <p14:sldId id="310"/>
            <p14:sldId id="612"/>
            <p14:sldId id="502"/>
            <p14:sldId id="319"/>
            <p14:sldId id="500"/>
            <p14:sldId id="324"/>
            <p14:sldId id="325"/>
            <p14:sldId id="328"/>
            <p14:sldId id="326"/>
            <p14:sldId id="330"/>
            <p14:sldId id="311"/>
            <p14:sldId id="323"/>
            <p14:sldId id="293"/>
            <p14:sldId id="297"/>
            <p14:sldId id="294"/>
            <p14:sldId id="296"/>
            <p14:sldId id="298"/>
          </p14:sldIdLst>
        </p14:section>
        <p14:section name="sr" id="{9B2D55A9-36F8-43EB-B014-07ADC148CBBE}">
          <p14:sldIdLst>
            <p14:sldId id="303"/>
            <p14:sldId id="302"/>
            <p14:sldId id="304"/>
            <p14:sldId id="314"/>
            <p14:sldId id="305"/>
            <p14:sldId id="306"/>
            <p14:sldId id="316"/>
            <p14:sldId id="317"/>
            <p14:sldId id="307"/>
            <p14:sldId id="308"/>
            <p14:sldId id="267"/>
          </p14:sldIdLst>
        </p14:section>
        <p14:section name="NPWT" id="{9EF8636A-904D-475C-9AC4-872B77F74636}">
          <p14:sldIdLst>
            <p14:sldId id="498"/>
            <p14:sldId id="493"/>
            <p14:sldId id="494"/>
            <p14:sldId id="491"/>
            <p14:sldId id="492"/>
            <p14:sldId id="495"/>
            <p14:sldId id="496"/>
            <p14:sldId id="497"/>
          </p14:sldIdLst>
        </p14:section>
        <p14:section name="EAOC hub" id="{43B08D9B-9E74-4689-A43C-B7FC17B207C2}">
          <p14:sldIdLst>
            <p14:sldId id="426"/>
            <p14:sldId id="448"/>
            <p14:sldId id="467"/>
            <p14:sldId id="4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71" autoAdjust="0"/>
  </p:normalViewPr>
  <p:slideViewPr>
    <p:cSldViewPr>
      <p:cViewPr varScale="1">
        <p:scale>
          <a:sx n="63" d="100"/>
          <a:sy n="63" d="100"/>
        </p:scale>
        <p:origin x="732" y="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06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55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A645070-5883-459D-A5B4-96A5105015E6}" type="datetimeFigureOut">
              <a:rPr lang="en-US"/>
              <a:pPr>
                <a:defRPr/>
              </a:pPr>
              <a:t>4/30/2020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F9D5A36-AB7F-4807-B3EE-2C007AB4F52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009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31E68CA-6C70-4530-948B-FDC0B27C35DB}" type="slidenum">
              <a:rPr lang="en-GB" altLang="en-US">
                <a:latin typeface="Calibri" panose="020F0502020204030204" pitchFamily="34" charset="0"/>
              </a:rPr>
              <a:pPr eaLnBrk="1" hangingPunct="1"/>
              <a:t>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503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22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4C6E6F4-5500-42B0-8841-171186840EB6}" type="slidenum">
              <a:rPr lang="en-US" altLang="en-US">
                <a:solidFill>
                  <a:srgbClr val="000000"/>
                </a:solidFill>
                <a:ea typeface="ＭＳ Ｐゴシック" panose="020B0600070205080204" pitchFamily="34" charset="-128"/>
              </a:rPr>
              <a:pPr algn="r" eaLnBrk="1" hangingPunct="1">
                <a:spcBef>
                  <a:spcPct val="0"/>
                </a:spcBef>
              </a:pPr>
              <a:t>56</a:t>
            </a:fld>
            <a:endParaRPr lang="en-US" altLang="en-US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6260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449D4-EB28-40E5-8F80-338EC8322DD1}" type="datetimeFigureOut">
              <a:rPr lang="en-US"/>
              <a:pPr>
                <a:defRPr/>
              </a:pPr>
              <a:t>4/30/2020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81D32-EF2D-4CCA-AB7F-156AFBC7EF8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771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71B5D-2E2B-4902-A089-048F8ABFA35E}" type="datetimeFigureOut">
              <a:rPr lang="en-US"/>
              <a:pPr>
                <a:defRPr/>
              </a:pPr>
              <a:t>4/30/2020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40D45-E94C-492B-9507-010573E0797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88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CD267-6F33-4111-9C73-42CE8CE20E61}" type="datetimeFigureOut">
              <a:rPr lang="en-US"/>
              <a:pPr>
                <a:defRPr/>
              </a:pPr>
              <a:t>4/30/2020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C0C79-1426-4F5F-8A6E-3C1070B30F7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627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Click icon to add online image</a:t>
            </a:r>
            <a:endParaRPr lang="en-GB" noProof="0" dirty="0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011E9-0B2B-4974-B1B2-3D0E9DCCB420}" type="datetimeFigureOut">
              <a:rPr lang="en-US"/>
              <a:pPr>
                <a:defRPr/>
              </a:pPr>
              <a:t>4/30/2020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D0C80-E122-4FC1-97FA-C89B225F927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901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73D81-343C-4676-B4E8-E31873792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74C5DA-7C53-43D6-BD27-9E16A4EB61A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E9451-721D-4BC7-8744-2E05FF129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B52FC7-CE0B-49C5-ABF5-7328988802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A26A9D-9476-428A-B849-296C663C5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E419A-D1C5-4B84-9FCF-F4A559389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4165E7F4-EAEE-4D1B-A980-4E7F2B691B42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91213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E7836-AA7F-4906-B88A-FE61ABDE6EE6}" type="datetimeFigureOut">
              <a:rPr lang="en-US"/>
              <a:pPr>
                <a:defRPr/>
              </a:pPr>
              <a:t>4/30/2020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28BA9B-ED62-449A-8001-AF514250213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32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6E0F3-2657-4F84-8073-49429EF4176D}" type="datetimeFigureOut">
              <a:rPr lang="en-US"/>
              <a:pPr>
                <a:defRPr/>
              </a:pPr>
              <a:t>4/30/2020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88EFE-CBAC-46CE-99AF-EFED46E8DED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58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B859F-8F59-4EF7-BDDE-528884E14602}" type="datetimeFigureOut">
              <a:rPr lang="en-US"/>
              <a:pPr>
                <a:defRPr/>
              </a:pPr>
              <a:t>4/30/2020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FF725-06A1-4BD1-A5C4-5A14BE509B4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934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4E844-7716-41DD-B12B-8CA409C85B2C}" type="datetimeFigureOut">
              <a:rPr lang="en-US"/>
              <a:pPr>
                <a:defRPr/>
              </a:pPr>
              <a:t>4/30/2020</a:t>
            </a:fld>
            <a:endParaRPr lang="en-GB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1E875-0866-45A9-BCC0-3700DC0B9D7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308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C4081-7544-44F8-A691-2F8ABF39FC5D}" type="datetimeFigureOut">
              <a:rPr lang="en-US"/>
              <a:pPr>
                <a:defRPr/>
              </a:pPr>
              <a:t>4/30/2020</a:t>
            </a:fld>
            <a:endParaRPr lang="en-GB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457B4-85D0-4893-8AB0-330C4FDC523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202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81BD0-A36E-409C-B171-A9A3816B7D39}" type="datetimeFigureOut">
              <a:rPr lang="en-US"/>
              <a:pPr>
                <a:defRPr/>
              </a:pPr>
              <a:t>4/30/2020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B5C64-E5F8-41AE-BA57-F1067FB5C2D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741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4C575-F85B-43DD-A498-5625E93EA74B}" type="datetimeFigureOut">
              <a:rPr lang="en-US"/>
              <a:pPr>
                <a:defRPr/>
              </a:pPr>
              <a:t>4/30/2020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8826A-F157-43E4-87FD-9D7116EF29B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79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69F01-2C0F-47F9-B20E-FB6940352620}" type="datetimeFigureOut">
              <a:rPr lang="en-US"/>
              <a:pPr>
                <a:defRPr/>
              </a:pPr>
              <a:t>4/30/2020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A1D8A-6ED2-483D-B1F4-196269FEBBC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48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44A60A-18FC-4D08-AA50-E06B3D16ED8A}" type="datetimeFigureOut">
              <a:rPr lang="en-US"/>
              <a:pPr>
                <a:defRPr/>
              </a:pPr>
              <a:t>4/30/2020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CBCBC"/>
                </a:solidFill>
              </a:defRPr>
            </a:lvl1pPr>
          </a:lstStyle>
          <a:p>
            <a:fld id="{DEAB5EDB-14AF-4E53-ABE1-ACFDA2132F31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31" name="Picture 2" descr="C:\Users\Lee\AppData\Local\Microsoft\Windows\Temporary Internet Files\Content.IE5\7Y040FUD\MC900442122[1].png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18" y="17463"/>
            <a:ext cx="46143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5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3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eaLnBrk="1" fontAlgn="base" hangingPunct="1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mp"/><Relationship Id="rId2" Type="http://schemas.openxmlformats.org/officeDocument/2006/relationships/image" Target="../media/image91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tm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mp"/><Relationship Id="rId2" Type="http://schemas.openxmlformats.org/officeDocument/2006/relationships/image" Target="../media/image91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mp"/><Relationship Id="rId2" Type="http://schemas.openxmlformats.org/officeDocument/2006/relationships/image" Target="../media/image96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tm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mp"/><Relationship Id="rId2" Type="http://schemas.openxmlformats.org/officeDocument/2006/relationships/image" Target="../media/image99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tm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mp"/><Relationship Id="rId2" Type="http://schemas.openxmlformats.org/officeDocument/2006/relationships/image" Target="../media/image102.tmp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mp"/><Relationship Id="rId2" Type="http://schemas.openxmlformats.org/officeDocument/2006/relationships/image" Target="../media/image102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tm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mp"/><Relationship Id="rId2" Type="http://schemas.openxmlformats.org/officeDocument/2006/relationships/image" Target="../media/image106.tmp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mp"/><Relationship Id="rId2" Type="http://schemas.openxmlformats.org/officeDocument/2006/relationships/image" Target="../media/image108.tmp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135560" y="497682"/>
            <a:ext cx="8229600" cy="1828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dirty="0"/>
              <a:t>Multiply injured patient</a:t>
            </a:r>
            <a:br>
              <a:rPr lang="en-GB" dirty="0"/>
            </a:br>
            <a:endParaRPr lang="en-GB" dirty="0"/>
          </a:p>
        </p:txBody>
      </p:sp>
      <p:sp>
        <p:nvSpPr>
          <p:cNvPr id="4099" name="Subtitle 4"/>
          <p:cNvSpPr>
            <a:spLocks noGrp="1"/>
          </p:cNvSpPr>
          <p:nvPr>
            <p:ph type="subTitle" idx="1"/>
          </p:nvPr>
        </p:nvSpPr>
        <p:spPr>
          <a:xfrm>
            <a:off x="3503614" y="4652963"/>
            <a:ext cx="6054725" cy="1250950"/>
          </a:xfrm>
        </p:spPr>
        <p:txBody>
          <a:bodyPr/>
          <a:lstStyle/>
          <a:p>
            <a:pPr eaLnBrk="1" hangingPunct="1">
              <a:defRPr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 Lee Van Rensburg</a:t>
            </a:r>
          </a:p>
          <a:p>
            <a:pPr eaLnBrk="1" hangingPunct="1">
              <a:defRPr/>
            </a:pPr>
            <a:r>
              <a:rPr lang="en-GB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Cambridge University Hospitals NHS trust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</a:p>
        </p:txBody>
      </p:sp>
      <p:pic>
        <p:nvPicPr>
          <p:cNvPr id="512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0876"/>
            <a:ext cx="6122989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9" y="5735638"/>
            <a:ext cx="6054725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076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>
              <a:ext uri="{FF2B5EF4-FFF2-40B4-BE49-F238E27FC236}">
                <a16:creationId xmlns:a16="http://schemas.microsoft.com/office/drawing/2014/main" id="{D4F62346-AC93-49F6-AC22-E1D1C5666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5" r="9760"/>
          <a:stretch>
            <a:fillRect/>
          </a:stretch>
        </p:blipFill>
        <p:spPr bwMode="auto">
          <a:xfrm>
            <a:off x="1524000" y="90488"/>
            <a:ext cx="9144000" cy="676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44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6" y="3033713"/>
            <a:ext cx="1552575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Lactate controlled ETC</a:t>
            </a:r>
          </a:p>
        </p:txBody>
      </p:sp>
      <p:sp>
        <p:nvSpPr>
          <p:cNvPr id="43012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3603625"/>
          </a:xfrm>
        </p:spPr>
        <p:txBody>
          <a:bodyPr/>
          <a:lstStyle/>
          <a:p>
            <a:r>
              <a:rPr lang="en-US" altLang="en-US" sz="2400"/>
              <a:t>Lactate easy to measure</a:t>
            </a:r>
          </a:p>
          <a:p>
            <a:r>
              <a:rPr lang="en-US" altLang="en-US" sz="2400"/>
              <a:t>Often high in 1</a:t>
            </a:r>
            <a:r>
              <a:rPr lang="en-US" altLang="en-US" sz="2400" baseline="30000"/>
              <a:t>st</a:t>
            </a:r>
            <a:r>
              <a:rPr lang="en-US" altLang="en-US" sz="2400"/>
              <a:t> few hours but will drop in ITU if resuscitation adequate</a:t>
            </a:r>
          </a:p>
          <a:p>
            <a:endParaRPr lang="en-US" altLang="en-US" sz="2400"/>
          </a:p>
          <a:p>
            <a:r>
              <a:rPr lang="en-US" altLang="en-US" sz="2400"/>
              <a:t>2.5 magic number!</a:t>
            </a:r>
          </a:p>
          <a:p>
            <a:pPr lvl="1"/>
            <a:r>
              <a:rPr lang="en-US" altLang="en-US"/>
              <a:t>&gt; 3 DC Surgery</a:t>
            </a:r>
          </a:p>
          <a:p>
            <a:pPr lvl="1"/>
            <a:r>
              <a:rPr lang="en-US" altLang="en-US"/>
              <a:t>2.5 – Look at TREND</a:t>
            </a:r>
          </a:p>
          <a:p>
            <a:pPr lvl="1"/>
            <a:r>
              <a:rPr lang="en-US" altLang="en-US"/>
              <a:t>&lt; 2.5 ETC</a:t>
            </a:r>
          </a:p>
          <a:p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2216622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9768" y="66386"/>
            <a:ext cx="8229600" cy="69831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/>
              <a:t>Lactate &gt;2.5 </a:t>
            </a:r>
            <a:r>
              <a:rPr lang="en-GB" dirty="0" err="1"/>
              <a:t>mmol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3068639"/>
            <a:ext cx="8229600" cy="3240087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Initial lactate:</a:t>
            </a:r>
          </a:p>
          <a:p>
            <a:pPr lvl="1">
              <a:defRPr/>
            </a:pPr>
            <a:r>
              <a:rPr lang="en-GB" sz="2000" dirty="0"/>
              <a:t>&lt; 2.5 mg/</a:t>
            </a:r>
            <a:r>
              <a:rPr lang="en-GB" sz="2000" dirty="0" err="1"/>
              <a:t>dL</a:t>
            </a:r>
            <a:r>
              <a:rPr lang="en-GB" sz="2000" dirty="0"/>
              <a:t>,</a:t>
            </a:r>
          </a:p>
          <a:p>
            <a:pPr lvl="2">
              <a:defRPr/>
            </a:pPr>
            <a:r>
              <a:rPr lang="en-GB" sz="1800" dirty="0"/>
              <a:t>5.4% (4.5-6.2%) Mortality</a:t>
            </a:r>
          </a:p>
          <a:p>
            <a:pPr lvl="2">
              <a:defRPr/>
            </a:pPr>
            <a:endParaRPr lang="en-GB" sz="1800" dirty="0"/>
          </a:p>
          <a:p>
            <a:pPr lvl="1">
              <a:defRPr/>
            </a:pPr>
            <a:r>
              <a:rPr lang="en-GB" sz="2000" dirty="0"/>
              <a:t>2.5 mg/</a:t>
            </a:r>
            <a:r>
              <a:rPr lang="en-GB" sz="2000" dirty="0" err="1"/>
              <a:t>dL</a:t>
            </a:r>
            <a:r>
              <a:rPr lang="en-GB" sz="2000" dirty="0"/>
              <a:t> to 4.0 mg/</a:t>
            </a:r>
            <a:r>
              <a:rPr lang="en-GB" sz="2000" dirty="0" err="1"/>
              <a:t>dL</a:t>
            </a:r>
            <a:r>
              <a:rPr lang="en-GB" sz="2000" dirty="0"/>
              <a:t>, </a:t>
            </a:r>
          </a:p>
          <a:p>
            <a:pPr lvl="2">
              <a:defRPr/>
            </a:pPr>
            <a:r>
              <a:rPr lang="en-GB" sz="1800" dirty="0"/>
              <a:t>6.4% (5.1-7.8%) Mortality</a:t>
            </a:r>
          </a:p>
          <a:p>
            <a:pPr marL="904875" lvl="2" indent="0">
              <a:buNone/>
              <a:defRPr/>
            </a:pPr>
            <a:endParaRPr lang="en-GB" sz="1800" dirty="0"/>
          </a:p>
          <a:p>
            <a:pPr lvl="1">
              <a:defRPr/>
            </a:pPr>
            <a:r>
              <a:rPr lang="en-GB" sz="2000" dirty="0"/>
              <a:t> &gt;=4.0 mg/</a:t>
            </a:r>
            <a:r>
              <a:rPr lang="en-GB" sz="2000" dirty="0" err="1"/>
              <a:t>dL</a:t>
            </a:r>
            <a:r>
              <a:rPr lang="en-GB" sz="2000" dirty="0"/>
              <a:t>,</a:t>
            </a:r>
          </a:p>
          <a:p>
            <a:pPr lvl="2">
              <a:defRPr/>
            </a:pPr>
            <a:r>
              <a:rPr lang="en-GB" sz="1800" dirty="0"/>
              <a:t>18.8% (15.7-21.9%) Mortality</a:t>
            </a:r>
            <a:endParaRPr lang="en-GB" sz="2400" dirty="0"/>
          </a:p>
        </p:txBody>
      </p:sp>
      <p:pic>
        <p:nvPicPr>
          <p:cNvPr id="41988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049464"/>
            <a:ext cx="8121650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63" y="822325"/>
            <a:ext cx="81661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Box 6"/>
          <p:cNvSpPr txBox="1">
            <a:spLocks noChangeArrowheads="1"/>
          </p:cNvSpPr>
          <p:nvPr/>
        </p:nvSpPr>
        <p:spPr bwMode="auto">
          <a:xfrm>
            <a:off x="2640013" y="1679575"/>
            <a:ext cx="5954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Occult Hypo perfusion, raised lactate increased mortality</a:t>
            </a:r>
          </a:p>
        </p:txBody>
      </p:sp>
    </p:spTree>
    <p:extLst>
      <p:ext uri="{BB962C8B-B14F-4D97-AF65-F5344CB8AC3E}">
        <p14:creationId xmlns:p14="http://schemas.microsoft.com/office/powerpoint/2010/main" val="1902507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48131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172" y="64702"/>
            <a:ext cx="8558083" cy="1589782"/>
          </a:xfrm>
        </p:spPr>
      </p:pic>
      <p:pic>
        <p:nvPicPr>
          <p:cNvPr id="48132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383" y="5699514"/>
            <a:ext cx="7235048" cy="70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4943476" y="6438900"/>
            <a:ext cx="6176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Proc (Bayl Univ Med Cent). 2010 Oct; 23(4): 349–354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207" y="1113568"/>
            <a:ext cx="2676700" cy="2007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591" y="3159052"/>
            <a:ext cx="3206659" cy="24049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66" y="-28581"/>
            <a:ext cx="3794139" cy="28456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8219" y="1258727"/>
            <a:ext cx="2797433" cy="2098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0A31DA-B097-4FD4-8E86-E13CCD2F1A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4697" y="2025236"/>
            <a:ext cx="3287573" cy="21917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0B284A-E357-4D5E-B967-E065BB3CFC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66" y="3486178"/>
            <a:ext cx="4278780" cy="330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5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2"/>
          <a:stretch>
            <a:fillRect/>
          </a:stretch>
        </p:blipFill>
        <p:spPr bwMode="auto">
          <a:xfrm>
            <a:off x="1524000" y="1"/>
            <a:ext cx="9144000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26" b="10715"/>
          <a:stretch>
            <a:fillRect/>
          </a:stretch>
        </p:blipFill>
        <p:spPr bwMode="auto">
          <a:xfrm>
            <a:off x="1524001" y="1989138"/>
            <a:ext cx="38512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3"/>
          <p:cNvSpPr>
            <a:spLocks noChangeArrowheads="1"/>
          </p:cNvSpPr>
          <p:nvPr/>
        </p:nvSpPr>
        <p:spPr bwMode="auto">
          <a:xfrm>
            <a:off x="6562726" y="6464300"/>
            <a:ext cx="4105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latin typeface="HelveticaNeueLTStd-Roman"/>
              </a:rPr>
              <a:t>JTO; Volume 02 / Issue 02 / May 2014</a:t>
            </a:r>
            <a:endParaRPr lang="en-GB" altLang="en-US"/>
          </a:p>
        </p:txBody>
      </p:sp>
      <p:pic>
        <p:nvPicPr>
          <p:cNvPr id="52229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3057525"/>
            <a:ext cx="81534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Box 5"/>
          <p:cNvSpPr txBox="1">
            <a:spLocks noChangeArrowheads="1"/>
          </p:cNvSpPr>
          <p:nvPr/>
        </p:nvSpPr>
        <p:spPr bwMode="auto">
          <a:xfrm>
            <a:off x="2019300" y="395605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2013 </a:t>
            </a:r>
          </a:p>
        </p:txBody>
      </p:sp>
      <p:sp>
        <p:nvSpPr>
          <p:cNvPr id="52231" name="TextBox 6"/>
          <p:cNvSpPr txBox="1">
            <a:spLocks noChangeArrowheads="1"/>
          </p:cNvSpPr>
          <p:nvPr/>
        </p:nvSpPr>
        <p:spPr bwMode="auto">
          <a:xfrm>
            <a:off x="2640014" y="3962401"/>
            <a:ext cx="669607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dirty="0"/>
              <a:t>No single physiological parameter or blood marker </a:t>
            </a:r>
          </a:p>
          <a:p>
            <a:pPr eaLnBrk="1" hangingPunct="1"/>
            <a:r>
              <a:rPr lang="en-GB" altLang="en-US" dirty="0"/>
              <a:t>Accepted level of 2.5mmol/L is too conservative</a:t>
            </a:r>
          </a:p>
          <a:p>
            <a:pPr eaLnBrk="1" hangingPunct="1"/>
            <a:r>
              <a:rPr lang="en-GB" altLang="en-US" dirty="0"/>
              <a:t>Patient centred approach</a:t>
            </a:r>
          </a:p>
          <a:p>
            <a:pPr eaLnBrk="1" hangingPunct="1"/>
            <a:r>
              <a:rPr lang="en-GB" altLang="en-US" dirty="0"/>
              <a:t>Physiological improvement and reversal of acidosis reflected by:</a:t>
            </a:r>
          </a:p>
          <a:p>
            <a:pPr eaLnBrk="1" hangingPunct="1"/>
            <a:r>
              <a:rPr lang="en-GB" altLang="en-US" dirty="0"/>
              <a:t>	</a:t>
            </a:r>
            <a:r>
              <a:rPr lang="en-GB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lactate&lt; 4.0 </a:t>
            </a:r>
            <a:r>
              <a:rPr lang="en-GB" alt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mmol</a:t>
            </a:r>
            <a:r>
              <a:rPr lang="en-GB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/L</a:t>
            </a:r>
          </a:p>
          <a:p>
            <a:pPr eaLnBrk="1" hangingPunct="1"/>
            <a:r>
              <a:rPr lang="en-GB" altLang="en-US" dirty="0"/>
              <a:t>	pH ≥7.25</a:t>
            </a:r>
          </a:p>
          <a:p>
            <a:pPr eaLnBrk="1" hangingPunct="1"/>
            <a:r>
              <a:rPr lang="en-GB" altLang="en-US" dirty="0"/>
              <a:t>	BE above 5.5 </a:t>
            </a:r>
            <a:r>
              <a:rPr lang="en-GB" altLang="en-US" dirty="0" err="1"/>
              <a:t>mmol</a:t>
            </a:r>
            <a:r>
              <a:rPr lang="en-GB" altLang="en-US" dirty="0"/>
              <a:t>/L</a:t>
            </a:r>
          </a:p>
        </p:txBody>
      </p:sp>
    </p:spTree>
    <p:extLst>
      <p:ext uri="{BB962C8B-B14F-4D97-AF65-F5344CB8AC3E}">
        <p14:creationId xmlns:p14="http://schemas.microsoft.com/office/powerpoint/2010/main" val="2701290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0033FF04-A496-4DF8-A1BF-462115D5E0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19600" y="304801"/>
            <a:ext cx="5715000" cy="1431925"/>
          </a:xfrm>
        </p:spPr>
        <p:txBody>
          <a:bodyPr>
            <a:normAutofit fontScale="90000"/>
          </a:bodyPr>
          <a:lstStyle/>
          <a:p>
            <a:r>
              <a:rPr lang="en-GB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JM</a:t>
            </a:r>
            <a:br>
              <a:rPr lang="en-GB" altLang="en-US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GB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20 YO, Male</a:t>
            </a:r>
            <a:br>
              <a:rPr lang="en-GB" altLang="en-US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GB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27/02/06 – 15:48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6513C68B-62D2-4DA7-8C89-22ED3B6D32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#BOS</a:t>
            </a:r>
          </a:p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#Nasal bone</a:t>
            </a:r>
          </a:p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APC pelvic injury</a:t>
            </a:r>
          </a:p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# R Supracondylar femur</a:t>
            </a:r>
          </a:p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# R Tibia shaft (open)</a:t>
            </a:r>
          </a:p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# L Tibial plateau (open)</a:t>
            </a:r>
          </a:p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# Bimalleolar L ankle</a:t>
            </a:r>
          </a:p>
        </p:txBody>
      </p:sp>
    </p:spTree>
    <p:extLst>
      <p:ext uri="{BB962C8B-B14F-4D97-AF65-F5344CB8AC3E}">
        <p14:creationId xmlns:p14="http://schemas.microsoft.com/office/powerpoint/2010/main" val="629335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6F756D2B-2CF0-42C3-88C2-679AA46F46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Pre hospital</a:t>
            </a: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E1DF048F-A189-4656-94A3-B5892A391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Intubated through window</a:t>
            </a:r>
          </a:p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Pre hospital arrest</a:t>
            </a:r>
          </a:p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Hr 144, Systolic 60</a:t>
            </a:r>
          </a:p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GCS 3</a:t>
            </a:r>
          </a:p>
        </p:txBody>
      </p:sp>
    </p:spTree>
    <p:extLst>
      <p:ext uri="{BB962C8B-B14F-4D97-AF65-F5344CB8AC3E}">
        <p14:creationId xmlns:p14="http://schemas.microsoft.com/office/powerpoint/2010/main" val="2408751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3D61CBB1-E3D8-4BB4-9A52-E3BF79AC13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90115" name="Picture 3">
            <a:extLst>
              <a:ext uri="{FF2B5EF4-FFF2-40B4-BE49-F238E27FC236}">
                <a16:creationId xmlns:a16="http://schemas.microsoft.com/office/drawing/2014/main" id="{31E6FC89-7A25-4C06-866F-40D263621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5" y="668339"/>
            <a:ext cx="4527550" cy="552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52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4" name="Picture 8">
            <a:extLst>
              <a:ext uri="{FF2B5EF4-FFF2-40B4-BE49-F238E27FC236}">
                <a16:creationId xmlns:a16="http://schemas.microsoft.com/office/drawing/2014/main" id="{319EC87F-875F-4AA7-8564-1921C1171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72"/>
          <a:stretch>
            <a:fillRect/>
          </a:stretch>
        </p:blipFill>
        <p:spPr bwMode="auto">
          <a:xfrm>
            <a:off x="4114800" y="3141664"/>
            <a:ext cx="4527550" cy="371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39" name="Picture 3">
            <a:extLst>
              <a:ext uri="{FF2B5EF4-FFF2-40B4-BE49-F238E27FC236}">
                <a16:creationId xmlns:a16="http://schemas.microsoft.com/office/drawing/2014/main" id="{AD611AE2-C7BA-4086-A528-DAB7724F8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1524001" y="1336676"/>
            <a:ext cx="2263775" cy="552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40" name="Picture 4">
            <a:extLst>
              <a:ext uri="{FF2B5EF4-FFF2-40B4-BE49-F238E27FC236}">
                <a16:creationId xmlns:a16="http://schemas.microsoft.com/office/drawing/2014/main" id="{67DC9002-1BD1-4C72-85B2-78CFE1241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" r="18555"/>
          <a:stretch>
            <a:fillRect/>
          </a:stretch>
        </p:blipFill>
        <p:spPr bwMode="auto">
          <a:xfrm>
            <a:off x="7620000" y="1550988"/>
            <a:ext cx="3048000" cy="530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41" name="Picture 5">
            <a:extLst>
              <a:ext uri="{FF2B5EF4-FFF2-40B4-BE49-F238E27FC236}">
                <a16:creationId xmlns:a16="http://schemas.microsoft.com/office/drawing/2014/main" id="{5E75520C-3E37-4ADC-AE84-97CB3965A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31"/>
          <a:stretch>
            <a:fillRect/>
          </a:stretch>
        </p:blipFill>
        <p:spPr bwMode="auto">
          <a:xfrm>
            <a:off x="1524001" y="0"/>
            <a:ext cx="552132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5" name="Rectangle 9">
            <a:extLst>
              <a:ext uri="{FF2B5EF4-FFF2-40B4-BE49-F238E27FC236}">
                <a16:creationId xmlns:a16="http://schemas.microsoft.com/office/drawing/2014/main" id="{111F29CE-01E9-4171-8F48-D5B35813B4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7808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>
            <a:extLst>
              <a:ext uri="{FF2B5EF4-FFF2-40B4-BE49-F238E27FC236}">
                <a16:creationId xmlns:a16="http://schemas.microsoft.com/office/drawing/2014/main" id="{A6950C0B-F484-4CC7-9EE7-F77DC49FBB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079B13-C804-460D-B2C6-E81D3B0C4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564756"/>
            <a:ext cx="7443861" cy="60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33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996" y="723230"/>
            <a:ext cx="7150100" cy="615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8112225" y="2100518"/>
            <a:ext cx="1983729" cy="572644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2915996" y="5013176"/>
            <a:ext cx="2387916" cy="1080120"/>
          </a:xfrm>
          <a:prstGeom prst="ellipse">
            <a:avLst/>
          </a:prstGeom>
          <a:noFill/>
          <a:ln w="762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31950" y="73026"/>
            <a:ext cx="9036050" cy="90646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 fontScale="97500"/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en-GB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www.cambridgeses.co.uk</a:t>
            </a:r>
          </a:p>
        </p:txBody>
      </p:sp>
    </p:spTree>
    <p:extLst>
      <p:ext uri="{BB962C8B-B14F-4D97-AF65-F5344CB8AC3E}">
        <p14:creationId xmlns:p14="http://schemas.microsoft.com/office/powerpoint/2010/main" val="10136987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7B739-14FD-442F-805A-D95B64118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22351-5134-4CD7-8B73-07D6B678E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B0D598-BF49-4682-9023-B0950D3FD2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088"/>
          <a:stretch/>
        </p:blipFill>
        <p:spPr>
          <a:xfrm>
            <a:off x="0" y="1268760"/>
            <a:ext cx="4871864" cy="3429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4173CC-FA04-4ECD-8640-AAD0AF2CDB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8" r="31495"/>
          <a:stretch/>
        </p:blipFill>
        <p:spPr>
          <a:xfrm>
            <a:off x="9336360" y="0"/>
            <a:ext cx="2376264" cy="3429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B008CE-BBBE-4A51-AD92-66AFAE7D7C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22" r="13385"/>
          <a:stretch/>
        </p:blipFill>
        <p:spPr>
          <a:xfrm>
            <a:off x="7306034" y="3426783"/>
            <a:ext cx="4608512" cy="342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C8F2AB-245F-495A-828E-6C91C9775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057" y="2780543"/>
            <a:ext cx="4599819" cy="371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02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202717-02B5-45D1-86A9-329D68120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Priorities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5E6990-C8CA-4967-9B0C-28715F7433AE}"/>
              </a:ext>
            </a:extLst>
          </p:cNvPr>
          <p:cNvSpPr/>
          <p:nvPr/>
        </p:nvSpPr>
        <p:spPr>
          <a:xfrm>
            <a:off x="7852350" y="6488668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J Bone Joint </a:t>
            </a:r>
            <a:r>
              <a:rPr lang="fr-FR" dirty="0" err="1"/>
              <a:t>Surg</a:t>
            </a:r>
            <a:r>
              <a:rPr lang="fr-FR" dirty="0"/>
              <a:t> [Br] 2003;85-B:478-83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4433DA-2A8E-4656-8187-749D3449C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105" y="0"/>
            <a:ext cx="7815749" cy="2024047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4F2DD0A-DD91-43D8-A3D2-DD05A5605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24047"/>
            <a:ext cx="6744072" cy="4284679"/>
          </a:xfrm>
        </p:spPr>
        <p:txBody>
          <a:bodyPr/>
          <a:lstStyle/>
          <a:p>
            <a:r>
              <a:rPr lang="en-GB" dirty="0"/>
              <a:t>Control haemorrhage</a:t>
            </a:r>
          </a:p>
          <a:p>
            <a:r>
              <a:rPr lang="en-GB" dirty="0"/>
              <a:t>Reduce inflammatory response</a:t>
            </a:r>
          </a:p>
          <a:p>
            <a:r>
              <a:rPr lang="en-GB" dirty="0"/>
              <a:t>Removal of devitalised tissue</a:t>
            </a:r>
          </a:p>
          <a:p>
            <a:r>
              <a:rPr lang="en-GB" dirty="0"/>
              <a:t>Prevention of ischaemia-reperfusion injury</a:t>
            </a:r>
          </a:p>
          <a:p>
            <a:r>
              <a:rPr lang="en-GB" dirty="0"/>
              <a:t>Pain relief</a:t>
            </a:r>
          </a:p>
          <a:p>
            <a:r>
              <a:rPr lang="en-GB" dirty="0"/>
              <a:t>Facilitation of nursing care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D0F7F7-3591-4D6D-990F-8D97E6A89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64" y="2298685"/>
            <a:ext cx="5443303" cy="306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7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5" name="Picture 7">
            <a:extLst>
              <a:ext uri="{FF2B5EF4-FFF2-40B4-BE49-F238E27FC236}">
                <a16:creationId xmlns:a16="http://schemas.microsoft.com/office/drawing/2014/main" id="{F83D8945-2B17-4A4E-A473-4C70EA0FD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35052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1" name="Rectangle 3">
            <a:extLst>
              <a:ext uri="{FF2B5EF4-FFF2-40B4-BE49-F238E27FC236}">
                <a16:creationId xmlns:a16="http://schemas.microsoft.com/office/drawing/2014/main" id="{1A5CBB91-1266-4F68-9960-F390844D06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Pre theatre</a:t>
            </a:r>
          </a:p>
        </p:txBody>
      </p:sp>
      <p:sp>
        <p:nvSpPr>
          <p:cNvPr id="89097" name="Rectangle 9">
            <a:extLst>
              <a:ext uri="{FF2B5EF4-FFF2-40B4-BE49-F238E27FC236}">
                <a16:creationId xmlns:a16="http://schemas.microsoft.com/office/drawing/2014/main" id="{2A37A915-F240-4F58-B71B-9E3324D878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400" y="2057400"/>
            <a:ext cx="4648200" cy="4114800"/>
          </a:xfrm>
        </p:spPr>
        <p:txBody>
          <a:bodyPr/>
          <a:lstStyle/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CT brain</a:t>
            </a:r>
          </a:p>
          <a:p>
            <a:pPr lvl="2"/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BOS</a:t>
            </a:r>
          </a:p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Angiogram</a:t>
            </a:r>
          </a:p>
          <a:p>
            <a:pPr lvl="2"/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Very small bleeder embolised</a:t>
            </a:r>
          </a:p>
        </p:txBody>
      </p:sp>
      <p:pic>
        <p:nvPicPr>
          <p:cNvPr id="89094" name="Picture 6">
            <a:extLst>
              <a:ext uri="{FF2B5EF4-FFF2-40B4-BE49-F238E27FC236}">
                <a16:creationId xmlns:a16="http://schemas.microsoft.com/office/drawing/2014/main" id="{59FA32C5-62A1-49A7-90C9-97488C0BD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276600"/>
            <a:ext cx="2240632" cy="224063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6" name="Picture 8">
            <a:extLst>
              <a:ext uri="{FF2B5EF4-FFF2-40B4-BE49-F238E27FC236}">
                <a16:creationId xmlns:a16="http://schemas.microsoft.com/office/drawing/2014/main" id="{137DAF19-069C-4E9C-8A9F-BD55DEB1E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4857750"/>
            <a:ext cx="2000250" cy="20002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468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1F1AA-E691-474B-865D-E246B0FDF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DA85E-5AC9-48C9-B665-9F0B2A691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4982344" cy="4983161"/>
          </a:xfrm>
        </p:spPr>
        <p:txBody>
          <a:bodyPr/>
          <a:lstStyle/>
          <a:p>
            <a:r>
              <a:rPr lang="en-GB" dirty="0"/>
              <a:t>ATLS</a:t>
            </a:r>
          </a:p>
          <a:p>
            <a:pPr lvl="1"/>
            <a:r>
              <a:rPr lang="en-GB" dirty="0"/>
              <a:t>Permissive hypotension</a:t>
            </a:r>
          </a:p>
          <a:p>
            <a:pPr lvl="1"/>
            <a:r>
              <a:rPr lang="en-GB" dirty="0"/>
              <a:t>Haemostatic resuscitation</a:t>
            </a:r>
          </a:p>
          <a:p>
            <a:pPr lvl="1"/>
            <a:r>
              <a:rPr lang="en-GB" dirty="0"/>
              <a:t>Rewarming</a:t>
            </a:r>
          </a:p>
          <a:p>
            <a:pPr lvl="1"/>
            <a:r>
              <a:rPr lang="en-GB" dirty="0"/>
              <a:t>Correction of acid base</a:t>
            </a:r>
          </a:p>
          <a:p>
            <a:r>
              <a:rPr lang="en-GB" dirty="0"/>
              <a:t>Haemorrhage control</a:t>
            </a:r>
          </a:p>
          <a:p>
            <a:r>
              <a:rPr lang="en-GB" dirty="0"/>
              <a:t>Decompress</a:t>
            </a:r>
          </a:p>
          <a:p>
            <a:r>
              <a:rPr lang="en-GB" dirty="0"/>
              <a:t>Decontaminate/ debride</a:t>
            </a:r>
          </a:p>
          <a:p>
            <a:r>
              <a:rPr lang="en-GB" dirty="0"/>
              <a:t>Stabilise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86731D-4F06-4F79-8D5B-E0A8BFD6CA06}"/>
              </a:ext>
            </a:extLst>
          </p:cNvPr>
          <p:cNvSpPr/>
          <p:nvPr/>
        </p:nvSpPr>
        <p:spPr>
          <a:xfrm>
            <a:off x="7248128" y="3284984"/>
            <a:ext cx="35958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 err="1"/>
              <a:t>Resucitate</a:t>
            </a:r>
            <a:endParaRPr lang="en-GB" sz="4000" dirty="0"/>
          </a:p>
          <a:p>
            <a:r>
              <a:rPr lang="en-GB" sz="4000" dirty="0" err="1"/>
              <a:t>Reasses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17932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13930B0E-F6D0-461D-B9F5-0A33215303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95236" name="Picture 4">
            <a:extLst>
              <a:ext uri="{FF2B5EF4-FFF2-40B4-BE49-F238E27FC236}">
                <a16:creationId xmlns:a16="http://schemas.microsoft.com/office/drawing/2014/main" id="{E9E15584-3F37-41FA-B757-59B120620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0" b="3175"/>
          <a:stretch>
            <a:fillRect/>
          </a:stretch>
        </p:blipFill>
        <p:spPr bwMode="auto">
          <a:xfrm>
            <a:off x="609600" y="-25276"/>
            <a:ext cx="6746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6BB2D3-5127-4563-8737-E95382F52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239"/>
          <a:stretch/>
        </p:blipFill>
        <p:spPr>
          <a:xfrm>
            <a:off x="6947449" y="35249"/>
            <a:ext cx="4984547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10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7BE27849-AC2F-4B51-BEF3-D574BAEDF1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22400" y="304801"/>
            <a:ext cx="8346008" cy="1431925"/>
          </a:xfrm>
        </p:spPr>
        <p:txBody>
          <a:bodyPr/>
          <a:lstStyle/>
          <a:p>
            <a:r>
              <a:rPr lang="en-GB" alt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Theatre 27/05/06</a:t>
            </a:r>
          </a:p>
        </p:txBody>
      </p:sp>
      <p:sp>
        <p:nvSpPr>
          <p:cNvPr id="96262" name="Rectangle 6">
            <a:extLst>
              <a:ext uri="{FF2B5EF4-FFF2-40B4-BE49-F238E27FC236}">
                <a16:creationId xmlns:a16="http://schemas.microsoft.com/office/drawing/2014/main" id="{2265DFB0-17C1-449C-B348-A0D2F9BF084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400">
                <a:effectLst>
                  <a:outerShdw blurRad="38100" dist="38100" dir="2700000" algn="tl">
                    <a:srgbClr val="000099"/>
                  </a:outerShdw>
                </a:effectLst>
              </a:rPr>
              <a:t>External fixator</a:t>
            </a:r>
          </a:p>
          <a:p>
            <a:pPr lvl="2">
              <a:lnSpc>
                <a:spcPct val="90000"/>
              </a:lnSpc>
            </a:pPr>
            <a:r>
              <a:rPr lang="en-GB" altLang="en-US" sz="1800">
                <a:effectLst>
                  <a:outerShdw blurRad="38100" dist="38100" dir="2700000" algn="tl">
                    <a:srgbClr val="000099"/>
                  </a:outerShdw>
                </a:effectLst>
              </a:rPr>
              <a:t>Pelvis</a:t>
            </a:r>
          </a:p>
          <a:p>
            <a:pPr lvl="2">
              <a:lnSpc>
                <a:spcPct val="90000"/>
              </a:lnSpc>
            </a:pPr>
            <a:r>
              <a:rPr lang="en-GB" altLang="en-US" sz="1800">
                <a:effectLst>
                  <a:outerShdw blurRad="38100" dist="38100" dir="2700000" algn="tl">
                    <a:srgbClr val="000099"/>
                  </a:outerShdw>
                </a:effectLst>
              </a:rPr>
              <a:t>R leg</a:t>
            </a:r>
          </a:p>
          <a:p>
            <a:pPr lvl="2">
              <a:lnSpc>
                <a:spcPct val="90000"/>
              </a:lnSpc>
            </a:pPr>
            <a:r>
              <a:rPr lang="en-GB" altLang="en-US" sz="1800">
                <a:effectLst>
                  <a:outerShdw blurRad="38100" dist="38100" dir="2700000" algn="tl">
                    <a:srgbClr val="000099"/>
                  </a:outerShdw>
                </a:effectLst>
              </a:rPr>
              <a:t>L leg</a:t>
            </a:r>
          </a:p>
          <a:p>
            <a:pPr>
              <a:lnSpc>
                <a:spcPct val="90000"/>
              </a:lnSpc>
            </a:pPr>
            <a:r>
              <a:rPr lang="en-GB" altLang="en-US" sz="2400">
                <a:effectLst>
                  <a:outerShdw blurRad="38100" dist="38100" dir="2700000" algn="tl">
                    <a:srgbClr val="000099"/>
                  </a:outerShdw>
                </a:effectLst>
              </a:rPr>
              <a:t>Debridement washout, fasciotomy and vac dressing</a:t>
            </a:r>
          </a:p>
          <a:p>
            <a:pPr lvl="2">
              <a:lnSpc>
                <a:spcPct val="90000"/>
              </a:lnSpc>
            </a:pPr>
            <a:r>
              <a:rPr lang="en-GB" altLang="en-US" sz="1800">
                <a:effectLst>
                  <a:outerShdw blurRad="38100" dist="38100" dir="2700000" algn="tl">
                    <a:srgbClr val="000099"/>
                  </a:outerShdw>
                </a:effectLst>
              </a:rPr>
              <a:t>R thigh</a:t>
            </a:r>
          </a:p>
          <a:p>
            <a:pPr lvl="2">
              <a:lnSpc>
                <a:spcPct val="90000"/>
              </a:lnSpc>
            </a:pPr>
            <a:r>
              <a:rPr lang="en-GB" altLang="en-US" sz="1800">
                <a:effectLst>
                  <a:outerShdw blurRad="38100" dist="38100" dir="2700000" algn="tl">
                    <a:srgbClr val="000099"/>
                  </a:outerShdw>
                </a:effectLst>
              </a:rPr>
              <a:t>R lower leg</a:t>
            </a:r>
          </a:p>
          <a:p>
            <a:pPr lvl="2">
              <a:lnSpc>
                <a:spcPct val="90000"/>
              </a:lnSpc>
            </a:pPr>
            <a:r>
              <a:rPr lang="en-GB" altLang="en-US" sz="1800">
                <a:effectLst>
                  <a:outerShdw blurRad="38100" dist="38100" dir="2700000" algn="tl">
                    <a:srgbClr val="000099"/>
                  </a:outerShdw>
                </a:effectLst>
              </a:rPr>
              <a:t>L lower leg</a:t>
            </a:r>
          </a:p>
          <a:p>
            <a:pPr>
              <a:lnSpc>
                <a:spcPct val="90000"/>
              </a:lnSpc>
            </a:pPr>
            <a:r>
              <a:rPr lang="en-GB" altLang="en-US" sz="2400">
                <a:effectLst>
                  <a:outerShdw blurRad="38100" dist="38100" dir="2700000" algn="tl">
                    <a:srgbClr val="000099"/>
                  </a:outerShdw>
                </a:effectLst>
              </a:rPr>
              <a:t>Laparotomy</a:t>
            </a:r>
          </a:p>
          <a:p>
            <a:pPr>
              <a:lnSpc>
                <a:spcPct val="90000"/>
              </a:lnSpc>
            </a:pPr>
            <a:r>
              <a:rPr lang="en-GB" altLang="en-US" sz="2400">
                <a:effectLst>
                  <a:outerShdw blurRad="38100" dist="38100" dir="2700000" algn="tl">
                    <a:srgbClr val="000099"/>
                  </a:outerShdw>
                </a:effectLst>
              </a:rPr>
              <a:t>EVD</a:t>
            </a:r>
          </a:p>
          <a:p>
            <a:pPr lvl="2">
              <a:lnSpc>
                <a:spcPct val="90000"/>
              </a:lnSpc>
            </a:pPr>
            <a:endParaRPr lang="en-GB" altLang="en-US" sz="1800">
              <a:effectLst>
                <a:outerShdw blurRad="38100" dist="38100" dir="2700000" algn="tl">
                  <a:srgbClr val="000099"/>
                </a:outerShdw>
              </a:effectLst>
            </a:endParaRPr>
          </a:p>
        </p:txBody>
      </p:sp>
      <p:pic>
        <p:nvPicPr>
          <p:cNvPr id="96260" name="Picture 4">
            <a:extLst>
              <a:ext uri="{FF2B5EF4-FFF2-40B4-BE49-F238E27FC236}">
                <a16:creationId xmlns:a16="http://schemas.microsoft.com/office/drawing/2014/main" id="{E00D56FC-1894-4699-9D8D-E57C5769C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4" y="4945064"/>
            <a:ext cx="1912937" cy="191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61" name="Picture 5">
            <a:extLst>
              <a:ext uri="{FF2B5EF4-FFF2-40B4-BE49-F238E27FC236}">
                <a16:creationId xmlns:a16="http://schemas.microsoft.com/office/drawing/2014/main" id="{EEA211DD-D12C-48C2-98AF-EE8A9601C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4" y="2895600"/>
            <a:ext cx="1912937" cy="191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63" name="Picture 7">
            <a:extLst>
              <a:ext uri="{FF2B5EF4-FFF2-40B4-BE49-F238E27FC236}">
                <a16:creationId xmlns:a16="http://schemas.microsoft.com/office/drawing/2014/main" id="{666B56D1-6AC7-4B32-9641-AA2A3D60739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55064" y="549275"/>
            <a:ext cx="1912937" cy="1912938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917769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B0B9C3FD-6346-48FD-972A-A561050284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Theatre – 01/03/06</a:t>
            </a:r>
          </a:p>
        </p:txBody>
      </p:sp>
      <p:sp>
        <p:nvSpPr>
          <p:cNvPr id="99335" name="Rectangle 7">
            <a:extLst>
              <a:ext uri="{FF2B5EF4-FFF2-40B4-BE49-F238E27FC236}">
                <a16:creationId xmlns:a16="http://schemas.microsoft.com/office/drawing/2014/main" id="{583BAA41-E757-434A-8371-2631938CA4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7368" y="1916832"/>
            <a:ext cx="8229600" cy="4114800"/>
          </a:xfrm>
        </p:spPr>
        <p:txBody>
          <a:bodyPr/>
          <a:lstStyle/>
          <a:p>
            <a:r>
              <a:rPr lang="en-GB" altLang="en-US" dirty="0">
                <a:effectLst>
                  <a:outerShdw blurRad="38100" dist="38100" dir="2700000" algn="tl">
                    <a:srgbClr val="000099"/>
                  </a:outerShdw>
                </a:effectLst>
              </a:rPr>
              <a:t>Plating pubic symphysis</a:t>
            </a:r>
          </a:p>
          <a:p>
            <a:r>
              <a:rPr lang="en-GB" altLang="en-US" dirty="0">
                <a:effectLst>
                  <a:outerShdw blurRad="38100" dist="38100" dir="2700000" algn="tl">
                    <a:srgbClr val="000099"/>
                  </a:outerShdw>
                </a:effectLst>
              </a:rPr>
              <a:t>Intramedullary nail</a:t>
            </a:r>
          </a:p>
          <a:p>
            <a:pPr lvl="2"/>
            <a:r>
              <a:rPr lang="en-GB" altLang="en-US" dirty="0">
                <a:effectLst>
                  <a:outerShdw blurRad="38100" dist="38100" dir="2700000" algn="tl">
                    <a:srgbClr val="000099"/>
                  </a:outerShdw>
                </a:effectLst>
              </a:rPr>
              <a:t>R femur retrograde</a:t>
            </a:r>
          </a:p>
          <a:p>
            <a:pPr lvl="2"/>
            <a:r>
              <a:rPr lang="en-GB" altLang="en-US" dirty="0">
                <a:effectLst>
                  <a:outerShdw blurRad="38100" dist="38100" dir="2700000" algn="tl">
                    <a:srgbClr val="000099"/>
                  </a:outerShdw>
                </a:effectLst>
              </a:rPr>
              <a:t>R tibia</a:t>
            </a:r>
          </a:p>
          <a:p>
            <a:pPr lvl="2"/>
            <a:endParaRPr lang="en-GB" altLang="en-US" dirty="0">
              <a:effectLst>
                <a:outerShdw blurRad="38100" dist="38100" dir="2700000" algn="tl">
                  <a:srgbClr val="000099"/>
                </a:outerShdw>
              </a:effectLst>
            </a:endParaRPr>
          </a:p>
          <a:p>
            <a:r>
              <a:rPr lang="en-GB" altLang="en-US" dirty="0">
                <a:effectLst>
                  <a:outerShdw blurRad="38100" dist="38100" dir="2700000" algn="tl">
                    <a:srgbClr val="000099"/>
                  </a:outerShdw>
                </a:effectLst>
              </a:rPr>
              <a:t>Change of Vacs</a:t>
            </a:r>
          </a:p>
        </p:txBody>
      </p:sp>
      <p:pic>
        <p:nvPicPr>
          <p:cNvPr id="99332" name="Picture 4">
            <a:extLst>
              <a:ext uri="{FF2B5EF4-FFF2-40B4-BE49-F238E27FC236}">
                <a16:creationId xmlns:a16="http://schemas.microsoft.com/office/drawing/2014/main" id="{FE4DF916-E51D-416A-B3FA-B7354BED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4757738"/>
            <a:ext cx="2703512" cy="210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333" name="Picture 5">
            <a:extLst>
              <a:ext uri="{FF2B5EF4-FFF2-40B4-BE49-F238E27FC236}">
                <a16:creationId xmlns:a16="http://schemas.microsoft.com/office/drawing/2014/main" id="{22414A67-F52D-47D9-B0F1-01B5214FE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36"/>
          <a:stretch>
            <a:fillRect/>
          </a:stretch>
        </p:blipFill>
        <p:spPr bwMode="auto">
          <a:xfrm>
            <a:off x="3994532" y="4652963"/>
            <a:ext cx="3352800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334" name="Picture 6">
            <a:extLst>
              <a:ext uri="{FF2B5EF4-FFF2-40B4-BE49-F238E27FC236}">
                <a16:creationId xmlns:a16="http://schemas.microsoft.com/office/drawing/2014/main" id="{09207D51-43CD-4EBF-8CC5-3C7E073F7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2" y="1435102"/>
            <a:ext cx="4800600" cy="316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1336C2-35FF-4F80-A73C-6EE61287A178}"/>
              </a:ext>
            </a:extLst>
          </p:cNvPr>
          <p:cNvSpPr txBox="1"/>
          <p:nvPr/>
        </p:nvSpPr>
        <p:spPr>
          <a:xfrm>
            <a:off x="10560496" y="2924944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 2</a:t>
            </a:r>
          </a:p>
        </p:txBody>
      </p:sp>
    </p:spTree>
    <p:extLst>
      <p:ext uri="{BB962C8B-B14F-4D97-AF65-F5344CB8AC3E}">
        <p14:creationId xmlns:p14="http://schemas.microsoft.com/office/powerpoint/2010/main" val="714475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79B1AA7B-E6E0-4E64-ABA7-0B5B7FE4C3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Theatre 05/03/06</a:t>
            </a:r>
          </a:p>
        </p:txBody>
      </p:sp>
      <p:sp>
        <p:nvSpPr>
          <p:cNvPr id="97284" name="Rectangle 4">
            <a:extLst>
              <a:ext uri="{FF2B5EF4-FFF2-40B4-BE49-F238E27FC236}">
                <a16:creationId xmlns:a16="http://schemas.microsoft.com/office/drawing/2014/main" id="{7841EEBE-7F06-431E-BFA6-D84B0CF5CA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ORIF L Tibial plateau</a:t>
            </a:r>
          </a:p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ORIF L fibula</a:t>
            </a:r>
          </a:p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Free Flap R tibia</a:t>
            </a:r>
          </a:p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Rotation flap L Tibia</a:t>
            </a:r>
          </a:p>
        </p:txBody>
      </p:sp>
      <p:pic>
        <p:nvPicPr>
          <p:cNvPr id="97283" name="Picture 3">
            <a:extLst>
              <a:ext uri="{FF2B5EF4-FFF2-40B4-BE49-F238E27FC236}">
                <a16:creationId xmlns:a16="http://schemas.microsoft.com/office/drawing/2014/main" id="{744B5680-C53A-4A8F-95DD-D0F105088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840" y="2636912"/>
            <a:ext cx="4063608" cy="406360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2426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CDECE830-6DEF-4DAD-A96E-A65D2DE825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Theatre 23/03/06</a:t>
            </a:r>
          </a:p>
        </p:txBody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44908936-CC4B-4965-A8BD-E5F21C4289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Debridement and SSG L Ankle</a:t>
            </a:r>
          </a:p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Medial side</a:t>
            </a:r>
          </a:p>
        </p:txBody>
      </p:sp>
    </p:spTree>
    <p:extLst>
      <p:ext uri="{BB962C8B-B14F-4D97-AF65-F5344CB8AC3E}">
        <p14:creationId xmlns:p14="http://schemas.microsoft.com/office/powerpoint/2010/main" val="3075880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984A7EA5-7640-4444-A05A-1EF77F4B17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71684" name="Picture 4">
            <a:extLst>
              <a:ext uri="{FF2B5EF4-FFF2-40B4-BE49-F238E27FC236}">
                <a16:creationId xmlns:a16="http://schemas.microsoft.com/office/drawing/2014/main" id="{30904A53-4735-4B0F-A1B8-85BF287A6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0" b="3175"/>
          <a:stretch>
            <a:fillRect/>
          </a:stretch>
        </p:blipFill>
        <p:spPr bwMode="auto">
          <a:xfrm>
            <a:off x="2819401" y="0"/>
            <a:ext cx="6746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577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BB4E8-3442-40D8-994C-4B2ED8C6F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6434"/>
            <a:ext cx="8229600" cy="1143000"/>
          </a:xfrm>
        </p:spPr>
        <p:txBody>
          <a:bodyPr/>
          <a:lstStyle/>
          <a:p>
            <a:r>
              <a:rPr lang="en-GB" dirty="0"/>
              <a:t>Zoom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7DA81D-CBEF-4AC1-9E70-E26A3F910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312" y="581992"/>
            <a:ext cx="1400175" cy="3048000"/>
          </a:xfrm>
          <a:prstGeom prst="rect">
            <a:avLst/>
          </a:prstGeom>
        </p:spPr>
      </p:pic>
      <p:pic>
        <p:nvPicPr>
          <p:cNvPr id="6" name="Picture 5" descr="A close up of electronics&#10;&#10;Description automatically generated">
            <a:extLst>
              <a:ext uri="{FF2B5EF4-FFF2-40B4-BE49-F238E27FC236}">
                <a16:creationId xmlns:a16="http://schemas.microsoft.com/office/drawing/2014/main" id="{2CB31BA5-C2A1-4FF1-B708-B3CA3B679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34" y="1204912"/>
            <a:ext cx="1400175" cy="3048000"/>
          </a:xfrm>
          <a:prstGeom prst="rect">
            <a:avLst/>
          </a:prstGeom>
        </p:spPr>
      </p:pic>
      <p:pic>
        <p:nvPicPr>
          <p:cNvPr id="8" name="Picture 7" descr="A close up of a screen&#10;&#10;Description automatically generated">
            <a:extLst>
              <a:ext uri="{FF2B5EF4-FFF2-40B4-BE49-F238E27FC236}">
                <a16:creationId xmlns:a16="http://schemas.microsoft.com/office/drawing/2014/main" id="{CD3CC2A2-F795-4DDE-879D-4818463EB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34" y="1204912"/>
            <a:ext cx="1400175" cy="3048000"/>
          </a:xfrm>
          <a:prstGeom prst="rect">
            <a:avLst/>
          </a:prstGeom>
        </p:spPr>
      </p:pic>
      <p:pic>
        <p:nvPicPr>
          <p:cNvPr id="10" name="Picture 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AA5E242-8ECE-428B-8549-14C5195216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302" y="1053210"/>
            <a:ext cx="4725497" cy="2170775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DEACDEC-0753-43D3-8811-2892DB7A85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26" y="4807197"/>
            <a:ext cx="4211960" cy="1945178"/>
          </a:xfrm>
          <a:prstGeom prst="rect">
            <a:avLst/>
          </a:prstGeom>
        </p:spPr>
      </p:pic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3CDD3E9-08DB-4E3C-BDDF-F2D1EBBB6F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683" y="4807197"/>
            <a:ext cx="4211959" cy="19451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9E43CB-BE1A-407F-B7D0-49036FD1FB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2114" y="4216172"/>
            <a:ext cx="4895512" cy="224961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FBA8355-8D39-460F-A536-8805E0671345}"/>
              </a:ext>
            </a:extLst>
          </p:cNvPr>
          <p:cNvSpPr/>
          <p:nvPr/>
        </p:nvSpPr>
        <p:spPr>
          <a:xfrm>
            <a:off x="4699956" y="1052736"/>
            <a:ext cx="4708413" cy="432048"/>
          </a:xfrm>
          <a:prstGeom prst="roundRect">
            <a:avLst/>
          </a:prstGeom>
          <a:noFill/>
          <a:ln w="57150">
            <a:solidFill>
              <a:schemeClr val="tx1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E9DA0F3-49CA-43D8-8721-663217D5E224}"/>
              </a:ext>
            </a:extLst>
          </p:cNvPr>
          <p:cNvSpPr/>
          <p:nvPr/>
        </p:nvSpPr>
        <p:spPr>
          <a:xfrm>
            <a:off x="4643879" y="2728912"/>
            <a:ext cx="4708413" cy="432048"/>
          </a:xfrm>
          <a:prstGeom prst="roundRect">
            <a:avLst/>
          </a:prstGeom>
          <a:noFill/>
          <a:ln w="57150">
            <a:solidFill>
              <a:schemeClr val="tx1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 descr="A screen shot of a computer&#10;&#10;Description automatically generated">
            <a:extLst>
              <a:ext uri="{FF2B5EF4-FFF2-40B4-BE49-F238E27FC236}">
                <a16:creationId xmlns:a16="http://schemas.microsoft.com/office/drawing/2014/main" id="{4EE29CE2-3224-40E5-8E85-3FA14EB360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802" y="3315504"/>
            <a:ext cx="3048000" cy="140017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0EFAF5B-5407-4A9E-8565-C29BFAC43BD0}"/>
              </a:ext>
            </a:extLst>
          </p:cNvPr>
          <p:cNvSpPr/>
          <p:nvPr/>
        </p:nvSpPr>
        <p:spPr>
          <a:xfrm>
            <a:off x="8492662" y="2492897"/>
            <a:ext cx="987715" cy="822607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5B64B42-19CE-43AB-8FCD-69F569BEF12B}"/>
              </a:ext>
            </a:extLst>
          </p:cNvPr>
          <p:cNvSpPr/>
          <p:nvPr/>
        </p:nvSpPr>
        <p:spPr>
          <a:xfrm>
            <a:off x="7741067" y="3916938"/>
            <a:ext cx="1555614" cy="355123"/>
          </a:xfrm>
          <a:prstGeom prst="ellipse">
            <a:avLst/>
          </a:prstGeom>
          <a:noFill/>
          <a:ln w="57150"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49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5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E438FB49-A270-48D8-BC49-F25A9D60F9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94211" name="Picture 3">
            <a:extLst>
              <a:ext uri="{FF2B5EF4-FFF2-40B4-BE49-F238E27FC236}">
                <a16:creationId xmlns:a16="http://schemas.microsoft.com/office/drawing/2014/main" id="{12CCC6A2-0E01-4174-B9CB-DB076AE70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4495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981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E85AF5F7-2223-45B4-A3B7-C221F1D1B2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4 Groups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6D53A308-8964-468C-90CA-C05147D2FA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>
              <a:latin typeface="Minion-Regular" charset="0"/>
            </a:endParaRPr>
          </a:p>
          <a:p>
            <a:r>
              <a:rPr lang="en-GB" altLang="en-US">
                <a:latin typeface="Minion-Regular" charset="0"/>
              </a:rPr>
              <a:t>Stable</a:t>
            </a:r>
          </a:p>
          <a:p>
            <a:r>
              <a:rPr lang="en-GB" altLang="en-US">
                <a:latin typeface="Minion-Regular" charset="0"/>
              </a:rPr>
              <a:t>Borderline</a:t>
            </a:r>
          </a:p>
          <a:p>
            <a:r>
              <a:rPr lang="en-GB" altLang="en-US">
                <a:latin typeface="Minion-Regular" charset="0"/>
              </a:rPr>
              <a:t>Unstable</a:t>
            </a:r>
          </a:p>
          <a:p>
            <a:r>
              <a:rPr lang="en-GB" altLang="en-US">
                <a:latin typeface="Minion-Regular" charset="0"/>
              </a:rPr>
              <a:t>Extremis</a:t>
            </a:r>
          </a:p>
          <a:p>
            <a:r>
              <a:rPr lang="en-GB" altLang="en-US">
                <a:latin typeface="Minion-Regular" charset="0"/>
              </a:rPr>
              <a:t>Stable, unstable patients, and patients in extremis are fairly easy to define.</a:t>
            </a:r>
          </a:p>
          <a:p>
            <a:r>
              <a:rPr lang="en-GB" altLang="en-US">
                <a:latin typeface="Minion-Regular" charset="0"/>
              </a:rPr>
              <a:t>Borderline patients are more difficult to define. </a:t>
            </a:r>
          </a:p>
        </p:txBody>
      </p:sp>
    </p:spTree>
    <p:extLst>
      <p:ext uri="{BB962C8B-B14F-4D97-AF65-F5344CB8AC3E}">
        <p14:creationId xmlns:p14="http://schemas.microsoft.com/office/powerpoint/2010/main" val="1404169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008E4BDB-0E30-4D42-9668-95C11FB60D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0800" y="1"/>
            <a:ext cx="7543800" cy="1736725"/>
          </a:xfrm>
        </p:spPr>
        <p:txBody>
          <a:bodyPr/>
          <a:lstStyle/>
          <a:p>
            <a:r>
              <a:rPr lang="en-GB" altLang="en-US"/>
              <a:t>Borderline shift to DCO</a:t>
            </a:r>
            <a:br>
              <a:rPr lang="en-GB" altLang="en-US"/>
            </a:br>
            <a:r>
              <a:rPr lang="en-GB" altLang="en-US" sz="2800"/>
              <a:t>Louisville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3B4E634A-36AB-45FE-865D-990A30C29F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>
                <a:latin typeface="Minion-Regular" charset="0"/>
              </a:rPr>
              <a:t>pH of &lt;7.24</a:t>
            </a:r>
          </a:p>
          <a:p>
            <a:pPr>
              <a:lnSpc>
                <a:spcPct val="90000"/>
              </a:lnSpc>
            </a:pPr>
            <a:r>
              <a:rPr lang="en-GB" altLang="en-US">
                <a:latin typeface="Minion-Regular" charset="0"/>
              </a:rPr>
              <a:t>Temperature &lt;35°C</a:t>
            </a:r>
          </a:p>
          <a:p>
            <a:pPr>
              <a:lnSpc>
                <a:spcPct val="90000"/>
              </a:lnSpc>
            </a:pPr>
            <a:r>
              <a:rPr lang="en-GB" altLang="en-US">
                <a:latin typeface="Minion-Regular" charset="0"/>
              </a:rPr>
              <a:t>Operative time &gt; 90 minutes</a:t>
            </a:r>
          </a:p>
          <a:p>
            <a:pPr>
              <a:lnSpc>
                <a:spcPct val="90000"/>
              </a:lnSpc>
            </a:pPr>
            <a:r>
              <a:rPr lang="en-GB" altLang="en-US">
                <a:latin typeface="Minion-Regular" charset="0"/>
              </a:rPr>
              <a:t>Coagulopathy</a:t>
            </a:r>
          </a:p>
          <a:p>
            <a:pPr>
              <a:lnSpc>
                <a:spcPct val="90000"/>
              </a:lnSpc>
            </a:pPr>
            <a:r>
              <a:rPr lang="en-GB" altLang="en-US">
                <a:latin typeface="Minion-Regular" charset="0"/>
              </a:rPr>
              <a:t>Transfusion of more than ten units of packed red blood cells. </a:t>
            </a:r>
          </a:p>
          <a:p>
            <a:pPr>
              <a:lnSpc>
                <a:spcPct val="90000"/>
              </a:lnSpc>
            </a:pPr>
            <a:r>
              <a:rPr lang="en-GB" altLang="en-US">
                <a:latin typeface="Minion-Regular" charset="0"/>
              </a:rPr>
              <a:t>Certain specific orthopaedic injury complexes more amenable to damage control orthopaedics:</a:t>
            </a:r>
          </a:p>
          <a:p>
            <a:pPr lvl="2">
              <a:lnSpc>
                <a:spcPct val="90000"/>
              </a:lnSpc>
            </a:pPr>
            <a:r>
              <a:rPr lang="en-GB" altLang="en-US" sz="2000">
                <a:latin typeface="Minion-Regular" charset="0"/>
              </a:rPr>
              <a:t>Femoral fractures in a multiply injured patient</a:t>
            </a:r>
          </a:p>
          <a:p>
            <a:pPr lvl="2">
              <a:lnSpc>
                <a:spcPct val="90000"/>
              </a:lnSpc>
            </a:pPr>
            <a:r>
              <a:rPr lang="en-GB" altLang="en-US" sz="2000">
                <a:latin typeface="Minion-Regular" charset="0"/>
              </a:rPr>
              <a:t>Pelvic ring injuries with exsanguinating hemorrhage</a:t>
            </a:r>
          </a:p>
          <a:p>
            <a:pPr lvl="2">
              <a:lnSpc>
                <a:spcPct val="90000"/>
              </a:lnSpc>
            </a:pPr>
            <a:r>
              <a:rPr lang="en-GB" altLang="en-US" sz="2000">
                <a:latin typeface="Minion-Regular" charset="0"/>
              </a:rPr>
              <a:t>Polytrauma in a geriatric patient.</a:t>
            </a:r>
          </a:p>
          <a:p>
            <a:pPr>
              <a:lnSpc>
                <a:spcPct val="90000"/>
              </a:lnSpc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97176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CA4C78B9-C8F9-4E28-8F2A-F922926E1F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0800" y="1"/>
            <a:ext cx="7543800" cy="1431925"/>
          </a:xfrm>
        </p:spPr>
        <p:txBody>
          <a:bodyPr/>
          <a:lstStyle/>
          <a:p>
            <a:r>
              <a:rPr lang="en-GB" altLang="en-US"/>
              <a:t>Borderline shift to DCO </a:t>
            </a:r>
            <a:br>
              <a:rPr lang="en-GB" altLang="en-US"/>
            </a:br>
            <a:r>
              <a:rPr lang="en-GB" altLang="en-US" sz="2800"/>
              <a:t>Hanover</a:t>
            </a:r>
            <a:r>
              <a:rPr lang="en-GB" altLang="en-US"/>
              <a:t> 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F007400F-FFC1-4560-8E52-35427A29E6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14600" y="1905000"/>
            <a:ext cx="7620000" cy="4191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400">
                <a:latin typeface="FranklinGothic-Book" charset="0"/>
              </a:rPr>
              <a:t>Polytrauma + injury severity score of &gt;20 points and additional thoracic trauma (abbreviated injury score &gt;2 points)</a:t>
            </a:r>
          </a:p>
          <a:p>
            <a:pPr>
              <a:lnSpc>
                <a:spcPct val="90000"/>
              </a:lnSpc>
            </a:pPr>
            <a:r>
              <a:rPr lang="en-GB" altLang="en-US" sz="2400">
                <a:latin typeface="FranklinGothic-Book" charset="0"/>
              </a:rPr>
              <a:t>Polytrauma with abdominal/pelvic trauma (Moore score75 &gt;3 points) and hemorrhagic</a:t>
            </a:r>
          </a:p>
          <a:p>
            <a:pPr>
              <a:lnSpc>
                <a:spcPct val="90000"/>
              </a:lnSpc>
            </a:pPr>
            <a:r>
              <a:rPr lang="en-GB" altLang="en-US" sz="2400">
                <a:latin typeface="FranklinGothic-Book" charset="0"/>
              </a:rPr>
              <a:t>Shock (initial blood pressure &lt;90 mm Hg)</a:t>
            </a:r>
          </a:p>
          <a:p>
            <a:pPr>
              <a:lnSpc>
                <a:spcPct val="90000"/>
              </a:lnSpc>
            </a:pPr>
            <a:r>
              <a:rPr lang="en-GB" altLang="en-US" sz="2400">
                <a:latin typeface="FranklinGothic-Book" charset="0"/>
              </a:rPr>
              <a:t>Injury severity score of </a:t>
            </a:r>
            <a:r>
              <a:rPr lang="en-GB" altLang="en-US" sz="2400">
                <a:latin typeface="Symbol" panose="05050102010706020507" pitchFamily="18" charset="2"/>
              </a:rPr>
              <a:t>&gt;</a:t>
            </a:r>
            <a:r>
              <a:rPr lang="en-GB" altLang="en-US" sz="2400">
                <a:latin typeface="FranklinGothic-Book" charset="0"/>
              </a:rPr>
              <a:t>40 points in the absence of additional thoracic injury</a:t>
            </a:r>
          </a:p>
          <a:p>
            <a:pPr>
              <a:lnSpc>
                <a:spcPct val="90000"/>
              </a:lnSpc>
            </a:pPr>
            <a:r>
              <a:rPr lang="en-GB" altLang="en-US" sz="2400">
                <a:latin typeface="FranklinGothic-Book" charset="0"/>
              </a:rPr>
              <a:t>Radiographic findings of bilateral lung contusion</a:t>
            </a:r>
          </a:p>
          <a:p>
            <a:pPr>
              <a:lnSpc>
                <a:spcPct val="90000"/>
              </a:lnSpc>
            </a:pPr>
            <a:r>
              <a:rPr lang="en-GB" altLang="en-US" sz="2400">
                <a:latin typeface="FranklinGothic-Book" charset="0"/>
              </a:rPr>
              <a:t>Initial mean pulmonary arterial pressure of &gt;24 mm Hg</a:t>
            </a:r>
          </a:p>
          <a:p>
            <a:pPr>
              <a:lnSpc>
                <a:spcPct val="90000"/>
              </a:lnSpc>
            </a:pPr>
            <a:r>
              <a:rPr lang="en-GB" altLang="en-US" sz="2400">
                <a:latin typeface="FranklinGothic-Book" charset="0"/>
              </a:rPr>
              <a:t>Increase of &gt;6 mm Hg in pulmonary arterial</a:t>
            </a:r>
            <a:r>
              <a:rPr lang="en-GB" altLang="en-US">
                <a:latin typeface="FranklinGothic-Book" charset="0"/>
              </a:rPr>
              <a:t> pressure during intramedullary nailing</a:t>
            </a:r>
          </a:p>
        </p:txBody>
      </p:sp>
    </p:spTree>
    <p:extLst>
      <p:ext uri="{BB962C8B-B14F-4D97-AF65-F5344CB8AC3E}">
        <p14:creationId xmlns:p14="http://schemas.microsoft.com/office/powerpoint/2010/main" val="15175850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0984DE50-06B0-4690-A36C-2BC0347D5E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Head Injury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1B82404D-9A97-42D6-A519-FE9F6696A0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/>
              <a:t>Femoral shaft fracture  and head injury </a:t>
            </a:r>
          </a:p>
          <a:p>
            <a:r>
              <a:rPr lang="en-GB" altLang="en-US"/>
              <a:t>Less controversial as long as patient “stable and resuscitated”</a:t>
            </a:r>
          </a:p>
        </p:txBody>
      </p:sp>
    </p:spTree>
    <p:extLst>
      <p:ext uri="{BB962C8B-B14F-4D97-AF65-F5344CB8AC3E}">
        <p14:creationId xmlns:p14="http://schemas.microsoft.com/office/powerpoint/2010/main" val="25429686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87408BF2-852D-43C6-AF64-06EC7CA8EB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Timing of return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2AB10571-941E-4544-9BF9-D8D5BA0625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dirty="0">
                <a:latin typeface="Minion-Regular" charset="0"/>
              </a:rPr>
              <a:t>Used to hold true</a:t>
            </a:r>
          </a:p>
          <a:p>
            <a:pPr marL="136525" indent="0">
              <a:lnSpc>
                <a:spcPct val="90000"/>
              </a:lnSpc>
              <a:buNone/>
            </a:pPr>
            <a:endParaRPr lang="en-GB" altLang="en-US" dirty="0">
              <a:latin typeface="Minion-Regular" charset="0"/>
            </a:endParaRPr>
          </a:p>
          <a:p>
            <a:pPr lvl="1">
              <a:lnSpc>
                <a:spcPct val="90000"/>
              </a:lnSpc>
            </a:pPr>
            <a:r>
              <a:rPr lang="en-GB" altLang="en-US" dirty="0">
                <a:latin typeface="Minion-Regular" charset="0"/>
              </a:rPr>
              <a:t>Days 2, 3, and 4 are not safe for performing definitive surgery</a:t>
            </a:r>
          </a:p>
          <a:p>
            <a:pPr>
              <a:lnSpc>
                <a:spcPct val="90000"/>
              </a:lnSpc>
            </a:pPr>
            <a:endParaRPr lang="en-GB" altLang="en-US" dirty="0">
              <a:latin typeface="Minion-Regular" charset="0"/>
            </a:endParaRPr>
          </a:p>
          <a:p>
            <a:pPr lvl="1">
              <a:lnSpc>
                <a:spcPct val="90000"/>
              </a:lnSpc>
            </a:pPr>
            <a:r>
              <a:rPr lang="en-GB" altLang="en-US" dirty="0">
                <a:latin typeface="Minion-Regular" charset="0"/>
              </a:rPr>
              <a:t>During this period, marked immune reactions are ongoing and increased generalized oedema is observed </a:t>
            </a:r>
          </a:p>
          <a:p>
            <a:pPr>
              <a:lnSpc>
                <a:spcPct val="90000"/>
              </a:lnSpc>
            </a:pPr>
            <a:endParaRPr lang="en-GB" altLang="en-US" dirty="0">
              <a:latin typeface="Minion-Regular" charset="0"/>
            </a:endParaRPr>
          </a:p>
          <a:p>
            <a:pPr lvl="1">
              <a:lnSpc>
                <a:spcPct val="90000"/>
              </a:lnSpc>
            </a:pPr>
            <a:r>
              <a:rPr lang="en-GB" altLang="en-US" dirty="0">
                <a:latin typeface="Minion-Regular" charset="0"/>
              </a:rPr>
              <a:t>Pape et al in a prospective study demonstrated that multiply injured patients subjected to secondary definitive surgery between days 2 and 4 had a significantly increased inflammatory response compared with that in patients operated on between days 6 and 8</a:t>
            </a:r>
          </a:p>
          <a:p>
            <a:pPr>
              <a:lnSpc>
                <a:spcPct val="90000"/>
              </a:lnSpc>
            </a:pP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444965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091A0EE5-3876-4287-99E4-7D09CF402F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38600" y="304801"/>
            <a:ext cx="6096000" cy="1431925"/>
          </a:xfrm>
        </p:spPr>
        <p:txBody>
          <a:bodyPr>
            <a:normAutofit fontScale="90000"/>
          </a:bodyPr>
          <a:lstStyle/>
          <a:p>
            <a:r>
              <a:rPr lang="en-GB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SR </a:t>
            </a:r>
            <a:br>
              <a:rPr lang="en-GB" altLang="en-US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GB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21 YO, Male</a:t>
            </a:r>
            <a:br>
              <a:rPr lang="en-GB" altLang="en-US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GB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13/05/06 - 23H50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33281C2A-1C14-45C1-AB60-8A44EE1F1D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ISS 57</a:t>
            </a:r>
          </a:p>
          <a:p>
            <a:pPr>
              <a:lnSpc>
                <a:spcPct val="90000"/>
              </a:lnSpc>
            </a:pPr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SAH, DAI</a:t>
            </a:r>
          </a:p>
          <a:p>
            <a:pPr>
              <a:lnSpc>
                <a:spcPct val="90000"/>
              </a:lnSpc>
            </a:pPr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R Haemothorax</a:t>
            </a:r>
          </a:p>
          <a:p>
            <a:pPr>
              <a:lnSpc>
                <a:spcPct val="90000"/>
              </a:lnSpc>
            </a:pPr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Pelvic ring fracture </a:t>
            </a:r>
          </a:p>
          <a:p>
            <a:pPr lvl="1">
              <a:lnSpc>
                <a:spcPct val="90000"/>
              </a:lnSpc>
            </a:pPr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(Dissociation R hemipelvis)</a:t>
            </a:r>
          </a:p>
          <a:p>
            <a:pPr>
              <a:lnSpc>
                <a:spcPct val="90000"/>
              </a:lnSpc>
            </a:pPr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# L Acetabulum</a:t>
            </a:r>
          </a:p>
          <a:p>
            <a:pPr>
              <a:lnSpc>
                <a:spcPct val="90000"/>
              </a:lnSpc>
            </a:pPr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# L Femur</a:t>
            </a:r>
          </a:p>
          <a:p>
            <a:pPr>
              <a:lnSpc>
                <a:spcPct val="90000"/>
              </a:lnSpc>
            </a:pPr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Compartment syndrome both lower legs and thighs</a:t>
            </a:r>
          </a:p>
        </p:txBody>
      </p:sp>
    </p:spTree>
    <p:extLst>
      <p:ext uri="{BB962C8B-B14F-4D97-AF65-F5344CB8AC3E}">
        <p14:creationId xmlns:p14="http://schemas.microsoft.com/office/powerpoint/2010/main" val="33314238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D7E96ACA-0402-47CC-A17A-49AA4E5C19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62468" name="Picture 4">
            <a:extLst>
              <a:ext uri="{FF2B5EF4-FFF2-40B4-BE49-F238E27FC236}">
                <a16:creationId xmlns:a16="http://schemas.microsoft.com/office/drawing/2014/main" id="{90B03AFB-3836-4747-9B53-89063B8C8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0"/>
            <a:ext cx="3733800" cy="289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9" name="Picture 5">
            <a:extLst>
              <a:ext uri="{FF2B5EF4-FFF2-40B4-BE49-F238E27FC236}">
                <a16:creationId xmlns:a16="http://schemas.microsoft.com/office/drawing/2014/main" id="{9AC66D58-519D-4730-A373-517CB05E4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543" r="-3031"/>
          <a:stretch/>
        </p:blipFill>
        <p:spPr bwMode="auto">
          <a:xfrm>
            <a:off x="4439816" y="2636912"/>
            <a:ext cx="5688632" cy="418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0" name="Picture 6">
            <a:extLst>
              <a:ext uri="{FF2B5EF4-FFF2-40B4-BE49-F238E27FC236}">
                <a16:creationId xmlns:a16="http://schemas.microsoft.com/office/drawing/2014/main" id="{5A3276C9-A081-4C7A-97C5-D6AE92FC9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17" y="2872328"/>
            <a:ext cx="2243138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1" name="Picture 7">
            <a:extLst>
              <a:ext uri="{FF2B5EF4-FFF2-40B4-BE49-F238E27FC236}">
                <a16:creationId xmlns:a16="http://schemas.microsoft.com/office/drawing/2014/main" id="{A128339F-6087-4DDD-9FF6-A11728EE2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810" y="2948528"/>
            <a:ext cx="1992313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3" name="Picture 9">
            <a:extLst>
              <a:ext uri="{FF2B5EF4-FFF2-40B4-BE49-F238E27FC236}">
                <a16:creationId xmlns:a16="http://schemas.microsoft.com/office/drawing/2014/main" id="{7744BA11-8F5F-4744-8C38-05FF9E3CF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152" y="81756"/>
            <a:ext cx="5410200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4B6BD1-6505-4413-8CDD-F98CF006D36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7549" b="75885"/>
          <a:stretch/>
        </p:blipFill>
        <p:spPr>
          <a:xfrm>
            <a:off x="6843568" y="81757"/>
            <a:ext cx="5026663" cy="8269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DC623F-7956-4C68-AB69-EB64FE9889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3404" y="35064"/>
            <a:ext cx="5023539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5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>
            <a:extLst>
              <a:ext uri="{FF2B5EF4-FFF2-40B4-BE49-F238E27FC236}">
                <a16:creationId xmlns:a16="http://schemas.microsoft.com/office/drawing/2014/main" id="{4B862EF2-59F9-4BEC-B0FF-644038310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33400"/>
            <a:ext cx="31242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4" name="Rectangle 2">
            <a:extLst>
              <a:ext uri="{FF2B5EF4-FFF2-40B4-BE49-F238E27FC236}">
                <a16:creationId xmlns:a16="http://schemas.microsoft.com/office/drawing/2014/main" id="{77EEC518-A29E-42C4-8658-56EFD02F64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1"/>
            <a:ext cx="7543800" cy="1431925"/>
          </a:xfrm>
        </p:spPr>
        <p:txBody>
          <a:bodyPr/>
          <a:lstStyle/>
          <a:p>
            <a:r>
              <a:rPr lang="en-GB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Theatre - 1 hr arrival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3EF94E0F-60B7-4F2E-BB47-AB9C5D7E02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6629400" cy="4114800"/>
          </a:xfrm>
        </p:spPr>
        <p:txBody>
          <a:bodyPr/>
          <a:lstStyle/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Laparotomy </a:t>
            </a:r>
          </a:p>
          <a:p>
            <a:pPr lvl="1"/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Pelvis packed, Vac dressing</a:t>
            </a:r>
          </a:p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C clamp and pelvic ex fix</a:t>
            </a:r>
          </a:p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Angiogram</a:t>
            </a:r>
          </a:p>
          <a:p>
            <a:pPr lvl="2"/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Embolisation</a:t>
            </a:r>
          </a:p>
          <a:p>
            <a:endParaRPr lang="en-GB" altLang="en-US">
              <a:effectLst>
                <a:outerShdw blurRad="38100" dist="38100" dir="2700000" algn="tl">
                  <a:srgbClr val="000099"/>
                </a:outerShdw>
              </a:effectLst>
            </a:endParaRPr>
          </a:p>
        </p:txBody>
      </p:sp>
      <p:pic>
        <p:nvPicPr>
          <p:cNvPr id="64518" name="Picture 6">
            <a:extLst>
              <a:ext uri="{FF2B5EF4-FFF2-40B4-BE49-F238E27FC236}">
                <a16:creationId xmlns:a16="http://schemas.microsoft.com/office/drawing/2014/main" id="{BA54627C-D5FE-48B8-AA43-A0E2383D1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81400"/>
            <a:ext cx="3276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7942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3" name="Picture 5">
            <a:extLst>
              <a:ext uri="{FF2B5EF4-FFF2-40B4-BE49-F238E27FC236}">
                <a16:creationId xmlns:a16="http://schemas.microsoft.com/office/drawing/2014/main" id="{51D4EF8F-6D20-4DBA-B3AA-F9DCE3AA8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5" b="5751"/>
          <a:stretch>
            <a:fillRect/>
          </a:stretch>
        </p:blipFill>
        <p:spPr bwMode="auto">
          <a:xfrm>
            <a:off x="1524001" y="2895600"/>
            <a:ext cx="4995863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4" name="Picture 6">
            <a:extLst>
              <a:ext uri="{FF2B5EF4-FFF2-40B4-BE49-F238E27FC236}">
                <a16:creationId xmlns:a16="http://schemas.microsoft.com/office/drawing/2014/main" id="{3C1201B1-4172-4520-8DAE-44CE1234C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" t="12202" b="858"/>
          <a:stretch>
            <a:fillRect/>
          </a:stretch>
        </p:blipFill>
        <p:spPr bwMode="auto">
          <a:xfrm>
            <a:off x="6019800" y="0"/>
            <a:ext cx="4648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6" name="Text Box 8">
            <a:extLst>
              <a:ext uri="{FF2B5EF4-FFF2-40B4-BE49-F238E27FC236}">
                <a16:creationId xmlns:a16="http://schemas.microsoft.com/office/drawing/2014/main" id="{CF4D4A16-CC5B-43E2-B7E2-1908FA95F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1" y="4800601"/>
            <a:ext cx="2454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EVD 14/05/06 – 20:45</a:t>
            </a:r>
          </a:p>
        </p:txBody>
      </p:sp>
      <p:pic>
        <p:nvPicPr>
          <p:cNvPr id="78857" name="Picture 9">
            <a:extLst>
              <a:ext uri="{FF2B5EF4-FFF2-40B4-BE49-F238E27FC236}">
                <a16:creationId xmlns:a16="http://schemas.microsoft.com/office/drawing/2014/main" id="{66FFF76A-3C9C-4995-AF9F-4524D9E2B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3429000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878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49CC1-D58C-4E03-B8D8-B35628CAE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1462" y="497360"/>
            <a:ext cx="4733526" cy="1143000"/>
          </a:xfrm>
        </p:spPr>
        <p:txBody>
          <a:bodyPr/>
          <a:lstStyle/>
          <a:p>
            <a:r>
              <a:rPr lang="en-GB" dirty="0"/>
              <a:t>Annotation</a:t>
            </a:r>
          </a:p>
        </p:txBody>
      </p:sp>
      <p:pic>
        <p:nvPicPr>
          <p:cNvPr id="5" name="Content Placeholder 4" descr="A screen shot of a person&#10;&#10;Description automatically generated">
            <a:extLst>
              <a:ext uri="{FF2B5EF4-FFF2-40B4-BE49-F238E27FC236}">
                <a16:creationId xmlns:a16="http://schemas.microsoft.com/office/drawing/2014/main" id="{6F3EAE7F-6763-461A-9B3D-8F06766BC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484" y="2750124"/>
            <a:ext cx="8888245" cy="408303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8FA8D5-FFD0-4CF9-993A-2E3C572853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25929" t="20671" r="26512" b="33528"/>
          <a:stretch/>
        </p:blipFill>
        <p:spPr>
          <a:xfrm>
            <a:off x="3815525" y="3271962"/>
            <a:ext cx="5995842" cy="3615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7991770-D3C8-46D2-9377-58B532919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88" y="2737705"/>
            <a:ext cx="8942319" cy="410787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002A72-0452-4CE4-8374-5ABAC5F4C0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0875" y="4814142"/>
            <a:ext cx="2847079" cy="1792379"/>
          </a:xfrm>
          <a:prstGeom prst="rect">
            <a:avLst/>
          </a:prstGeom>
        </p:spPr>
      </p:pic>
      <p:pic>
        <p:nvPicPr>
          <p:cNvPr id="13" name="Picture 12" descr="A screen shot of a person&#10;&#10;Description automatically generated">
            <a:extLst>
              <a:ext uri="{FF2B5EF4-FFF2-40B4-BE49-F238E27FC236}">
                <a16:creationId xmlns:a16="http://schemas.microsoft.com/office/drawing/2014/main" id="{CF8775E9-F24D-4DB0-B18A-314479410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75" y="2694288"/>
            <a:ext cx="9075300" cy="416896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5" name="Picture 14" descr="A screen shot of a person&#10;&#10;Description automatically generated">
            <a:extLst>
              <a:ext uri="{FF2B5EF4-FFF2-40B4-BE49-F238E27FC236}">
                <a16:creationId xmlns:a16="http://schemas.microsoft.com/office/drawing/2014/main" id="{3299E917-597D-4309-A654-D4DF025EC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738" y="2655594"/>
            <a:ext cx="9075300" cy="416896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7420EE-4730-4A65-8BFF-0E4C98C7D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375" y="4680212"/>
            <a:ext cx="2847079" cy="17923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806DC9-2BA3-473F-B02E-B901433F1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046" y="4644834"/>
            <a:ext cx="2847079" cy="1792379"/>
          </a:xfrm>
          <a:prstGeom prst="rect">
            <a:avLst/>
          </a:prstGeom>
        </p:spPr>
      </p:pic>
      <p:pic>
        <p:nvPicPr>
          <p:cNvPr id="17" name="Picture 16" descr="A screen shot of a person&#10;&#10;Description automatically generated">
            <a:extLst>
              <a:ext uri="{FF2B5EF4-FFF2-40B4-BE49-F238E27FC236}">
                <a16:creationId xmlns:a16="http://schemas.microsoft.com/office/drawing/2014/main" id="{B828713E-3A7D-4E65-9627-63685C9149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483" y="2664192"/>
            <a:ext cx="9037866" cy="415177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9" name="Picture 18" descr="A picture containing monitor, photo, screen, computer&#10;&#10;Description automatically generated">
            <a:extLst>
              <a:ext uri="{FF2B5EF4-FFF2-40B4-BE49-F238E27FC236}">
                <a16:creationId xmlns:a16="http://schemas.microsoft.com/office/drawing/2014/main" id="{975DE8BA-EE8C-4705-8363-0088B71DD9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928" y="8231579"/>
            <a:ext cx="7937731" cy="36463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343924-1D9C-4C47-BC32-D432680FB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5074" y="4674930"/>
            <a:ext cx="2847079" cy="1792379"/>
          </a:xfrm>
          <a:prstGeom prst="rect">
            <a:avLst/>
          </a:prstGeom>
        </p:spPr>
      </p:pic>
      <p:pic>
        <p:nvPicPr>
          <p:cNvPr id="21" name="Picture 20" descr="A screen shot of a person&#10;&#10;Description automatically generated">
            <a:extLst>
              <a:ext uri="{FF2B5EF4-FFF2-40B4-BE49-F238E27FC236}">
                <a16:creationId xmlns:a16="http://schemas.microsoft.com/office/drawing/2014/main" id="{D5AE7949-BA0A-4935-A3F0-E962DE5983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702" y="2706369"/>
            <a:ext cx="9075299" cy="416896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43594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9E253E39-76FE-4906-810F-2A7C9D48E3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Theatre 14/05 08h20</a:t>
            </a:r>
          </a:p>
        </p:txBody>
      </p:sp>
      <p:sp>
        <p:nvSpPr>
          <p:cNvPr id="65541" name="Rectangle 5">
            <a:extLst>
              <a:ext uri="{FF2B5EF4-FFF2-40B4-BE49-F238E27FC236}">
                <a16:creationId xmlns:a16="http://schemas.microsoft.com/office/drawing/2014/main" id="{4A51A2B1-0435-48CC-A243-84B01B821A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Retrograde femoral nail</a:t>
            </a:r>
          </a:p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Fasciotomy</a:t>
            </a:r>
          </a:p>
          <a:p>
            <a:pPr lvl="2"/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Both thighs both calves</a:t>
            </a:r>
          </a:p>
        </p:txBody>
      </p:sp>
      <p:pic>
        <p:nvPicPr>
          <p:cNvPr id="65540" name="Picture 4">
            <a:extLst>
              <a:ext uri="{FF2B5EF4-FFF2-40B4-BE49-F238E27FC236}">
                <a16:creationId xmlns:a16="http://schemas.microsoft.com/office/drawing/2014/main" id="{7DBC1098-78F3-4D2E-BF64-1D2E53A98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4" y="4945064"/>
            <a:ext cx="1912937" cy="191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400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5841908F-FC7B-45AC-97AB-EABB62AB1C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15/05/06 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83DC3C44-9716-4524-8DFA-153C11A63C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Angiogram</a:t>
            </a:r>
          </a:p>
          <a:p>
            <a:pPr lvl="2"/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IVC filter</a:t>
            </a:r>
          </a:p>
          <a:p>
            <a:pPr lvl="2"/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Repeat bleeding</a:t>
            </a:r>
          </a:p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Laparotomy change of packs</a:t>
            </a:r>
          </a:p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Bladder repair</a:t>
            </a:r>
          </a:p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Pubic symphysis ORIF</a:t>
            </a:r>
          </a:p>
        </p:txBody>
      </p:sp>
      <p:pic>
        <p:nvPicPr>
          <p:cNvPr id="66564" name="Picture 4">
            <a:extLst>
              <a:ext uri="{FF2B5EF4-FFF2-40B4-BE49-F238E27FC236}">
                <a16:creationId xmlns:a16="http://schemas.microsoft.com/office/drawing/2014/main" id="{1ED6A6EA-75AD-455E-924F-DE3C8D8D4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267200"/>
            <a:ext cx="25908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0869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>
            <a:extLst>
              <a:ext uri="{FF2B5EF4-FFF2-40B4-BE49-F238E27FC236}">
                <a16:creationId xmlns:a16="http://schemas.microsoft.com/office/drawing/2014/main" id="{72B06AB2-213F-40F2-828D-FB0ECD151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267200"/>
            <a:ext cx="25908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22" name="Rectangle 2">
            <a:extLst>
              <a:ext uri="{FF2B5EF4-FFF2-40B4-BE49-F238E27FC236}">
                <a16:creationId xmlns:a16="http://schemas.microsoft.com/office/drawing/2014/main" id="{7C89018A-AE0A-489D-BD4B-8F4723BCF4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Theatre 15/05/06 </a:t>
            </a: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3A2A7F0F-8C80-4BA4-B9C7-57550E904E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Angiogram</a:t>
            </a:r>
          </a:p>
          <a:p>
            <a:pPr lvl="2"/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IVC filter</a:t>
            </a:r>
          </a:p>
          <a:p>
            <a:pPr lvl="2"/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Repeat bleeding</a:t>
            </a:r>
          </a:p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Laparotomy change of packs</a:t>
            </a:r>
          </a:p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Bladder repair</a:t>
            </a:r>
          </a:p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Pubic symphysis ORIF</a:t>
            </a:r>
          </a:p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2 hour rewarming on table</a:t>
            </a:r>
          </a:p>
        </p:txBody>
      </p:sp>
    </p:spTree>
    <p:extLst>
      <p:ext uri="{BB962C8B-B14F-4D97-AF65-F5344CB8AC3E}">
        <p14:creationId xmlns:p14="http://schemas.microsoft.com/office/powerpoint/2010/main" val="6513820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2FF5988C-5627-4A69-9468-B63E43C3A8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Theatre 15/05/06 </a:t>
            </a: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08750F64-8468-4AF2-BE0D-37179B13DD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90800" y="1981200"/>
            <a:ext cx="4495800" cy="4114800"/>
          </a:xfrm>
        </p:spPr>
        <p:txBody>
          <a:bodyPr/>
          <a:lstStyle/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Removal of C clamp</a:t>
            </a:r>
          </a:p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Anterior plating 	</a:t>
            </a:r>
          </a:p>
          <a:p>
            <a:pPr lvl="2"/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R Sacroiliac joint</a:t>
            </a:r>
          </a:p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Debridement washout closure C clamp and Ex fix wounds</a:t>
            </a:r>
          </a:p>
        </p:txBody>
      </p:sp>
      <p:pic>
        <p:nvPicPr>
          <p:cNvPr id="82948" name="Picture 4">
            <a:extLst>
              <a:ext uri="{FF2B5EF4-FFF2-40B4-BE49-F238E27FC236}">
                <a16:creationId xmlns:a16="http://schemas.microsoft.com/office/drawing/2014/main" id="{7BC62D89-0DB1-47E9-87F4-03BC67EB7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267200"/>
            <a:ext cx="25908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9" name="Picture 5">
            <a:extLst>
              <a:ext uri="{FF2B5EF4-FFF2-40B4-BE49-F238E27FC236}">
                <a16:creationId xmlns:a16="http://schemas.microsoft.com/office/drawing/2014/main" id="{9DD3E04A-39E0-4250-BA95-E883B7912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752600"/>
            <a:ext cx="2667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57666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A5E761B8-DCE2-4036-AEBC-A1A8F4DA0B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Theatre</a:t>
            </a:r>
          </a:p>
        </p:txBody>
      </p:sp>
      <p:sp>
        <p:nvSpPr>
          <p:cNvPr id="67588" name="Rectangle 4">
            <a:extLst>
              <a:ext uri="{FF2B5EF4-FFF2-40B4-BE49-F238E27FC236}">
                <a16:creationId xmlns:a16="http://schemas.microsoft.com/office/drawing/2014/main" id="{E6946783-F26D-42E2-A0D7-71898CA00C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Vac dressing change 17/05/06</a:t>
            </a:r>
          </a:p>
          <a:p>
            <a:pPr lvl="2"/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Closure of thigh wounds</a:t>
            </a:r>
          </a:p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Vac dressing change 23/05/06</a:t>
            </a:r>
          </a:p>
          <a:p>
            <a:pPr lvl="2"/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Closure of L lower leg wound</a:t>
            </a:r>
          </a:p>
          <a:p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Vac dressing change 28/05/06</a:t>
            </a:r>
          </a:p>
          <a:p>
            <a:pPr lvl="2"/>
            <a:r>
              <a:rPr lang="en-GB" altLang="en-US">
                <a:effectLst>
                  <a:outerShdw blurRad="38100" dist="38100" dir="2700000" algn="tl">
                    <a:srgbClr val="000099"/>
                  </a:outerShdw>
                </a:effectLst>
              </a:rPr>
              <a:t>Closure R lower leg wound</a:t>
            </a:r>
          </a:p>
          <a:p>
            <a:endParaRPr lang="en-GB" altLang="en-US">
              <a:effectLst>
                <a:outerShdw blurRad="38100" dist="38100" dir="2700000" algn="tl">
                  <a:srgbClr val="000099"/>
                </a:outerShdw>
              </a:effectLst>
            </a:endParaRPr>
          </a:p>
          <a:p>
            <a:endParaRPr lang="en-GB" altLang="en-US">
              <a:effectLst>
                <a:outerShdw blurRad="38100" dist="38100" dir="2700000" algn="tl">
                  <a:srgbClr val="000099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31820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A50D41A8-D1A4-4296-BCF9-9287437241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Theatre 30/05/06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827CC721-CF15-4754-8FD7-5070F0A790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981200"/>
            <a:ext cx="5334000" cy="4114800"/>
          </a:xfrm>
        </p:spPr>
        <p:txBody>
          <a:bodyPr/>
          <a:lstStyle/>
          <a:p>
            <a:r>
              <a:rPr lang="en-GB" altLang="en-US" dirty="0">
                <a:effectLst>
                  <a:outerShdw blurRad="38100" dist="38100" dir="2700000" algn="tl">
                    <a:srgbClr val="000099"/>
                  </a:outerShdw>
                </a:effectLst>
              </a:rPr>
              <a:t>Planned ORIF acetabulum</a:t>
            </a:r>
          </a:p>
          <a:p>
            <a:r>
              <a:rPr lang="en-GB" altLang="en-US" dirty="0">
                <a:effectLst>
                  <a:outerShdw blurRad="38100" dist="38100" dir="2700000" algn="tl">
                    <a:srgbClr val="000099"/>
                  </a:outerShdw>
                </a:effectLst>
              </a:rPr>
              <a:t>Wound breakdown</a:t>
            </a:r>
          </a:p>
          <a:p>
            <a:pPr lvl="2"/>
            <a:r>
              <a:rPr lang="en-GB" altLang="en-US" dirty="0">
                <a:effectLst>
                  <a:outerShdw blurRad="38100" dist="38100" dir="2700000" algn="tl">
                    <a:srgbClr val="000099"/>
                  </a:outerShdw>
                </a:effectLst>
              </a:rPr>
              <a:t>L iliac crest</a:t>
            </a:r>
          </a:p>
          <a:p>
            <a:pPr lvl="2"/>
            <a:r>
              <a:rPr lang="en-GB" altLang="en-US" dirty="0">
                <a:effectLst>
                  <a:outerShdw blurRad="38100" dist="38100" dir="2700000" algn="tl">
                    <a:srgbClr val="000099"/>
                  </a:outerShdw>
                </a:effectLst>
              </a:rPr>
              <a:t>Both thighs</a:t>
            </a:r>
          </a:p>
          <a:p>
            <a:r>
              <a:rPr lang="en-GB" altLang="en-US" dirty="0">
                <a:effectLst>
                  <a:outerShdw blurRad="38100" dist="38100" dir="2700000" algn="tl">
                    <a:srgbClr val="000099"/>
                  </a:outerShdw>
                </a:effectLst>
              </a:rPr>
              <a:t>Washout and vac dressings</a:t>
            </a:r>
          </a:p>
        </p:txBody>
      </p:sp>
      <p:pic>
        <p:nvPicPr>
          <p:cNvPr id="68612" name="Picture 4">
            <a:extLst>
              <a:ext uri="{FF2B5EF4-FFF2-40B4-BE49-F238E27FC236}">
                <a16:creationId xmlns:a16="http://schemas.microsoft.com/office/drawing/2014/main" id="{412F0A99-301E-4732-9659-BBE2EED0D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253" y="2730500"/>
            <a:ext cx="4624387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CD5854-5EF1-4052-8FD0-4344B538F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4634712"/>
            <a:ext cx="3944363" cy="22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7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E5243-3BBC-4C02-B813-F66F849E9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52241B6A-D8C9-473C-BAEA-7E96A75BB83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AU" altLang="en-US"/>
              <a:t>1</a:t>
            </a:r>
            <a:r>
              <a:rPr lang="en-AU" altLang="en-US" baseline="30000"/>
              <a:t>st</a:t>
            </a:r>
            <a:r>
              <a:rPr lang="en-AU" altLang="en-US"/>
              <a:t> phase – control haemorrhage, rapidly stabilise #’s, decontaminate wounds</a:t>
            </a:r>
          </a:p>
          <a:p>
            <a:r>
              <a:rPr lang="en-AU" altLang="en-US"/>
              <a:t>2</a:t>
            </a:r>
            <a:r>
              <a:rPr lang="en-AU" altLang="en-US" baseline="30000"/>
              <a:t>nd</a:t>
            </a:r>
            <a:r>
              <a:rPr lang="en-AU" altLang="en-US"/>
              <a:t> phase – resuscitate in ICU</a:t>
            </a:r>
          </a:p>
          <a:p>
            <a:pPr lvl="1"/>
            <a:r>
              <a:rPr lang="en-AU" altLang="en-US"/>
              <a:t>Improve haemodynamics</a:t>
            </a:r>
          </a:p>
          <a:p>
            <a:pPr lvl="1"/>
            <a:r>
              <a:rPr lang="en-AU" altLang="en-US"/>
              <a:t>Ventilatory support </a:t>
            </a:r>
          </a:p>
          <a:p>
            <a:pPr lvl="1"/>
            <a:r>
              <a:rPr lang="en-AU" altLang="en-US"/>
              <a:t>Rewarm</a:t>
            </a:r>
          </a:p>
          <a:p>
            <a:pPr lvl="1"/>
            <a:r>
              <a:rPr lang="en-AU" altLang="en-US"/>
              <a:t>Correct coagulopathy</a:t>
            </a:r>
          </a:p>
          <a:p>
            <a:pPr lvl="1"/>
            <a:r>
              <a:rPr lang="en-AU" altLang="en-US"/>
              <a:t>Identify any other injuries</a:t>
            </a:r>
          </a:p>
          <a:p>
            <a:r>
              <a:rPr lang="en-AU" altLang="en-US"/>
              <a:t>3</a:t>
            </a:r>
            <a:r>
              <a:rPr lang="en-AU" altLang="en-US" baseline="30000"/>
              <a:t>rd</a:t>
            </a:r>
            <a:r>
              <a:rPr lang="en-AU" altLang="en-US"/>
              <a:t> phase – definitive correction/ repair</a:t>
            </a:r>
          </a:p>
        </p:txBody>
      </p:sp>
    </p:spTree>
    <p:extLst>
      <p:ext uri="{BB962C8B-B14F-4D97-AF65-F5344CB8AC3E}">
        <p14:creationId xmlns:p14="http://schemas.microsoft.com/office/powerpoint/2010/main" val="7403407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92C80-59A7-4AD5-90E0-64E2C9034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4550296" cy="1143000"/>
          </a:xfrm>
        </p:spPr>
        <p:txBody>
          <a:bodyPr/>
          <a:lstStyle/>
          <a:p>
            <a:r>
              <a:rPr lang="en-GB" dirty="0"/>
              <a:t>NPWT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9B17A-D0FF-427E-B7C7-002896237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D7C0F2-B9A8-4578-948E-8FA1218379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12" t="40445" r="9601" b="10300"/>
          <a:stretch/>
        </p:blipFill>
        <p:spPr>
          <a:xfrm>
            <a:off x="4367808" y="58929"/>
            <a:ext cx="5616624" cy="679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138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3CA3ADC-B8E0-40A9-8AAE-D6A7A52AC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C290BE-60AE-41AC-8C01-BED3BBFA2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178628"/>
            <a:ext cx="6240015" cy="3571329"/>
          </a:xfrm>
        </p:spPr>
        <p:txBody>
          <a:bodyPr/>
          <a:lstStyle/>
          <a:p>
            <a:r>
              <a:rPr lang="en-GB" dirty="0"/>
              <a:t>Retrospective </a:t>
            </a:r>
          </a:p>
          <a:p>
            <a:r>
              <a:rPr lang="en-GB" dirty="0"/>
              <a:t>2002 – 2007</a:t>
            </a:r>
          </a:p>
          <a:p>
            <a:r>
              <a:rPr lang="en-GB" dirty="0"/>
              <a:t>Deep infection </a:t>
            </a:r>
          </a:p>
          <a:p>
            <a:pPr lvl="1"/>
            <a:r>
              <a:rPr lang="en-GB" dirty="0"/>
              <a:t>NPWT 8.4% (14/166)</a:t>
            </a:r>
          </a:p>
          <a:p>
            <a:pPr lvl="1"/>
            <a:r>
              <a:rPr lang="en-GB" dirty="0"/>
              <a:t>Conventional dressings 20.6% (13/63)</a:t>
            </a:r>
          </a:p>
        </p:txBody>
      </p:sp>
      <p:pic>
        <p:nvPicPr>
          <p:cNvPr id="4" name="Picture 3" descr="A picture containing holding, bird&#10;&#10;Description automatically generated">
            <a:extLst>
              <a:ext uri="{FF2B5EF4-FFF2-40B4-BE49-F238E27FC236}">
                <a16:creationId xmlns:a16="http://schemas.microsoft.com/office/drawing/2014/main" id="{08F0BDE3-9853-4B41-828E-FB6CEAA22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66" y="35477"/>
            <a:ext cx="11792468" cy="35035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E21F14-1556-455E-B2A0-0BDD536F5D21}"/>
              </a:ext>
            </a:extLst>
          </p:cNvPr>
          <p:cNvSpPr/>
          <p:nvPr/>
        </p:nvSpPr>
        <p:spPr>
          <a:xfrm>
            <a:off x="6384032" y="6253861"/>
            <a:ext cx="5807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J </a:t>
            </a:r>
            <a:r>
              <a:rPr lang="en-GB" dirty="0" err="1"/>
              <a:t>Orthop</a:t>
            </a:r>
            <a:r>
              <a:rPr lang="en-GB" dirty="0"/>
              <a:t> Trauma  Volume 26, Number 9, Sept 2012</a:t>
            </a:r>
          </a:p>
        </p:txBody>
      </p:sp>
      <p:pic>
        <p:nvPicPr>
          <p:cNvPr id="7" name="Picture 6" descr="A picture containing bird&#10;&#10;Description automatically generated">
            <a:extLst>
              <a:ext uri="{FF2B5EF4-FFF2-40B4-BE49-F238E27FC236}">
                <a16:creationId xmlns:a16="http://schemas.microsoft.com/office/drawing/2014/main" id="{F0328B36-5D6E-4D56-A9BA-AC4231FD3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9" y="2817166"/>
            <a:ext cx="7589145" cy="13614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1D7C48-CE5E-409B-9A56-C53878B7B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081" y="3737381"/>
            <a:ext cx="2486492" cy="25981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6B1086-09FD-45E8-9571-9089842B5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140" y="3492870"/>
            <a:ext cx="3010033" cy="246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577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3CA3ADC-B8E0-40A9-8AAE-D6A7A52AC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icture containing holding, bird&#10;&#10;Description automatically generated">
            <a:extLst>
              <a:ext uri="{FF2B5EF4-FFF2-40B4-BE49-F238E27FC236}">
                <a16:creationId xmlns:a16="http://schemas.microsoft.com/office/drawing/2014/main" id="{08F0BDE3-9853-4B41-828E-FB6CEAA22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66" y="35477"/>
            <a:ext cx="11792468" cy="35035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E21F14-1556-455E-B2A0-0BDD536F5D21}"/>
              </a:ext>
            </a:extLst>
          </p:cNvPr>
          <p:cNvSpPr/>
          <p:nvPr/>
        </p:nvSpPr>
        <p:spPr>
          <a:xfrm>
            <a:off x="5231904" y="6300028"/>
            <a:ext cx="6494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J </a:t>
            </a:r>
            <a:r>
              <a:rPr lang="en-GB" dirty="0" err="1"/>
              <a:t>Orthop</a:t>
            </a:r>
            <a:r>
              <a:rPr lang="en-GB" dirty="0"/>
              <a:t> Trauma  Volume 26, Number 9, September 2012</a:t>
            </a:r>
          </a:p>
        </p:txBody>
      </p:sp>
      <p:pic>
        <p:nvPicPr>
          <p:cNvPr id="3" name="Picture 2" descr="A screenshot of text&#10;&#10;Description automatically generated">
            <a:extLst>
              <a:ext uri="{FF2B5EF4-FFF2-40B4-BE49-F238E27FC236}">
                <a16:creationId xmlns:a16="http://schemas.microsoft.com/office/drawing/2014/main" id="{640FAD61-0ED4-4522-907E-8C921B73A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876220"/>
            <a:ext cx="4838328" cy="499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72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C367A-C0F2-4F96-9438-9130E04DA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1542"/>
            <a:ext cx="8229600" cy="1143000"/>
          </a:xfrm>
        </p:spPr>
        <p:txBody>
          <a:bodyPr/>
          <a:lstStyle/>
          <a:p>
            <a:r>
              <a:rPr lang="en-GB" dirty="0"/>
              <a:t>Annotate on PC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850427-6405-455C-BA45-A6D23C90C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920E7-334B-433D-9902-4205E91AF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008" y="893888"/>
            <a:ext cx="9144000" cy="5143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50" name="Picture 2" descr="Mouse scroll up, scroll, scroll up icon">
            <a:extLst>
              <a:ext uri="{FF2B5EF4-FFF2-40B4-BE49-F238E27FC236}">
                <a16:creationId xmlns:a16="http://schemas.microsoft.com/office/drawing/2014/main" id="{043617DC-5AFD-43AC-B112-0E39A910F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1190187"/>
            <a:ext cx="2143125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063E9A-055C-4E2D-9534-CDDAFCBF4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137" y="893888"/>
            <a:ext cx="9144000" cy="5143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52" name="Picture 4" descr="Click, clicking, cursor, mouse, mouseclick, pointer, pointing icon">
            <a:extLst>
              <a:ext uri="{FF2B5EF4-FFF2-40B4-BE49-F238E27FC236}">
                <a16:creationId xmlns:a16="http://schemas.microsoft.com/office/drawing/2014/main" id="{67DC6361-9348-40D6-99D5-808981BBD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071" y="640414"/>
            <a:ext cx="1359595" cy="135959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772E4C-7AF2-4BE5-9D73-FB0702A5E7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8266" y="893888"/>
            <a:ext cx="9144000" cy="5143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2380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A4FA1-62CF-410F-A5FF-689E432E3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Wollf</a:t>
            </a:r>
            <a:r>
              <a:rPr lang="en-GB" dirty="0"/>
              <a:t> trial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0E365499-EC44-448B-BEC3-3BEE0E8FD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6" y="27527"/>
            <a:ext cx="11805488" cy="2495561"/>
          </a:xfrm>
          <a:prstGeom prst="rect">
            <a:avLst/>
          </a:prstGeom>
        </p:spPr>
      </p:pic>
      <p:pic>
        <p:nvPicPr>
          <p:cNvPr id="7" name="Picture 6" descr="A picture containing orange, holding, room, table&#10;&#10;Description automatically generated">
            <a:extLst>
              <a:ext uri="{FF2B5EF4-FFF2-40B4-BE49-F238E27FC236}">
                <a16:creationId xmlns:a16="http://schemas.microsoft.com/office/drawing/2014/main" id="{6FEC8161-1890-4384-871B-026C25292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5" y="2666111"/>
            <a:ext cx="11981363" cy="1525777"/>
          </a:xfrm>
          <a:prstGeom prst="rect">
            <a:avLst/>
          </a:prstGeom>
        </p:spPr>
      </p:pic>
      <p:pic>
        <p:nvPicPr>
          <p:cNvPr id="9" name="Picture 8" descr="A picture containing person, man, people, bird&#10;&#10;Description automatically generated">
            <a:extLst>
              <a:ext uri="{FF2B5EF4-FFF2-40B4-BE49-F238E27FC236}">
                <a16:creationId xmlns:a16="http://schemas.microsoft.com/office/drawing/2014/main" id="{486ACABF-C2A2-4A72-AFB7-0E4B94631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12" y="4334911"/>
            <a:ext cx="6745354" cy="22484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D6FEF0-6680-42B6-9EA8-565FA9B90ECC}"/>
              </a:ext>
            </a:extLst>
          </p:cNvPr>
          <p:cNvSpPr/>
          <p:nvPr/>
        </p:nvSpPr>
        <p:spPr>
          <a:xfrm>
            <a:off x="8660264" y="6398696"/>
            <a:ext cx="353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JAMA. 2018;319(22):2280-2288.</a:t>
            </a:r>
          </a:p>
        </p:txBody>
      </p:sp>
    </p:spTree>
    <p:extLst>
      <p:ext uri="{BB962C8B-B14F-4D97-AF65-F5344CB8AC3E}">
        <p14:creationId xmlns:p14="http://schemas.microsoft.com/office/powerpoint/2010/main" val="9935226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DB806-2AF7-4C2F-8550-6FC560CBE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icture containing knife&#10;&#10;Description automatically generated">
            <a:extLst>
              <a:ext uri="{FF2B5EF4-FFF2-40B4-BE49-F238E27FC236}">
                <a16:creationId xmlns:a16="http://schemas.microsoft.com/office/drawing/2014/main" id="{49FB6F39-B802-4AEE-BDC6-4F3EA9A6F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22" y="116632"/>
            <a:ext cx="11803088" cy="17204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8D3D0C-8667-4017-8CD3-20617FF2B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05" y="3032956"/>
            <a:ext cx="11527190" cy="792087"/>
          </a:xfrm>
          <a:prstGeom prst="rect">
            <a:avLst/>
          </a:prstGeom>
        </p:spPr>
      </p:pic>
      <p:pic>
        <p:nvPicPr>
          <p:cNvPr id="10" name="Picture 9" descr="A picture containing bird&#10;&#10;Description automatically generated">
            <a:extLst>
              <a:ext uri="{FF2B5EF4-FFF2-40B4-BE49-F238E27FC236}">
                <a16:creationId xmlns:a16="http://schemas.microsoft.com/office/drawing/2014/main" id="{F7BC70C9-8E77-4C9C-A4A1-212282B3F2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4392175"/>
            <a:ext cx="4282848" cy="238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084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2E3B0-04D8-4F40-BC8F-5A45224A2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icture containing table, room, living, bird&#10;&#10;Description automatically generated">
            <a:extLst>
              <a:ext uri="{FF2B5EF4-FFF2-40B4-BE49-F238E27FC236}">
                <a16:creationId xmlns:a16="http://schemas.microsoft.com/office/drawing/2014/main" id="{7179B69D-DE3E-43D9-B62B-F622A092B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3773"/>
            <a:ext cx="9316989" cy="20741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4EDA92-CA35-4A9F-B5CE-220665DED2CD}"/>
              </a:ext>
            </a:extLst>
          </p:cNvPr>
          <p:cNvSpPr/>
          <p:nvPr/>
        </p:nvSpPr>
        <p:spPr>
          <a:xfrm>
            <a:off x="8740417" y="6398696"/>
            <a:ext cx="3552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Int J </a:t>
            </a:r>
            <a:r>
              <a:rPr lang="en-GB" dirty="0" err="1"/>
              <a:t>Surg</a:t>
            </a:r>
            <a:r>
              <a:rPr lang="en-GB" dirty="0"/>
              <a:t> . 2018 May;53:72-79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381EBC-2B34-4B9D-AE4A-596267AA8078}"/>
              </a:ext>
            </a:extLst>
          </p:cNvPr>
          <p:cNvSpPr txBox="1"/>
          <p:nvPr/>
        </p:nvSpPr>
        <p:spPr>
          <a:xfrm>
            <a:off x="10547397" y="1493837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Pre WOLLF</a:t>
            </a:r>
          </a:p>
        </p:txBody>
      </p:sp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93E554F9-478F-4360-895F-454F7373E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04" y="2780928"/>
            <a:ext cx="11832502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321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2E3B0-04D8-4F40-BC8F-5A45224A2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icture containing table, room, living, bird&#10;&#10;Description automatically generated">
            <a:extLst>
              <a:ext uri="{FF2B5EF4-FFF2-40B4-BE49-F238E27FC236}">
                <a16:creationId xmlns:a16="http://schemas.microsoft.com/office/drawing/2014/main" id="{7179B69D-DE3E-43D9-B62B-F622A092B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3773"/>
            <a:ext cx="9316989" cy="20741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4EDA92-CA35-4A9F-B5CE-220665DED2CD}"/>
              </a:ext>
            </a:extLst>
          </p:cNvPr>
          <p:cNvSpPr/>
          <p:nvPr/>
        </p:nvSpPr>
        <p:spPr>
          <a:xfrm>
            <a:off x="8740417" y="6398696"/>
            <a:ext cx="3552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Int J </a:t>
            </a:r>
            <a:r>
              <a:rPr lang="en-GB" dirty="0" err="1"/>
              <a:t>Surg</a:t>
            </a:r>
            <a:r>
              <a:rPr lang="en-GB" dirty="0"/>
              <a:t> . 2018 May;53:72-79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381EBC-2B34-4B9D-AE4A-596267AA8078}"/>
              </a:ext>
            </a:extLst>
          </p:cNvPr>
          <p:cNvSpPr txBox="1"/>
          <p:nvPr/>
        </p:nvSpPr>
        <p:spPr>
          <a:xfrm>
            <a:off x="10547397" y="1493837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Pre WOLLF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83A82256-1AF3-42E6-8469-EDD5F7B4D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7" y="2443738"/>
            <a:ext cx="6868203" cy="2074158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244ACDD4-C3E8-41E4-9211-9167E071C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087" y="5044707"/>
            <a:ext cx="6019386" cy="18132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449874-0CA8-49FF-9449-707A6889DCE9}"/>
              </a:ext>
            </a:extLst>
          </p:cNvPr>
          <p:cNvSpPr txBox="1"/>
          <p:nvPr/>
        </p:nvSpPr>
        <p:spPr>
          <a:xfrm>
            <a:off x="2639616" y="2074406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Infection RCT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9DA173-D827-42D4-8E46-3B3DDB8A45C6}"/>
              </a:ext>
            </a:extLst>
          </p:cNvPr>
          <p:cNvSpPr/>
          <p:nvPr/>
        </p:nvSpPr>
        <p:spPr>
          <a:xfrm>
            <a:off x="10598" y="453496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latin typeface="Times New Roman" panose="02020603050405020304" pitchFamily="18" charset="0"/>
              </a:rPr>
              <a:t>Fig. 3 </a:t>
            </a:r>
            <a:r>
              <a:rPr lang="en-GB" dirty="0">
                <a:latin typeface="Times New Roman" panose="02020603050405020304" pitchFamily="18" charset="0"/>
              </a:rPr>
              <a:t>(a) A forest plot showing the pooled results of the RCTs reporting the post-operative infection</a:t>
            </a:r>
          </a:p>
          <a:p>
            <a:r>
              <a:rPr lang="en-GB" dirty="0">
                <a:latin typeface="Times New Roman" panose="02020603050405020304" pitchFamily="18" charset="0"/>
              </a:rPr>
              <a:t>rate.</a:t>
            </a: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BEE6EA-6CDA-4F78-98DC-209E7BC949A6}"/>
              </a:ext>
            </a:extLst>
          </p:cNvPr>
          <p:cNvSpPr/>
          <p:nvPr/>
        </p:nvSpPr>
        <p:spPr>
          <a:xfrm>
            <a:off x="7275570" y="3775937"/>
            <a:ext cx="5259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Times New Roman" panose="02020603050405020304" pitchFamily="18" charset="0"/>
              </a:rPr>
              <a:t>Fig. 4 </a:t>
            </a:r>
            <a:r>
              <a:rPr lang="en-GB" dirty="0">
                <a:latin typeface="Times New Roman" panose="02020603050405020304" pitchFamily="18" charset="0"/>
              </a:rPr>
              <a:t>(a) A forest plot showing the pooled results of the retrospective cohort studies reporting the post operative infection rate.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92380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401BAA5-F210-4C24-93B8-76EB4A62E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54B3553-0C9D-45E0-A071-B3511AE64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731019"/>
            <a:ext cx="10972800" cy="3577707"/>
          </a:xfrm>
        </p:spPr>
        <p:txBody>
          <a:bodyPr/>
          <a:lstStyle/>
          <a:p>
            <a:r>
              <a:rPr lang="en-GB" dirty="0"/>
              <a:t>90 cases</a:t>
            </a:r>
          </a:p>
          <a:p>
            <a:r>
              <a:rPr lang="en-GB" dirty="0"/>
              <a:t>Dressed to healing </a:t>
            </a:r>
          </a:p>
          <a:p>
            <a:r>
              <a:rPr lang="en-GB" dirty="0"/>
              <a:t>Or vac dressing to healing</a:t>
            </a:r>
          </a:p>
        </p:txBody>
      </p:sp>
      <p:pic>
        <p:nvPicPr>
          <p:cNvPr id="4" name="Picture 3" descr="A picture containing bird&#10;&#10;Description automatically generated">
            <a:extLst>
              <a:ext uri="{FF2B5EF4-FFF2-40B4-BE49-F238E27FC236}">
                <a16:creationId xmlns:a16="http://schemas.microsoft.com/office/drawing/2014/main" id="{22ADCACC-9101-4F0F-9578-83604AA5B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49" y="140473"/>
            <a:ext cx="10998993" cy="26267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CC64CF-06E5-4846-AED1-37A2AEF0E1D9}"/>
              </a:ext>
            </a:extLst>
          </p:cNvPr>
          <p:cNvSpPr/>
          <p:nvPr/>
        </p:nvSpPr>
        <p:spPr>
          <a:xfrm>
            <a:off x="8184232" y="6208652"/>
            <a:ext cx="3493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Pak J Med Sci. 32 (2016) 65-69.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AE1DE3-FD31-45CF-8F55-496045132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71" y="4408962"/>
            <a:ext cx="1220263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566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19401"/>
            <a:ext cx="5760202" cy="4708525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128" y="4727926"/>
            <a:ext cx="8858124" cy="210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ChangeArrowheads="1"/>
          </p:cNvSpPr>
          <p:nvPr/>
        </p:nvSpPr>
        <p:spPr bwMode="auto">
          <a:xfrm>
            <a:off x="1752600" y="304801"/>
            <a:ext cx="454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50F2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rgbClr val="FFFFFF"/>
                </a:solidFill>
              </a:rPr>
              <a:t>Major Trauma Centre</a:t>
            </a: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795" y="3140969"/>
            <a:ext cx="6224131" cy="367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7" y="950913"/>
            <a:ext cx="2558182" cy="343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266057" y="146050"/>
            <a:ext cx="4532313" cy="2490788"/>
            <a:chOff x="1838325" y="2235200"/>
            <a:chExt cx="4532313" cy="2490788"/>
          </a:xfrm>
        </p:grpSpPr>
        <p:pic>
          <p:nvPicPr>
            <p:cNvPr id="9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8325" y="2235200"/>
              <a:ext cx="4532313" cy="2490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3406005"/>
              <a:ext cx="1806575" cy="121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7488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6142" y="1013913"/>
            <a:ext cx="8753114" cy="11430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Trimodal</a:t>
            </a:r>
            <a:br>
              <a:rPr lang="en-US" dirty="0"/>
            </a:br>
            <a:r>
              <a:rPr lang="en-US" sz="2400" dirty="0"/>
              <a:t>Trunkey 1983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794000" y="3181351"/>
            <a:ext cx="0" cy="28670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794001" y="6048375"/>
            <a:ext cx="62134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 rot="16200000">
            <a:off x="2795588" y="6129338"/>
            <a:ext cx="273050" cy="1397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6200000">
            <a:off x="3698875" y="6129338"/>
            <a:ext cx="273050" cy="1397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6200000">
            <a:off x="7579519" y="6114256"/>
            <a:ext cx="273050" cy="1412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887663" y="3422650"/>
            <a:ext cx="6189662" cy="2598738"/>
          </a:xfrm>
          <a:custGeom>
            <a:avLst/>
            <a:gdLst>
              <a:gd name="connsiteX0" fmla="*/ 2350 w 6189456"/>
              <a:gd name="connsiteY0" fmla="*/ 2598273 h 2598273"/>
              <a:gd name="connsiteX1" fmla="*/ 56972 w 6189456"/>
              <a:gd name="connsiteY1" fmla="*/ 3907 h 2598273"/>
              <a:gd name="connsiteX2" fmla="*/ 384702 w 6189456"/>
              <a:gd name="connsiteY2" fmla="*/ 1983818 h 2598273"/>
              <a:gd name="connsiteX3" fmla="*/ 712431 w 6189456"/>
              <a:gd name="connsiteY3" fmla="*/ 836835 h 2598273"/>
              <a:gd name="connsiteX4" fmla="*/ 1408857 w 6189456"/>
              <a:gd name="connsiteY4" fmla="*/ 1956508 h 2598273"/>
              <a:gd name="connsiteX5" fmla="*/ 3061161 w 6189456"/>
              <a:gd name="connsiteY5" fmla="*/ 2024781 h 2598273"/>
              <a:gd name="connsiteX6" fmla="*/ 4194559 w 6189456"/>
              <a:gd name="connsiteY6" fmla="*/ 1137235 h 2598273"/>
              <a:gd name="connsiteX7" fmla="*/ 4563255 w 6189456"/>
              <a:gd name="connsiteY7" fmla="*/ 563744 h 2598273"/>
              <a:gd name="connsiteX8" fmla="*/ 4836363 w 6189456"/>
              <a:gd name="connsiteY8" fmla="*/ 877799 h 2598273"/>
              <a:gd name="connsiteX9" fmla="*/ 5246026 w 6189456"/>
              <a:gd name="connsiteY9" fmla="*/ 1519563 h 2598273"/>
              <a:gd name="connsiteX10" fmla="*/ 6119971 w 6189456"/>
              <a:gd name="connsiteY10" fmla="*/ 1970163 h 2598273"/>
              <a:gd name="connsiteX11" fmla="*/ 6133627 w 6189456"/>
              <a:gd name="connsiteY11" fmla="*/ 1970163 h 259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89456" h="2598273">
                <a:moveTo>
                  <a:pt x="2350" y="2598273"/>
                </a:moveTo>
                <a:cubicBezTo>
                  <a:pt x="-2202" y="1352294"/>
                  <a:pt x="-6753" y="106316"/>
                  <a:pt x="56972" y="3907"/>
                </a:cubicBezTo>
                <a:cubicBezTo>
                  <a:pt x="120697" y="-98502"/>
                  <a:pt x="275459" y="1844997"/>
                  <a:pt x="384702" y="1983818"/>
                </a:cubicBezTo>
                <a:cubicBezTo>
                  <a:pt x="493945" y="2122639"/>
                  <a:pt x="541739" y="841387"/>
                  <a:pt x="712431" y="836835"/>
                </a:cubicBezTo>
                <a:cubicBezTo>
                  <a:pt x="883123" y="832283"/>
                  <a:pt x="1017402" y="1758517"/>
                  <a:pt x="1408857" y="1956508"/>
                </a:cubicBezTo>
                <a:cubicBezTo>
                  <a:pt x="1800312" y="2154499"/>
                  <a:pt x="2596877" y="2161326"/>
                  <a:pt x="3061161" y="2024781"/>
                </a:cubicBezTo>
                <a:cubicBezTo>
                  <a:pt x="3525445" y="1888235"/>
                  <a:pt x="3944210" y="1380741"/>
                  <a:pt x="4194559" y="1137235"/>
                </a:cubicBezTo>
                <a:cubicBezTo>
                  <a:pt x="4444908" y="893729"/>
                  <a:pt x="4456288" y="606983"/>
                  <a:pt x="4563255" y="563744"/>
                </a:cubicBezTo>
                <a:cubicBezTo>
                  <a:pt x="4670222" y="520505"/>
                  <a:pt x="4722568" y="718496"/>
                  <a:pt x="4836363" y="877799"/>
                </a:cubicBezTo>
                <a:cubicBezTo>
                  <a:pt x="4950158" y="1037102"/>
                  <a:pt x="5032091" y="1337502"/>
                  <a:pt x="5246026" y="1519563"/>
                </a:cubicBezTo>
                <a:cubicBezTo>
                  <a:pt x="5459961" y="1701624"/>
                  <a:pt x="5972037" y="1895063"/>
                  <a:pt x="6119971" y="1970163"/>
                </a:cubicBezTo>
                <a:cubicBezTo>
                  <a:pt x="6267905" y="2045263"/>
                  <a:pt x="6133627" y="1970163"/>
                  <a:pt x="6133627" y="197016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7113" name="TextBox 13"/>
          <p:cNvSpPr txBox="1">
            <a:spLocks noChangeArrowheads="1"/>
          </p:cNvSpPr>
          <p:nvPr/>
        </p:nvSpPr>
        <p:spPr bwMode="auto">
          <a:xfrm>
            <a:off x="2686050" y="6280150"/>
            <a:ext cx="9845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1</a:t>
            </a:r>
            <a:r>
              <a:rPr lang="en-US" altLang="en-US" baseline="30000"/>
              <a:t>st</a:t>
            </a:r>
            <a:r>
              <a:rPr lang="en-US" altLang="en-US"/>
              <a:t> mins</a:t>
            </a:r>
          </a:p>
        </p:txBody>
      </p:sp>
      <p:sp>
        <p:nvSpPr>
          <p:cNvPr id="47114" name="TextBox 14"/>
          <p:cNvSpPr txBox="1">
            <a:spLocks noChangeArrowheads="1"/>
          </p:cNvSpPr>
          <p:nvPr/>
        </p:nvSpPr>
        <p:spPr bwMode="auto">
          <a:xfrm>
            <a:off x="3602039" y="6294438"/>
            <a:ext cx="9589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1</a:t>
            </a:r>
            <a:r>
              <a:rPr lang="en-US" altLang="en-US" baseline="30000"/>
              <a:t>st</a:t>
            </a:r>
            <a:r>
              <a:rPr lang="en-US" altLang="en-US"/>
              <a:t> hour</a:t>
            </a:r>
          </a:p>
        </p:txBody>
      </p:sp>
      <p:sp>
        <p:nvSpPr>
          <p:cNvPr id="47115" name="TextBox 15"/>
          <p:cNvSpPr txBox="1">
            <a:spLocks noChangeArrowheads="1"/>
          </p:cNvSpPr>
          <p:nvPr/>
        </p:nvSpPr>
        <p:spPr bwMode="auto">
          <a:xfrm>
            <a:off x="7548563" y="6280150"/>
            <a:ext cx="15744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1</a:t>
            </a:r>
            <a:r>
              <a:rPr lang="en-US" altLang="en-US" baseline="30000"/>
              <a:t>st</a:t>
            </a:r>
            <a:r>
              <a:rPr lang="en-US" altLang="en-US"/>
              <a:t> few weeks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7499350" y="3181349"/>
            <a:ext cx="3009901" cy="923330"/>
            <a:chOff x="5975579" y="3181511"/>
            <a:chExt cx="3009677" cy="923403"/>
          </a:xfrm>
        </p:grpSpPr>
        <p:sp>
          <p:nvSpPr>
            <p:cNvPr id="21" name="Right Arrow 20"/>
            <p:cNvSpPr/>
            <p:nvPr/>
          </p:nvSpPr>
          <p:spPr>
            <a:xfrm rot="7231596">
              <a:off x="5885073" y="3600656"/>
              <a:ext cx="344514" cy="16350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7120" name="TextBox 22"/>
            <p:cNvSpPr txBox="1">
              <a:spLocks noChangeArrowheads="1"/>
            </p:cNvSpPr>
            <p:nvPr/>
          </p:nvSpPr>
          <p:spPr bwMode="auto">
            <a:xfrm>
              <a:off x="6261906" y="3181511"/>
              <a:ext cx="2723350" cy="923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dirty="0"/>
                <a:t>Death from MODS &amp; ARDS</a:t>
              </a:r>
            </a:p>
            <a:p>
              <a:pPr eaLnBrk="1" hangingPunct="1"/>
              <a:r>
                <a:rPr lang="en-US" altLang="en-US" dirty="0"/>
                <a:t>1</a:t>
              </a:r>
              <a:r>
                <a:rPr lang="en-US" altLang="en-US" baseline="30000" dirty="0"/>
                <a:t>st</a:t>
              </a:r>
              <a:r>
                <a:rPr lang="en-US" altLang="en-US" dirty="0"/>
                <a:t> and 2</a:t>
              </a:r>
              <a:r>
                <a:rPr lang="en-US" altLang="en-US" baseline="30000" dirty="0"/>
                <a:t>nd</a:t>
              </a:r>
              <a:r>
                <a:rPr lang="en-US" altLang="en-US" dirty="0"/>
                <a:t> hit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409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alt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Questions ?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585550"/>
            <a:ext cx="3456384" cy="527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972" y="1916832"/>
            <a:ext cx="5376597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4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>
            <a:extLst>
              <a:ext uri="{FF2B5EF4-FFF2-40B4-BE49-F238E27FC236}">
                <a16:creationId xmlns:a16="http://schemas.microsoft.com/office/drawing/2014/main" id="{3DAE1548-4773-4943-9336-DFFB012E3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0" b="3175"/>
          <a:stretch>
            <a:fillRect/>
          </a:stretch>
        </p:blipFill>
        <p:spPr bwMode="auto">
          <a:xfrm>
            <a:off x="2819401" y="0"/>
            <a:ext cx="6746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515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46083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336" y="188640"/>
            <a:ext cx="8585200" cy="5267325"/>
          </a:xfrm>
        </p:spPr>
      </p:pic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872039" y="6165850"/>
            <a:ext cx="5616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/>
              <a:t>Trunkey DD. Trauma. Sci Am. 1983; 249:28–35</a:t>
            </a:r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245B7C-DF2A-4B36-BC65-F5B245D0F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912" y="158264"/>
            <a:ext cx="4662752" cy="349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6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3508376" y="2505076"/>
            <a:ext cx="5942013" cy="1387475"/>
          </a:xfrm>
          <a:prstGeom prst="rect">
            <a:avLst/>
          </a:prstGeom>
          <a:pattFill prst="wdUpDiag">
            <a:fgClr>
              <a:srgbClr val="FF0000"/>
            </a:fgClr>
            <a:bgClr>
              <a:prstClr val="white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1441"/>
            <a:ext cx="109728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‘Second Hit’</a:t>
            </a:r>
          </a:p>
        </p:txBody>
      </p:sp>
      <p:sp>
        <p:nvSpPr>
          <p:cNvPr id="32772" name="Content Placeholder 2"/>
          <p:cNvSpPr>
            <a:spLocks noGrp="1"/>
          </p:cNvSpPr>
          <p:nvPr>
            <p:ph idx="1"/>
          </p:nvPr>
        </p:nvSpPr>
        <p:spPr>
          <a:xfrm>
            <a:off x="1981200" y="1027749"/>
            <a:ext cx="10019456" cy="1477328"/>
          </a:xfrm>
        </p:spPr>
        <p:txBody>
          <a:bodyPr/>
          <a:lstStyle/>
          <a:p>
            <a:r>
              <a:rPr lang="en-US" altLang="en-US" sz="2400" dirty="0"/>
              <a:t>Cytokine storm</a:t>
            </a:r>
          </a:p>
          <a:p>
            <a:r>
              <a:rPr lang="en-US" altLang="en-US" sz="2400" dirty="0"/>
              <a:t>Severe trauma can result in a life threatening inflammatory response (SIRS)</a:t>
            </a:r>
          </a:p>
          <a:p>
            <a:endParaRPr lang="en-US" alt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508375" y="2505076"/>
            <a:ext cx="0" cy="35544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3508375" y="6059488"/>
            <a:ext cx="63627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ight Arrow 5"/>
          <p:cNvSpPr/>
          <p:nvPr/>
        </p:nvSpPr>
        <p:spPr>
          <a:xfrm rot="16200000">
            <a:off x="3686175" y="6138863"/>
            <a:ext cx="273050" cy="1397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ight Arrow 9"/>
          <p:cNvSpPr/>
          <p:nvPr/>
        </p:nvSpPr>
        <p:spPr>
          <a:xfrm rot="3564204">
            <a:off x="3141663" y="3611563"/>
            <a:ext cx="352425" cy="1714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3508376" y="3883025"/>
            <a:ext cx="59420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778" name="TextBox 18"/>
          <p:cNvSpPr txBox="1">
            <a:spLocks noChangeArrowheads="1"/>
          </p:cNvSpPr>
          <p:nvPr/>
        </p:nvSpPr>
        <p:spPr bwMode="auto">
          <a:xfrm>
            <a:off x="1693864" y="2692400"/>
            <a:ext cx="1787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Threshold for fatal inflammatory response</a:t>
            </a:r>
          </a:p>
        </p:txBody>
      </p:sp>
      <p:sp>
        <p:nvSpPr>
          <p:cNvPr id="32779" name="TextBox 19"/>
          <p:cNvSpPr txBox="1">
            <a:spLocks noChangeArrowheads="1"/>
          </p:cNvSpPr>
          <p:nvPr/>
        </p:nvSpPr>
        <p:spPr bwMode="auto">
          <a:xfrm>
            <a:off x="4154489" y="2590801"/>
            <a:ext cx="4751387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2"/>
                </a:solidFill>
              </a:rPr>
              <a:t>DEATH: from multiorgan failure or adult respiratory distress syndrome</a:t>
            </a:r>
          </a:p>
        </p:txBody>
      </p:sp>
      <p:sp>
        <p:nvSpPr>
          <p:cNvPr id="32780" name="TextBox 26"/>
          <p:cNvSpPr txBox="1">
            <a:spLocks noChangeArrowheads="1"/>
          </p:cNvSpPr>
          <p:nvPr/>
        </p:nvSpPr>
        <p:spPr bwMode="auto">
          <a:xfrm>
            <a:off x="2940050" y="6380164"/>
            <a:ext cx="20104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1</a:t>
            </a:r>
            <a:r>
              <a:rPr lang="en-US" altLang="en-US" baseline="30000"/>
              <a:t>st</a:t>
            </a:r>
            <a:r>
              <a:rPr lang="en-US" altLang="en-US"/>
              <a:t> Hit: the trauma</a:t>
            </a:r>
          </a:p>
        </p:txBody>
      </p:sp>
      <p:sp>
        <p:nvSpPr>
          <p:cNvPr id="32781" name="TextBox 29"/>
          <p:cNvSpPr txBox="1">
            <a:spLocks noChangeArrowheads="1"/>
          </p:cNvSpPr>
          <p:nvPr/>
        </p:nvSpPr>
        <p:spPr bwMode="auto">
          <a:xfrm rot="-5400000">
            <a:off x="2101057" y="4626660"/>
            <a:ext cx="2444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inflammatory response</a:t>
            </a:r>
          </a:p>
        </p:txBody>
      </p:sp>
      <p:sp>
        <p:nvSpPr>
          <p:cNvPr id="32782" name="TextBox 30"/>
          <p:cNvSpPr txBox="1">
            <a:spLocks noChangeArrowheads="1"/>
          </p:cNvSpPr>
          <p:nvPr/>
        </p:nvSpPr>
        <p:spPr bwMode="auto">
          <a:xfrm>
            <a:off x="9871076" y="5888039"/>
            <a:ext cx="6206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time</a:t>
            </a:r>
          </a:p>
        </p:txBody>
      </p:sp>
      <p:sp>
        <p:nvSpPr>
          <p:cNvPr id="18" name="Right Arrow 17"/>
          <p:cNvSpPr/>
          <p:nvPr/>
        </p:nvSpPr>
        <p:spPr>
          <a:xfrm rot="16200000">
            <a:off x="5153819" y="5888831"/>
            <a:ext cx="273050" cy="1412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2784" name="TextBox 20"/>
          <p:cNvSpPr txBox="1">
            <a:spLocks noChangeArrowheads="1"/>
          </p:cNvSpPr>
          <p:nvPr/>
        </p:nvSpPr>
        <p:spPr bwMode="auto">
          <a:xfrm>
            <a:off x="4997450" y="6119813"/>
            <a:ext cx="21114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2</a:t>
            </a:r>
            <a:r>
              <a:rPr lang="en-US" altLang="en-US" baseline="30000"/>
              <a:t>nd</a:t>
            </a:r>
            <a:r>
              <a:rPr lang="en-US" altLang="en-US"/>
              <a:t> Hit: the surgery</a:t>
            </a:r>
          </a:p>
        </p:txBody>
      </p:sp>
      <p:sp>
        <p:nvSpPr>
          <p:cNvPr id="7" name="Freeform 6"/>
          <p:cNvSpPr/>
          <p:nvPr/>
        </p:nvSpPr>
        <p:spPr>
          <a:xfrm>
            <a:off x="3757614" y="3667125"/>
            <a:ext cx="2416175" cy="2230438"/>
          </a:xfrm>
          <a:custGeom>
            <a:avLst/>
            <a:gdLst>
              <a:gd name="connsiteX0" fmla="*/ 0 w 2415342"/>
              <a:gd name="connsiteY0" fmla="*/ 2230422 h 2230422"/>
              <a:gd name="connsiteX1" fmla="*/ 623680 w 2415342"/>
              <a:gd name="connsiteY1" fmla="*/ 484028 h 2230422"/>
              <a:gd name="connsiteX2" fmla="*/ 1236020 w 2415342"/>
              <a:gd name="connsiteY2" fmla="*/ 744853 h 2230422"/>
              <a:gd name="connsiteX3" fmla="*/ 1462813 w 2415342"/>
              <a:gd name="connsiteY3" fmla="*/ 778874 h 2230422"/>
              <a:gd name="connsiteX4" fmla="*/ 1893719 w 2415342"/>
              <a:gd name="connsiteY4" fmla="*/ 19079 h 2230422"/>
              <a:gd name="connsiteX5" fmla="*/ 2415342 w 2415342"/>
              <a:gd name="connsiteY5" fmla="*/ 211862 h 2230422"/>
              <a:gd name="connsiteX6" fmla="*/ 2415342 w 2415342"/>
              <a:gd name="connsiteY6" fmla="*/ 211862 h 2230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5342" h="2230422">
                <a:moveTo>
                  <a:pt x="0" y="2230422"/>
                </a:moveTo>
                <a:cubicBezTo>
                  <a:pt x="208838" y="1481022"/>
                  <a:pt x="417677" y="731623"/>
                  <a:pt x="623680" y="484028"/>
                </a:cubicBezTo>
                <a:cubicBezTo>
                  <a:pt x="829683" y="236433"/>
                  <a:pt x="1096164" y="695712"/>
                  <a:pt x="1236020" y="744853"/>
                </a:cubicBezTo>
                <a:cubicBezTo>
                  <a:pt x="1375876" y="793994"/>
                  <a:pt x="1353197" y="899836"/>
                  <a:pt x="1462813" y="778874"/>
                </a:cubicBezTo>
                <a:cubicBezTo>
                  <a:pt x="1572430" y="657912"/>
                  <a:pt x="1734964" y="113581"/>
                  <a:pt x="1893719" y="19079"/>
                </a:cubicBezTo>
                <a:cubicBezTo>
                  <a:pt x="2052474" y="-75423"/>
                  <a:pt x="2415342" y="211862"/>
                  <a:pt x="2415342" y="211862"/>
                </a:cubicBezTo>
                <a:lnTo>
                  <a:pt x="2415342" y="211862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0800000">
            <a:off x="5284789" y="4392613"/>
            <a:ext cx="282575" cy="1397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2787" name="TextBox 7"/>
          <p:cNvSpPr txBox="1">
            <a:spLocks noChangeArrowheads="1"/>
          </p:cNvSpPr>
          <p:nvPr/>
        </p:nvSpPr>
        <p:spPr bwMode="auto">
          <a:xfrm>
            <a:off x="5651501" y="4208463"/>
            <a:ext cx="399097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In some individuals the lengthy surgery of early total care exacerbates the the systemic inflammatory response resulting in death</a:t>
            </a:r>
          </a:p>
        </p:txBody>
      </p:sp>
    </p:spTree>
    <p:extLst>
      <p:ext uri="{BB962C8B-B14F-4D97-AF65-F5344CB8AC3E}">
        <p14:creationId xmlns:p14="http://schemas.microsoft.com/office/powerpoint/2010/main" val="428800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2772" grpId="0" build="p"/>
      <p:bldP spid="6" grpId="0" animBg="1"/>
      <p:bldP spid="10" grpId="0" animBg="1"/>
      <p:bldP spid="32778" grpId="0"/>
      <p:bldP spid="32779" grpId="0" animBg="1"/>
      <p:bldP spid="32780" grpId="0"/>
      <p:bldP spid="32781" grpId="0"/>
      <p:bldP spid="32782" grpId="0"/>
      <p:bldP spid="18" grpId="0" animBg="1"/>
      <p:bldP spid="32784" grpId="0"/>
      <p:bldP spid="7" grpId="0" animBg="1"/>
      <p:bldP spid="23" grpId="0" animBg="1"/>
      <p:bldP spid="327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8AC36-4E56-4678-9242-709809D2F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4B87C23B-13B8-4572-AD0F-6655CBF6A0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56079"/>
            <a:ext cx="9108675" cy="554584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5967D8-7142-4597-AE5D-98831704B1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250"/>
          <a:stretch/>
        </p:blipFill>
        <p:spPr>
          <a:xfrm>
            <a:off x="9022680" y="0"/>
            <a:ext cx="3169320" cy="412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urgeon blue">
  <a:themeElements>
    <a:clrScheme name="Custom 10">
      <a:dk1>
        <a:srgbClr val="FFFFFF"/>
      </a:dk1>
      <a:lt1>
        <a:srgbClr val="FFFFFF"/>
      </a:lt1>
      <a:dk2>
        <a:srgbClr val="080808"/>
      </a:dk2>
      <a:lt2>
        <a:srgbClr val="FFFF00"/>
      </a:lt2>
      <a:accent1>
        <a:srgbClr val="BBE0E3"/>
      </a:accent1>
      <a:accent2>
        <a:srgbClr val="333399"/>
      </a:accent2>
      <a:accent3>
        <a:srgbClr val="FFFF00"/>
      </a:accent3>
      <a:accent4>
        <a:srgbClr val="C8C8C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885DCF8-9BA7-4E3B-B462-7308294BF586}" vid="{9A315223-B6C8-455A-B58C-0B8363E589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surgeon background 2</Template>
  <TotalTime>217</TotalTime>
  <Words>1114</Words>
  <Application>Microsoft Office PowerPoint</Application>
  <PresentationFormat>Widescreen</PresentationFormat>
  <Paragraphs>245</Paragraphs>
  <Slides>58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0" baseType="lpstr">
      <vt:lpstr>Arial</vt:lpstr>
      <vt:lpstr>Calibri</vt:lpstr>
      <vt:lpstr>FranklinGothic-Book</vt:lpstr>
      <vt:lpstr>HelveticaNeueLTStd-Roman</vt:lpstr>
      <vt:lpstr>Minion-Regular</vt:lpstr>
      <vt:lpstr>Symbol</vt:lpstr>
      <vt:lpstr>Times New Roman</vt:lpstr>
      <vt:lpstr>Verdana</vt:lpstr>
      <vt:lpstr>Wingdings</vt:lpstr>
      <vt:lpstr>Wingdings 2</vt:lpstr>
      <vt:lpstr>Wingdings 3</vt:lpstr>
      <vt:lpstr>surgeon blue</vt:lpstr>
      <vt:lpstr>Multiply injured patient </vt:lpstr>
      <vt:lpstr>PowerPoint Presentation</vt:lpstr>
      <vt:lpstr>Zoom</vt:lpstr>
      <vt:lpstr>Annotation</vt:lpstr>
      <vt:lpstr>Annotate on PC</vt:lpstr>
      <vt:lpstr>PowerPoint Presentation</vt:lpstr>
      <vt:lpstr>PowerPoint Presentation</vt:lpstr>
      <vt:lpstr>The ‘Second Hit’</vt:lpstr>
      <vt:lpstr>PowerPoint Presentation</vt:lpstr>
      <vt:lpstr>PowerPoint Presentation</vt:lpstr>
      <vt:lpstr>Lactate controlled ETC</vt:lpstr>
      <vt:lpstr>Lactate &gt;2.5 mmol</vt:lpstr>
      <vt:lpstr>PowerPoint Presentation</vt:lpstr>
      <vt:lpstr>PowerPoint Presentation</vt:lpstr>
      <vt:lpstr>JM 20 YO, Male 27/02/06 – 15:48</vt:lpstr>
      <vt:lpstr>Pre hospital</vt:lpstr>
      <vt:lpstr>PowerPoint Presentation</vt:lpstr>
      <vt:lpstr>PowerPoint Presentation</vt:lpstr>
      <vt:lpstr>PowerPoint Presentation</vt:lpstr>
      <vt:lpstr>Priorities</vt:lpstr>
      <vt:lpstr>Priorities</vt:lpstr>
      <vt:lpstr>Pre theatre</vt:lpstr>
      <vt:lpstr>Priorities</vt:lpstr>
      <vt:lpstr>PowerPoint Presentation</vt:lpstr>
      <vt:lpstr>Theatre 27/05/06</vt:lpstr>
      <vt:lpstr>Theatre – 01/03/06</vt:lpstr>
      <vt:lpstr>Theatre 05/03/06</vt:lpstr>
      <vt:lpstr>Theatre 23/03/06</vt:lpstr>
      <vt:lpstr>PowerPoint Presentation</vt:lpstr>
      <vt:lpstr>PowerPoint Presentation</vt:lpstr>
      <vt:lpstr>4 Groups</vt:lpstr>
      <vt:lpstr>Borderline shift to DCO Louisville</vt:lpstr>
      <vt:lpstr>Borderline shift to DCO  Hanover </vt:lpstr>
      <vt:lpstr>Head Injury</vt:lpstr>
      <vt:lpstr>Timing of return</vt:lpstr>
      <vt:lpstr>SR  21 YO, Male 13/05/06 - 23H50</vt:lpstr>
      <vt:lpstr>PowerPoint Presentation</vt:lpstr>
      <vt:lpstr>Theatre - 1 hr arrival</vt:lpstr>
      <vt:lpstr>PowerPoint Presentation</vt:lpstr>
      <vt:lpstr>Theatre 14/05 08h20</vt:lpstr>
      <vt:lpstr>15/05/06 </vt:lpstr>
      <vt:lpstr>Theatre 15/05/06 </vt:lpstr>
      <vt:lpstr>Theatre 15/05/06 </vt:lpstr>
      <vt:lpstr>Theatre</vt:lpstr>
      <vt:lpstr>Theatre 30/05/06</vt:lpstr>
      <vt:lpstr>Summary</vt:lpstr>
      <vt:lpstr>NPWT</vt:lpstr>
      <vt:lpstr>PowerPoint Presentation</vt:lpstr>
      <vt:lpstr>PowerPoint Presentation</vt:lpstr>
      <vt:lpstr>Wollf trial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Trimodal Trunkey 1983</vt:lpstr>
      <vt:lpstr>Questions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Multiply injured patient</dc:title>
  <dc:creator>Lee Van Rensburg</dc:creator>
  <cp:lastModifiedBy>Lee Van Rensburg</cp:lastModifiedBy>
  <cp:revision>27</cp:revision>
  <dcterms:created xsi:type="dcterms:W3CDTF">2020-04-29T20:00:03Z</dcterms:created>
  <dcterms:modified xsi:type="dcterms:W3CDTF">2020-04-29T23:39:46Z</dcterms:modified>
</cp:coreProperties>
</file>