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455" r:id="rId2"/>
    <p:sldId id="431" r:id="rId3"/>
    <p:sldId id="342" r:id="rId4"/>
    <p:sldId id="341" r:id="rId5"/>
    <p:sldId id="462" r:id="rId6"/>
    <p:sldId id="460" r:id="rId7"/>
    <p:sldId id="343" r:id="rId8"/>
    <p:sldId id="442" r:id="rId9"/>
    <p:sldId id="475" r:id="rId10"/>
    <p:sldId id="463" r:id="rId11"/>
    <p:sldId id="425" r:id="rId12"/>
    <p:sldId id="430" r:id="rId13"/>
    <p:sldId id="464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8" r:id="rId23"/>
    <p:sldId id="491" r:id="rId24"/>
    <p:sldId id="493" r:id="rId25"/>
    <p:sldId id="495" r:id="rId26"/>
    <p:sldId id="479" r:id="rId27"/>
    <p:sldId id="480" r:id="rId28"/>
    <p:sldId id="481" r:id="rId29"/>
    <p:sldId id="482" r:id="rId30"/>
    <p:sldId id="485" r:id="rId31"/>
    <p:sldId id="483" r:id="rId32"/>
    <p:sldId id="484" r:id="rId33"/>
    <p:sldId id="486" r:id="rId34"/>
    <p:sldId id="489" r:id="rId35"/>
    <p:sldId id="490" r:id="rId36"/>
    <p:sldId id="461" r:id="rId37"/>
    <p:sldId id="476" r:id="rId38"/>
    <p:sldId id="276" r:id="rId39"/>
    <p:sldId id="356" r:id="rId40"/>
    <p:sldId id="500" r:id="rId41"/>
    <p:sldId id="353" r:id="rId42"/>
    <p:sldId id="354" r:id="rId43"/>
    <p:sldId id="355" r:id="rId44"/>
    <p:sldId id="496" r:id="rId45"/>
    <p:sldId id="497" r:id="rId46"/>
    <p:sldId id="428" r:id="rId47"/>
    <p:sldId id="498" r:id="rId48"/>
    <p:sldId id="427" r:id="rId49"/>
    <p:sldId id="499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7" d="100"/>
          <a:sy n="67" d="100"/>
        </p:scale>
        <p:origin x="128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D57117CC-B6BA-41FF-B920-11B60CF37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9D060A-D481-42F0-8C0A-F2D1CC697004}" type="slidenum">
              <a:rPr lang="en-GB" altLang="en-US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3971" name="Rectangle 2050">
            <a:extLst>
              <a:ext uri="{FF2B5EF4-FFF2-40B4-BE49-F238E27FC236}">
                <a16:creationId xmlns:a16="http://schemas.microsoft.com/office/drawing/2014/main" id="{0B3B2079-CD45-4487-A119-0C4F19DB6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2051">
            <a:extLst>
              <a:ext uri="{FF2B5EF4-FFF2-40B4-BE49-F238E27FC236}">
                <a16:creationId xmlns:a16="http://schemas.microsoft.com/office/drawing/2014/main" id="{7ECC9EFA-671D-40B9-A8F4-5696252BD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80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31">
            <a:extLst>
              <a:ext uri="{FF2B5EF4-FFF2-40B4-BE49-F238E27FC236}">
                <a16:creationId xmlns:a16="http://schemas.microsoft.com/office/drawing/2014/main" id="{44AF0493-A3C0-4C76-81DB-A52942AC9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82434-2911-4EDD-9629-121E8078DB33}" type="slidenum">
              <a:rPr lang="en-GB" altLang="en-US">
                <a:latin typeface="Calibri" panose="020F0502020204030204" pitchFamily="34" charset="0"/>
              </a:rPr>
              <a:pPr/>
              <a:t>38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98307" name="Rectangle 1026">
            <a:extLst>
              <a:ext uri="{FF2B5EF4-FFF2-40B4-BE49-F238E27FC236}">
                <a16:creationId xmlns:a16="http://schemas.microsoft.com/office/drawing/2014/main" id="{E7FBB226-6D79-45A6-B477-C36E7604D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1027">
            <a:extLst>
              <a:ext uri="{FF2B5EF4-FFF2-40B4-BE49-F238E27FC236}">
                <a16:creationId xmlns:a16="http://schemas.microsoft.com/office/drawing/2014/main" id="{BB68879B-819D-4E40-8C85-33A3F1CC5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671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6832F1F3-2CF1-447F-AAC4-C044911C5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A07311-063A-4EF4-8B56-4A7649FF91A6}" type="slidenum">
              <a:rPr lang="en-GB" altLang="en-US">
                <a:latin typeface="Calibri" panose="020F0502020204030204" pitchFamily="34" charset="0"/>
              </a:rPr>
              <a:pPr/>
              <a:t>39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00355" name="Rectangle 1026">
            <a:extLst>
              <a:ext uri="{FF2B5EF4-FFF2-40B4-BE49-F238E27FC236}">
                <a16:creationId xmlns:a16="http://schemas.microsoft.com/office/drawing/2014/main" id="{F0344F06-4EBD-4E90-AE0B-0502724CD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1027">
            <a:extLst>
              <a:ext uri="{FF2B5EF4-FFF2-40B4-BE49-F238E27FC236}">
                <a16:creationId xmlns:a16="http://schemas.microsoft.com/office/drawing/2014/main" id="{86B9324F-190B-4338-9269-5B0CC7196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040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53307B1D-7A41-4536-AA52-D5F7FE372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915D94-7C4C-497F-8A95-79145FB4BC7E}" type="slidenum">
              <a:rPr lang="en-GB" altLang="en-US">
                <a:latin typeface="Calibri" panose="020F0502020204030204" pitchFamily="34" charset="0"/>
              </a:rPr>
              <a:pPr/>
              <a:t>41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7ADEB3D1-FA44-4EF8-BC08-1FF9D2C369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4ABE8F16-AC8B-457D-B748-DD65EA3F5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884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4F9338F5-7CCA-4552-8198-71EF7BC7E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5C579B-9BF9-479F-BBC4-0829FE4C4FCD}" type="slidenum">
              <a:rPr lang="en-GB" altLang="en-US">
                <a:latin typeface="Calibri" panose="020F0502020204030204" pitchFamily="34" charset="0"/>
              </a:rPr>
              <a:pPr/>
              <a:t>42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04451" name="Rectangle 1026">
            <a:extLst>
              <a:ext uri="{FF2B5EF4-FFF2-40B4-BE49-F238E27FC236}">
                <a16:creationId xmlns:a16="http://schemas.microsoft.com/office/drawing/2014/main" id="{12C6DA74-832F-48F5-90D7-21F350C9B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1027">
            <a:extLst>
              <a:ext uri="{FF2B5EF4-FFF2-40B4-BE49-F238E27FC236}">
                <a16:creationId xmlns:a16="http://schemas.microsoft.com/office/drawing/2014/main" id="{3C257C2F-4F77-41EE-8707-10110B601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85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AE1DE5B6-67D3-44F3-9633-8C55BAFD84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4F1883-D3D5-4E89-B020-EE1CB1CDE3E5}" type="slidenum">
              <a:rPr lang="en-GB" altLang="en-US">
                <a:latin typeface="Calibri" panose="020F0502020204030204" pitchFamily="34" charset="0"/>
              </a:rPr>
              <a:pPr/>
              <a:t>43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B5E9DFAE-5E68-42C8-ACE2-E814C2D9F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1763DD6-3EC6-4A3F-ABAB-1F7223CD0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81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4FD6DAC8-156C-490F-8B35-FB2D757E04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029D54-8764-4E7D-9EE2-0678124BF79A}" type="slidenum">
              <a:rPr lang="en-GB" altLang="en-US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0EB754C-2A0A-4BFA-AF91-4F4DDD9D7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F6B99D6F-633F-446C-996E-F7314603F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07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D57117CC-B6BA-41FF-B920-11B60CF37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9D060A-D481-42F0-8C0A-F2D1CC697004}" type="slidenum">
              <a:rPr lang="en-GB" altLang="en-US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3971" name="Rectangle 2050">
            <a:extLst>
              <a:ext uri="{FF2B5EF4-FFF2-40B4-BE49-F238E27FC236}">
                <a16:creationId xmlns:a16="http://schemas.microsoft.com/office/drawing/2014/main" id="{0B3B2079-CD45-4487-A119-0C4F19DB6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2051">
            <a:extLst>
              <a:ext uri="{FF2B5EF4-FFF2-40B4-BE49-F238E27FC236}">
                <a16:creationId xmlns:a16="http://schemas.microsoft.com/office/drawing/2014/main" id="{7ECC9EFA-671D-40B9-A8F4-5696252BD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74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A98F80A2-8EF2-4AB8-AA9E-DF82BDC4F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6D5090B2-9758-4FF1-B933-6BCB2BC5A9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514FFA39-835B-49B9-9450-31C3387D2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8BBB37-9FD2-4E3E-A2BC-DF8DE0F10852}" type="slidenum">
              <a:rPr lang="en-GB" altLang="en-US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8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C8E364B-D46C-4B3C-BDAF-DE8ABDB35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8B2648-FD4B-4098-B441-3CEE6AADDCBB}" type="slidenum">
              <a:rPr lang="en-GB" altLang="en-US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40383A03-9BE3-4AB4-AC1C-AAFE61FC5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F2761746-9716-446F-B18B-C79D2360E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70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697E5AB7-0209-4CD9-823A-638412BD3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3254C2-E0C6-4BAE-B4D4-2588C234C9EE}" type="slidenum">
              <a:rPr lang="en-GB" altLang="en-US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9826FABF-999D-47EE-83ED-14DEE58843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B4A99C36-F1FF-43EE-9EE7-EA778A942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34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A98F80A2-8EF2-4AB8-AA9E-DF82BDC4F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6D5090B2-9758-4FF1-B933-6BCB2BC5A9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514FFA39-835B-49B9-9450-31C3387D2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8BBB37-9FD2-4E3E-A2BC-DF8DE0F10852}" type="slidenum">
              <a:rPr lang="en-GB" altLang="en-US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61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4FD6DAC8-156C-490F-8B35-FB2D757E04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029D54-8764-4E7D-9EE2-0678124BF79A}" type="slidenum">
              <a:rPr lang="en-GB" altLang="en-US">
                <a:latin typeface="Calibri" panose="020F0502020204030204" pitchFamily="34" charset="0"/>
              </a:rPr>
              <a:pPr/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0EB754C-2A0A-4BFA-AF91-4F4DDD9D7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F6B99D6F-633F-446C-996E-F7314603F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05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4FD6DAC8-156C-490F-8B35-FB2D757E04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029D54-8764-4E7D-9EE2-0678124BF79A}" type="slidenum">
              <a:rPr lang="en-GB" altLang="en-US">
                <a:latin typeface="Calibri" panose="020F0502020204030204" pitchFamily="34" charset="0"/>
              </a:rPr>
              <a:pPr/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0EB754C-2A0A-4BFA-AF91-4F4DDD9D7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F6B99D6F-633F-446C-996E-F7314603F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15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jpeg"/><Relationship Id="rId10" Type="http://schemas.openxmlformats.org/officeDocument/2006/relationships/image" Target="../media/image43.tmp"/><Relationship Id="rId4" Type="http://schemas.openxmlformats.org/officeDocument/2006/relationships/image" Target="../media/image36.png"/><Relationship Id="rId9" Type="http://schemas.openxmlformats.org/officeDocument/2006/relationships/image" Target="../media/image42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17.wmf"/><Relationship Id="rId7" Type="http://schemas.openxmlformats.org/officeDocument/2006/relationships/image" Target="../media/image6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10" Type="http://schemas.openxmlformats.org/officeDocument/2006/relationships/image" Target="../media/image67.png"/><Relationship Id="rId4" Type="http://schemas.openxmlformats.org/officeDocument/2006/relationships/image" Target="../media/image18.tmp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image" Target="../media/image11.png"/><Relationship Id="rId7" Type="http://schemas.openxmlformats.org/officeDocument/2006/relationships/image" Target="../media/image1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tm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mp"/><Relationship Id="rId5" Type="http://schemas.openxmlformats.org/officeDocument/2006/relationships/image" Target="../media/image100.tmp"/><Relationship Id="rId4" Type="http://schemas.openxmlformats.org/officeDocument/2006/relationships/image" Target="../media/image99.tm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6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10" Type="http://schemas.openxmlformats.org/officeDocument/2006/relationships/image" Target="../media/image138.png"/><Relationship Id="rId4" Type="http://schemas.openxmlformats.org/officeDocument/2006/relationships/image" Target="../media/image132.jpeg"/><Relationship Id="rId9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m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tm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mp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5F1F274-B6D4-4B4F-AB78-BABB5C1FD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836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D35578-DBFB-4C84-9811-800F3C414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3" y="0"/>
            <a:ext cx="9058274" cy="1988840"/>
          </a:xfrm>
          <a:solidFill>
            <a:srgbClr val="000000">
              <a:alpha val="32941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Humeral shaft</a:t>
            </a:r>
            <a:br>
              <a:rPr lang="en-GB" dirty="0"/>
            </a:br>
            <a:r>
              <a:rPr lang="en-GB" dirty="0"/>
              <a:t>Distal </a:t>
            </a:r>
            <a:r>
              <a:rPr lang="en-GB" dirty="0" err="1"/>
              <a:t>humerus</a:t>
            </a:r>
            <a:br>
              <a:rPr lang="en-GB" dirty="0"/>
            </a:br>
            <a:r>
              <a:rPr lang="en-GB" dirty="0"/>
              <a:t>Fractures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4AA2341D-6AFB-4AF7-AF10-A71F5A12C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025" y="4005065"/>
            <a:ext cx="6054725" cy="149576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Movember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 </a:t>
            </a: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90747CDD-0191-47EB-933C-5E4D35A8A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730875"/>
            <a:ext cx="45958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63D8B853-559E-4E2D-AE9E-1AC36B16E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35638"/>
            <a:ext cx="45735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7E81D-DAA6-4E00-9848-C75A5FFEE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109413"/>
            <a:ext cx="94025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C960FAFD-6D09-4221-9D82-57356DD5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F52A9-73AA-4A9B-9C79-290079DB7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71812"/>
            <a:ext cx="8229600" cy="37415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620 patients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Union 97%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67% follow up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“We were unable to follow most of the patients long-term, as</a:t>
            </a:r>
            <a:r>
              <a:rPr lang="en-GB" baseline="30000" dirty="0"/>
              <a:t> </a:t>
            </a:r>
            <a:r>
              <a:rPr lang="en-GB" dirty="0"/>
              <a:t>they did not return to the clinic once the </a:t>
            </a:r>
            <a:r>
              <a:rPr lang="en-GB" b="1" dirty="0"/>
              <a:t>fracture</a:t>
            </a:r>
            <a:r>
              <a:rPr lang="en-GB" dirty="0"/>
              <a:t> had united</a:t>
            </a:r>
            <a:r>
              <a:rPr lang="en-GB" baseline="30000" dirty="0"/>
              <a:t> </a:t>
            </a:r>
            <a:r>
              <a:rPr lang="en-GB" dirty="0"/>
              <a:t>and use of the brace had been discontinued.”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“Since our study population consisted primarily of indigent patients seen</a:t>
            </a:r>
            <a:r>
              <a:rPr lang="en-GB" baseline="30000" dirty="0"/>
              <a:t> </a:t>
            </a:r>
            <a:r>
              <a:rPr lang="en-GB" dirty="0"/>
              <a:t>at teaching institutions, a large number of the patients failed to</a:t>
            </a:r>
            <a:r>
              <a:rPr lang="en-GB" baseline="30000" dirty="0"/>
              <a:t> </a:t>
            </a:r>
            <a:r>
              <a:rPr lang="en-GB" dirty="0"/>
              <a:t>return for additional follow-up once the acute symptoms had</a:t>
            </a:r>
            <a:r>
              <a:rPr lang="en-GB" baseline="30000" dirty="0"/>
              <a:t> </a:t>
            </a:r>
            <a:r>
              <a:rPr lang="en-GB" dirty="0"/>
              <a:t>subsided. This deprived us of the opportunity to perform an</a:t>
            </a:r>
            <a:r>
              <a:rPr lang="en-GB" baseline="30000" dirty="0"/>
              <a:t> </a:t>
            </a:r>
            <a:r>
              <a:rPr lang="en-GB" dirty="0"/>
              <a:t>outcomes study.”</a:t>
            </a:r>
            <a:r>
              <a:rPr lang="en-GB" baseline="30000" dirty="0"/>
              <a:t> </a:t>
            </a:r>
            <a:endParaRPr lang="en-GB" dirty="0"/>
          </a:p>
        </p:txBody>
      </p:sp>
      <p:pic>
        <p:nvPicPr>
          <p:cNvPr id="93188" name="Picture 2">
            <a:extLst>
              <a:ext uri="{FF2B5EF4-FFF2-40B4-BE49-F238E27FC236}">
                <a16:creationId xmlns:a16="http://schemas.microsoft.com/office/drawing/2014/main" id="{49E9E546-4E55-4656-8776-1F19096BD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4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70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C646701-80BF-4352-943C-1E4E8162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" y="803556"/>
            <a:ext cx="4565851" cy="6104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6F6B7-175C-4564-937A-B7C1D51D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38290"/>
            <a:ext cx="5194920" cy="914871"/>
          </a:xfrm>
        </p:spPr>
        <p:txBody>
          <a:bodyPr/>
          <a:lstStyle/>
          <a:p>
            <a:r>
              <a:rPr lang="en-GB" dirty="0"/>
              <a:t>35 YO Bicycle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782E06-67EF-411A-93B9-4FF19CD8889B}"/>
              </a:ext>
            </a:extLst>
          </p:cNvPr>
          <p:cNvGrpSpPr/>
          <p:nvPr/>
        </p:nvGrpSpPr>
        <p:grpSpPr>
          <a:xfrm>
            <a:off x="0" y="631138"/>
            <a:ext cx="4067943" cy="6314555"/>
            <a:chOff x="0" y="549275"/>
            <a:chExt cx="4067943" cy="63145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04ED29-B786-41BC-A59F-CE876221CBE8}"/>
                </a:ext>
              </a:extLst>
            </p:cNvPr>
            <p:cNvGrpSpPr/>
            <p:nvPr/>
          </p:nvGrpSpPr>
          <p:grpSpPr>
            <a:xfrm>
              <a:off x="0" y="549275"/>
              <a:ext cx="2257400" cy="6314555"/>
              <a:chOff x="457200" y="1089510"/>
              <a:chExt cx="1800200" cy="57743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CD6FC3B-692E-49F8-A699-5D9BD5EA84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7200" y="1109266"/>
                <a:ext cx="1800200" cy="575456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E6DFB4-C027-42D1-B5FC-AF1DBB636EB2}"/>
                  </a:ext>
                </a:extLst>
              </p:cNvPr>
              <p:cNvSpPr txBox="1"/>
              <p:nvPr/>
            </p:nvSpPr>
            <p:spPr>
              <a:xfrm>
                <a:off x="457200" y="1089510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 weeks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98ABF8-BEF7-4FFF-B7B9-5C5A52201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5924" y="597349"/>
              <a:ext cx="1782019" cy="625819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C5F8CB-420B-4F04-AF31-E6DDCB172B6B}"/>
              </a:ext>
            </a:extLst>
          </p:cNvPr>
          <p:cNvGrpSpPr/>
          <p:nvPr/>
        </p:nvGrpSpPr>
        <p:grpSpPr>
          <a:xfrm>
            <a:off x="2000560" y="624746"/>
            <a:ext cx="4265997" cy="6283648"/>
            <a:chOff x="4040810" y="803004"/>
            <a:chExt cx="4122812" cy="6083007"/>
          </a:xfrm>
        </p:grpSpPr>
        <p:pic>
          <p:nvPicPr>
            <p:cNvPr id="11" name="Picture 10" descr="A picture containing monitor, indoor, bottle, black&#10;&#10;Description automatically generated">
              <a:extLst>
                <a:ext uri="{FF2B5EF4-FFF2-40B4-BE49-F238E27FC236}">
                  <a16:creationId xmlns:a16="http://schemas.microsoft.com/office/drawing/2014/main" id="{E3BBAFEF-C2F3-478A-8E7C-56B22055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0810" y="803004"/>
              <a:ext cx="2257399" cy="60830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7CB826-FAF2-436B-A938-D0F0E5041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3337" y="803004"/>
              <a:ext cx="1860285" cy="603801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1A2A02-9F49-4E6D-931F-AF30CBA85595}"/>
                </a:ext>
              </a:extLst>
            </p:cNvPr>
            <p:cNvSpPr txBox="1"/>
            <p:nvPr/>
          </p:nvSpPr>
          <p:spPr>
            <a:xfrm>
              <a:off x="4456371" y="1052736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 weeks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FD669C-B8BD-42D3-93CF-B1EDB99C93B5}"/>
              </a:ext>
            </a:extLst>
          </p:cNvPr>
          <p:cNvGrpSpPr/>
          <p:nvPr/>
        </p:nvGrpSpPr>
        <p:grpSpPr>
          <a:xfrm>
            <a:off x="3853613" y="518658"/>
            <a:ext cx="4525659" cy="6361522"/>
            <a:chOff x="6604880" y="604641"/>
            <a:chExt cx="4525659" cy="63615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42CD325-43EF-4379-BF1D-CF86236D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1962" y="604641"/>
              <a:ext cx="2098577" cy="61863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5062D1-20D4-400E-83F1-239AAF983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4880" y="624038"/>
              <a:ext cx="2427082" cy="634212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5A156A-2642-4EF1-8200-B644D365AACA}"/>
                </a:ext>
              </a:extLst>
            </p:cNvPr>
            <p:cNvSpPr txBox="1"/>
            <p:nvPr/>
          </p:nvSpPr>
          <p:spPr>
            <a:xfrm>
              <a:off x="6604880" y="830298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 months</a:t>
              </a:r>
            </a:p>
          </p:txBody>
        </p:sp>
      </p:grp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F066B92-5B22-47AE-9B90-60C2AE56A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24" y="4110920"/>
            <a:ext cx="4302911" cy="274708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5B0892-7349-4BC6-B843-C7723DC3B8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1" y="1221709"/>
            <a:ext cx="3187864" cy="3327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34944-33C3-4803-AC02-A576254F9C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49" y="1259834"/>
            <a:ext cx="3342315" cy="25067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30AB852-3316-46E4-B688-375E1824A1D1}"/>
              </a:ext>
            </a:extLst>
          </p:cNvPr>
          <p:cNvGrpSpPr/>
          <p:nvPr/>
        </p:nvGrpSpPr>
        <p:grpSpPr>
          <a:xfrm>
            <a:off x="2741161" y="606048"/>
            <a:ext cx="3669712" cy="6292781"/>
            <a:chOff x="6664378" y="803859"/>
            <a:chExt cx="3308222" cy="606294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1354C3-3091-4EBE-8676-4259CF6DC21D}"/>
                </a:ext>
              </a:extLst>
            </p:cNvPr>
            <p:cNvGrpSpPr/>
            <p:nvPr/>
          </p:nvGrpSpPr>
          <p:grpSpPr>
            <a:xfrm>
              <a:off x="6664378" y="803859"/>
              <a:ext cx="3308222" cy="6062941"/>
              <a:chOff x="6664378" y="803859"/>
              <a:chExt cx="3308222" cy="606294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04EBB7-7340-4742-8560-343D473CC4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221805" y="803859"/>
                <a:ext cx="1750795" cy="605414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5BAA72F-087A-4A14-809E-327B23A822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64378" y="833611"/>
                <a:ext cx="1782019" cy="6033189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E4E6AD-B5CB-4FE7-AC50-37F7D32E57F4}"/>
                </a:ext>
              </a:extLst>
            </p:cNvPr>
            <p:cNvSpPr txBox="1"/>
            <p:nvPr/>
          </p:nvSpPr>
          <p:spPr>
            <a:xfrm>
              <a:off x="6697824" y="863789"/>
              <a:ext cx="1021973" cy="355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8179E0-8C9F-4AC8-BDAF-279941B3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08834-4055-43A9-A044-926F83D935ED}"/>
              </a:ext>
            </a:extLst>
          </p:cNvPr>
          <p:cNvSpPr/>
          <p:nvPr/>
        </p:nvSpPr>
        <p:spPr>
          <a:xfrm>
            <a:off x="4572000" y="6428045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(2015) 24, 210-214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E5C406-63A2-48EA-964F-03935B91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15418"/>
            <a:ext cx="8229600" cy="3993307"/>
          </a:xfrm>
        </p:spPr>
        <p:txBody>
          <a:bodyPr/>
          <a:lstStyle/>
          <a:p>
            <a:r>
              <a:rPr lang="en-GB" dirty="0"/>
              <a:t>n = 207 (over 5 years)</a:t>
            </a:r>
          </a:p>
          <a:p>
            <a:r>
              <a:rPr lang="en-GB" dirty="0" err="1"/>
              <a:t>Nonunion</a:t>
            </a:r>
            <a:r>
              <a:rPr lang="en-GB" dirty="0"/>
              <a:t> defined </a:t>
            </a:r>
          </a:p>
          <a:p>
            <a:pPr lvl="1"/>
            <a:r>
              <a:rPr lang="en-GB" dirty="0"/>
              <a:t>No evidence of bone union by 1 year </a:t>
            </a:r>
          </a:p>
          <a:p>
            <a:pPr marL="585788" lvl="1" indent="0">
              <a:buNone/>
            </a:pPr>
            <a:r>
              <a:rPr lang="en-GB" dirty="0"/>
              <a:t>Or</a:t>
            </a:r>
          </a:p>
          <a:p>
            <a:pPr lvl="1"/>
            <a:r>
              <a:rPr lang="en-GB" dirty="0"/>
              <a:t>Requiring delayed fixation</a:t>
            </a:r>
          </a:p>
          <a:p>
            <a:pPr lvl="2"/>
            <a:r>
              <a:rPr lang="en-GB" dirty="0"/>
              <a:t>Operative fixation undertaken more than 6 weeks after injury</a:t>
            </a:r>
          </a:p>
          <a:p>
            <a:r>
              <a:rPr lang="en-GB" sz="3600" dirty="0"/>
              <a:t>F/U 89%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B09B9C2-5161-4639-87BB-B57A98FF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2076"/>
            <a:ext cx="8904189" cy="20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65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8179E0-8C9F-4AC8-BDAF-279941B3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08834-4055-43A9-A044-926F83D935ED}"/>
              </a:ext>
            </a:extLst>
          </p:cNvPr>
          <p:cNvSpPr/>
          <p:nvPr/>
        </p:nvSpPr>
        <p:spPr>
          <a:xfrm>
            <a:off x="4572000" y="6428045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(2015) 24, 210-214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E5C406-63A2-48EA-964F-03935B91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15418"/>
            <a:ext cx="8229600" cy="3993307"/>
          </a:xfrm>
        </p:spPr>
        <p:txBody>
          <a:bodyPr/>
          <a:lstStyle/>
          <a:p>
            <a:r>
              <a:rPr lang="en-GB" dirty="0"/>
              <a:t>Union</a:t>
            </a:r>
          </a:p>
          <a:p>
            <a:pPr lvl="1"/>
            <a:r>
              <a:rPr lang="en-GB" dirty="0"/>
              <a:t>83%</a:t>
            </a:r>
          </a:p>
          <a:p>
            <a:endParaRPr lang="en-GB" dirty="0"/>
          </a:p>
          <a:p>
            <a:r>
              <a:rPr lang="en-GB" dirty="0"/>
              <a:t>24 Non unions</a:t>
            </a:r>
          </a:p>
          <a:p>
            <a:pPr lvl="1"/>
            <a:r>
              <a:rPr lang="en-GB" dirty="0"/>
              <a:t>15 delayed fixation</a:t>
            </a:r>
          </a:p>
          <a:p>
            <a:pPr lvl="1"/>
            <a:r>
              <a:rPr lang="en-GB" dirty="0"/>
              <a:t>Average of 8.3 months after injury (3 -12 months)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B09B9C2-5161-4639-87BB-B57A98FF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2076"/>
            <a:ext cx="8904189" cy="20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8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8179E0-8C9F-4AC8-BDAF-279941B3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08834-4055-43A9-A044-926F83D935ED}"/>
              </a:ext>
            </a:extLst>
          </p:cNvPr>
          <p:cNvSpPr/>
          <p:nvPr/>
        </p:nvSpPr>
        <p:spPr>
          <a:xfrm>
            <a:off x="4572000" y="6428045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(2015) 24, 210-214</a:t>
            </a:r>
          </a:p>
        </p:txBody>
      </p:sp>
      <p:pic>
        <p:nvPicPr>
          <p:cNvPr id="3" name="Content Placeholder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81E799-22F5-4509-8A09-FCCD8412E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0" y="2259473"/>
            <a:ext cx="8839265" cy="3969670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B09B9C2-5161-4639-87BB-B57A98FF2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2076"/>
            <a:ext cx="8904189" cy="20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E0452-9841-4A72-AAD2-9961FBBCFF09}"/>
              </a:ext>
            </a:extLst>
          </p:cNvPr>
          <p:cNvSpPr txBox="1"/>
          <p:nvPr/>
        </p:nvSpPr>
        <p:spPr>
          <a:xfrm>
            <a:off x="1689424" y="4077072"/>
            <a:ext cx="7286210" cy="707886"/>
          </a:xfrm>
          <a:prstGeom prst="rect">
            <a:avLst/>
          </a:prstGeom>
          <a:solidFill>
            <a:srgbClr val="080808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dirty="0"/>
              <a:t>Nothing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222796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91849BF-FB1A-4E49-AB4B-43D50FEC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227B38-6FCF-43A6-A974-7FE290F2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3861"/>
          </a:xfrm>
        </p:spPr>
        <p:txBody>
          <a:bodyPr/>
          <a:lstStyle/>
          <a:p>
            <a:r>
              <a:rPr lang="en-GB" dirty="0"/>
              <a:t>Oblique proximal third</a:t>
            </a:r>
          </a:p>
          <a:p>
            <a:pPr lvl="1"/>
            <a:r>
              <a:rPr lang="en-GB" dirty="0"/>
              <a:t>Suggested by Ring</a:t>
            </a:r>
          </a:p>
          <a:p>
            <a:endParaRPr lang="en-GB" dirty="0"/>
          </a:p>
          <a:p>
            <a:r>
              <a:rPr lang="en-GB" dirty="0"/>
              <a:t>Transverse </a:t>
            </a:r>
          </a:p>
          <a:p>
            <a:pPr lvl="1"/>
            <a:r>
              <a:rPr lang="en-GB" dirty="0"/>
              <a:t>not significant our study</a:t>
            </a:r>
          </a:p>
          <a:p>
            <a:pPr lvl="1"/>
            <a:r>
              <a:rPr lang="en-GB" dirty="0"/>
              <a:t>Others suggested yes</a:t>
            </a:r>
          </a:p>
          <a:p>
            <a:pPr lvl="1"/>
            <a:endParaRPr lang="en-GB" dirty="0"/>
          </a:p>
          <a:p>
            <a:r>
              <a:rPr lang="en-GB" dirty="0" err="1"/>
              <a:t>Multifragmentary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89% union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08834-4055-43A9-A044-926F83D935ED}"/>
              </a:ext>
            </a:extLst>
          </p:cNvPr>
          <p:cNvSpPr/>
          <p:nvPr/>
        </p:nvSpPr>
        <p:spPr>
          <a:xfrm>
            <a:off x="4572000" y="6428045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(2015) 24, 210-214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B09B9C2-5161-4639-87BB-B57A98FF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2076"/>
            <a:ext cx="8904189" cy="20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44E86C-7A3F-47A4-98DE-6A0E926BC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78" y="5072566"/>
            <a:ext cx="4826822" cy="1308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A43F8-83E9-4F3B-80EB-E1ED29B63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1933"/>
            <a:ext cx="1998166" cy="1498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A4FAE7-C8E4-4E94-BA34-80FCBD3B0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46" y="3521847"/>
            <a:ext cx="2005535" cy="1504151"/>
          </a:xfrm>
          <a:prstGeom prst="rect">
            <a:avLst/>
          </a:prstGeom>
        </p:spPr>
      </p:pic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09CAB7E0-5418-4A4F-A386-E5EE47200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68" y="2117086"/>
            <a:ext cx="1097835" cy="14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7639-71D6-41CE-A520-03FE27FA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D140F9-A296-4A13-9DE3-4789FA7BB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227900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2D4C21-774E-4910-8723-47798F4E3D5B}"/>
              </a:ext>
            </a:extLst>
          </p:cNvPr>
          <p:cNvSpPr/>
          <p:nvPr/>
        </p:nvSpPr>
        <p:spPr>
          <a:xfrm>
            <a:off x="5176247" y="6398696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VOL. 84-B, No. 8, NOVEMBER 2002</a:t>
            </a:r>
            <a:endParaRPr lang="en-GB" dirty="0"/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5336A671-5DC5-486E-88B0-87BE726AF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14427"/>
            <a:ext cx="3937202" cy="3105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67AA7-0B95-4B16-AF7E-498478125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81673"/>
            <a:ext cx="4176464" cy="35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412791-508B-4903-9818-F54CF927D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2DFB6-52D9-4DB2-96F9-E7D9B6CC05CC}"/>
              </a:ext>
            </a:extLst>
          </p:cNvPr>
          <p:cNvSpPr/>
          <p:nvPr/>
        </p:nvSpPr>
        <p:spPr>
          <a:xfrm>
            <a:off x="4355976" y="6460098"/>
            <a:ext cx="495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(2017) 26, 1881–1888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97AD8E-62D1-45BE-B2EF-A7B826FF3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1402"/>
            <a:ext cx="8229600" cy="4137323"/>
          </a:xfrm>
        </p:spPr>
        <p:txBody>
          <a:bodyPr/>
          <a:lstStyle/>
          <a:p>
            <a:r>
              <a:rPr lang="en-GB" dirty="0"/>
              <a:t>n = 96 </a:t>
            </a:r>
          </a:p>
          <a:p>
            <a:r>
              <a:rPr lang="en-GB" dirty="0"/>
              <a:t>54% united before 26 weeks (6 months)</a:t>
            </a:r>
          </a:p>
          <a:p>
            <a:r>
              <a:rPr lang="en-GB" dirty="0"/>
              <a:t>33%  non union</a:t>
            </a:r>
          </a:p>
          <a:p>
            <a:endParaRPr lang="en-GB" dirty="0"/>
          </a:p>
          <a:p>
            <a:pPr lvl="1"/>
            <a:r>
              <a:rPr lang="en-GB" sz="3600" dirty="0"/>
              <a:t>67% Union rate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EA2A41F-63B3-44F2-BD7F-8B90BC80D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885" y="28570"/>
            <a:ext cx="8878229" cy="18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36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C5958B-0AFD-4FB4-A707-91118AF2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760552-1B52-46C1-A977-D48A682B3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3861"/>
          </a:xfrm>
        </p:spPr>
        <p:txBody>
          <a:bodyPr/>
          <a:lstStyle/>
          <a:p>
            <a:r>
              <a:rPr lang="en-GB" dirty="0"/>
              <a:t>Protocol registered for RCT</a:t>
            </a:r>
          </a:p>
          <a:p>
            <a:pPr marL="136525" indent="0">
              <a:buNone/>
            </a:pPr>
            <a:endParaRPr lang="en-GB" dirty="0"/>
          </a:p>
          <a:p>
            <a:r>
              <a:rPr lang="en-GB" dirty="0"/>
              <a:t>Operative Vs Non operative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FB21F-D06E-4FDE-96FE-276F0AC4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" y="85757"/>
            <a:ext cx="9118665" cy="16870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8E0C11-2765-43DB-AB83-44089359C5E4}"/>
              </a:ext>
            </a:extLst>
          </p:cNvPr>
          <p:cNvSpPr/>
          <p:nvPr/>
        </p:nvSpPr>
        <p:spPr>
          <a:xfrm>
            <a:off x="5556975" y="6398875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BMJ Open. 2017; 7(7): e014076.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795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0299F3-C2B4-486B-844F-C9D8001640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039"/>
            <a:ext cx="3419872" cy="611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2A92D-B4C2-4BCA-B958-71221C2F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0"/>
            <a:ext cx="8022654" cy="922679"/>
          </a:xfrm>
        </p:spPr>
        <p:txBody>
          <a:bodyPr>
            <a:normAutofit fontScale="90000"/>
          </a:bodyPr>
          <a:lstStyle/>
          <a:p>
            <a:r>
              <a:rPr lang="en-GB" dirty="0"/>
              <a:t>50 </a:t>
            </a:r>
            <a:r>
              <a:rPr lang="en-GB" sz="4000" dirty="0"/>
              <a:t>YO</a:t>
            </a:r>
            <a:br>
              <a:rPr lang="en-GB" dirty="0"/>
            </a:br>
            <a:r>
              <a:rPr lang="en-GB" sz="3100" dirty="0"/>
              <a:t>Radial n Normal, referred 5 months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E90AD-D02E-4098-B1A4-9F1D91BE5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809328"/>
            <a:ext cx="2448272" cy="6048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079064-DDF9-4724-85FF-58B091DCF5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504" y="922679"/>
            <a:ext cx="2736304" cy="5935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6FAF8-6681-4D9F-B1B2-4720E35C1B8C}"/>
              </a:ext>
            </a:extLst>
          </p:cNvPr>
          <p:cNvSpPr txBox="1"/>
          <p:nvPr/>
        </p:nvSpPr>
        <p:spPr>
          <a:xfrm>
            <a:off x="5897513" y="834505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5 months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C5C414-2C94-4DFD-B591-38127F4F3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8419" y="3356992"/>
            <a:ext cx="2885910" cy="3488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F2BC7E-72A1-46BF-BDA4-C2E43B886072}"/>
              </a:ext>
            </a:extLst>
          </p:cNvPr>
          <p:cNvSpPr txBox="1"/>
          <p:nvPr/>
        </p:nvSpPr>
        <p:spPr>
          <a:xfrm>
            <a:off x="7415808" y="3344813"/>
            <a:ext cx="1775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Elbow</a:t>
            </a:r>
          </a:p>
          <a:p>
            <a:pPr algn="ctr"/>
            <a:r>
              <a:rPr lang="en-GB" sz="2800" dirty="0"/>
              <a:t>80° </a:t>
            </a:r>
            <a:r>
              <a:rPr lang="en-GB" sz="2800"/>
              <a:t>-100°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8117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>
            <a:extLst>
              <a:ext uri="{FF2B5EF4-FFF2-40B4-BE49-F238E27FC236}">
                <a16:creationId xmlns:a16="http://schemas.microsoft.com/office/drawing/2014/main" id="{2BC9442E-C4F7-4241-A2CF-99FCADC4C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417638"/>
            <a:ext cx="3990975" cy="53435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437A1-D079-4BF5-9D4D-68A7B998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56" y="1275548"/>
            <a:ext cx="554513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4F7848-4021-433E-943C-36C4D66C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315416"/>
            <a:ext cx="7534275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499E2-951B-480B-89DC-B1D475F3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8806"/>
            <a:ext cx="8229600" cy="1143000"/>
          </a:xfrm>
          <a:solidFill>
            <a:schemeClr val="bg2">
              <a:alpha val="21000"/>
            </a:schemeClr>
          </a:solidFill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www.cambridgeses.co.uk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>
            <a:extLst>
              <a:ext uri="{FF2B5EF4-FFF2-40B4-BE49-F238E27FC236}">
                <a16:creationId xmlns:a16="http://schemas.microsoft.com/office/drawing/2014/main" id="{B7497E06-AD92-41C3-8FC1-9BF98C789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600" y="1196752"/>
            <a:ext cx="8029525" cy="4929411"/>
          </a:xfrm>
        </p:spPr>
        <p:txBody>
          <a:bodyPr/>
          <a:lstStyle/>
          <a:p>
            <a:pPr eaLnBrk="1" hangingPunct="1"/>
            <a:r>
              <a:rPr lang="en-GB" altLang="en-US" dirty="0"/>
              <a:t>Non Operative </a:t>
            </a:r>
          </a:p>
          <a:p>
            <a:pPr lvl="1"/>
            <a:r>
              <a:rPr lang="en-GB" altLang="en-US" dirty="0"/>
              <a:t>Not Conservative --- FUNCTIONAL</a:t>
            </a:r>
          </a:p>
          <a:p>
            <a:r>
              <a:rPr lang="en-GB" altLang="en-US" dirty="0"/>
              <a:t>Biology</a:t>
            </a:r>
          </a:p>
          <a:p>
            <a:pPr lvl="1"/>
            <a:r>
              <a:rPr lang="en-GB" altLang="en-US" dirty="0"/>
              <a:t>Strain and stability</a:t>
            </a: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9F10597-16C4-4B41-B84A-76C272A5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0901" name="Rectangle 18">
            <a:extLst>
              <a:ext uri="{FF2B5EF4-FFF2-40B4-BE49-F238E27FC236}">
                <a16:creationId xmlns:a16="http://schemas.microsoft.com/office/drawing/2014/main" id="{BCD99FF3-319D-45CE-A2F4-42880855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461125"/>
            <a:ext cx="565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VOLUME 83-A · NUMBER 10 · OCTOBER 2001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03705-6346-4284-A954-F307E5343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84"/>
            <a:ext cx="7874049" cy="1136357"/>
          </a:xfrm>
          <a:prstGeom prst="rect">
            <a:avLst/>
          </a:prstGeom>
        </p:spPr>
      </p:pic>
      <p:pic>
        <p:nvPicPr>
          <p:cNvPr id="5" name="Picture 4" descr="A picture containing reptile, animal, crocodilian reptile&#10;&#10;Description automatically generated">
            <a:extLst>
              <a:ext uri="{FF2B5EF4-FFF2-40B4-BE49-F238E27FC236}">
                <a16:creationId xmlns:a16="http://schemas.microsoft.com/office/drawing/2014/main" id="{BC49F81F-015F-45E4-BB16-F6986CEBD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" y="3782690"/>
            <a:ext cx="1587582" cy="863644"/>
          </a:xfrm>
          <a:prstGeom prst="rect">
            <a:avLst/>
          </a:prstGeom>
        </p:spPr>
      </p:pic>
      <p:pic>
        <p:nvPicPr>
          <p:cNvPr id="7" name="Picture 6" descr="A picture containing reptile, crocodilian reptile, animal&#10;&#10;Description automatically generated">
            <a:extLst>
              <a:ext uri="{FF2B5EF4-FFF2-40B4-BE49-F238E27FC236}">
                <a16:creationId xmlns:a16="http://schemas.microsoft.com/office/drawing/2014/main" id="{4DDE53D8-13EC-4039-8D46-812CF1BD3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501967"/>
            <a:ext cx="1568531" cy="85729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9057B5-4279-4AF2-ACC4-21847FA96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44" y="2636744"/>
            <a:ext cx="4554656" cy="1229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A6D8C6-D2EE-4FD7-B801-13B208401F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33" y="3940336"/>
            <a:ext cx="2513805" cy="19624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5A8B83-129A-4AE3-8011-F02940F99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" y="1414097"/>
            <a:ext cx="9028959" cy="4029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F02449-3129-482B-AB98-ED3C9C1D0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07" y="3803598"/>
            <a:ext cx="3063135" cy="29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>
            <a:extLst>
              <a:ext uri="{FF2B5EF4-FFF2-40B4-BE49-F238E27FC236}">
                <a16:creationId xmlns:a16="http://schemas.microsoft.com/office/drawing/2014/main" id="{B7497E06-AD92-41C3-8FC1-9BF98C789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600" y="980728"/>
            <a:ext cx="8029525" cy="5145435"/>
          </a:xfrm>
        </p:spPr>
        <p:txBody>
          <a:bodyPr/>
          <a:lstStyle/>
          <a:p>
            <a:pPr eaLnBrk="1" hangingPunct="1"/>
            <a:r>
              <a:rPr lang="en-GB" altLang="en-US" dirty="0"/>
              <a:t>Functional management</a:t>
            </a:r>
          </a:p>
          <a:p>
            <a:pPr lvl="1"/>
            <a:r>
              <a:rPr lang="en-GB" altLang="en-US" dirty="0"/>
              <a:t>Brace</a:t>
            </a:r>
          </a:p>
          <a:p>
            <a:pPr lvl="2"/>
            <a:r>
              <a:rPr lang="en-GB" altLang="en-US" dirty="0"/>
              <a:t>Adjust regularly</a:t>
            </a:r>
          </a:p>
          <a:p>
            <a:pPr lvl="2"/>
            <a:r>
              <a:rPr lang="en-GB" altLang="en-US" dirty="0"/>
              <a:t>Does not need to include all fracture</a:t>
            </a:r>
          </a:p>
          <a:p>
            <a:pPr lvl="1"/>
            <a:endParaRPr lang="en-GB" altLang="en-US" dirty="0"/>
          </a:p>
          <a:p>
            <a:pPr lvl="1"/>
            <a:r>
              <a:rPr lang="en-GB" altLang="en-US" dirty="0"/>
              <a:t>Elbow extension </a:t>
            </a:r>
          </a:p>
          <a:p>
            <a:pPr lvl="2"/>
            <a:r>
              <a:rPr lang="en-GB" altLang="en-US" dirty="0"/>
              <a:t>Straight within 2 weeks</a:t>
            </a:r>
          </a:p>
          <a:p>
            <a:pPr lvl="1"/>
            <a:endParaRPr lang="en-GB" altLang="en-US" dirty="0"/>
          </a:p>
          <a:p>
            <a:pPr lvl="1"/>
            <a:r>
              <a:rPr lang="en-GB" altLang="en-US" dirty="0"/>
              <a:t>Active assisted flexion</a:t>
            </a:r>
          </a:p>
          <a:p>
            <a:pPr lvl="1"/>
            <a:r>
              <a:rPr lang="en-GB" altLang="en-US" dirty="0"/>
              <a:t>Gravity extension</a:t>
            </a:r>
          </a:p>
          <a:p>
            <a:pPr lvl="1"/>
            <a:endParaRPr lang="en-GB" altLang="en-US" dirty="0"/>
          </a:p>
          <a:p>
            <a:pPr lvl="1"/>
            <a:r>
              <a:rPr lang="en-GB" altLang="en-US" dirty="0"/>
              <a:t>No Shoulder abduction till union</a:t>
            </a:r>
          </a:p>
          <a:p>
            <a:pPr lvl="2"/>
            <a:r>
              <a:rPr lang="en-GB" altLang="en-US" dirty="0"/>
              <a:t>Pendulum</a:t>
            </a: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9F10597-16C4-4B41-B84A-76C272A5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0901" name="Rectangle 18">
            <a:extLst>
              <a:ext uri="{FF2B5EF4-FFF2-40B4-BE49-F238E27FC236}">
                <a16:creationId xmlns:a16="http://schemas.microsoft.com/office/drawing/2014/main" id="{BCD99FF3-319D-45CE-A2F4-42880855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461125"/>
            <a:ext cx="565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VOLUME 83-A · NUMBER 10 · OCTOBER 2001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03705-6346-4284-A954-F307E5343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84"/>
            <a:ext cx="7874049" cy="11363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C2954C-8DB5-40B3-BDC8-952965083D19}"/>
              </a:ext>
            </a:extLst>
          </p:cNvPr>
          <p:cNvGrpSpPr/>
          <p:nvPr/>
        </p:nvGrpSpPr>
        <p:grpSpPr>
          <a:xfrm>
            <a:off x="5518441" y="8084"/>
            <a:ext cx="3482683" cy="5424984"/>
            <a:chOff x="5518441" y="8084"/>
            <a:chExt cx="3482683" cy="54249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50ABBDE-3C2B-4D2C-B2ED-74E61334B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50"/>
            <a:stretch/>
          </p:blipFill>
          <p:spPr>
            <a:xfrm>
              <a:off x="7164287" y="8084"/>
              <a:ext cx="1836837" cy="32647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B58850-ECE5-4636-8949-1CA97D12C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8441" y="3272828"/>
              <a:ext cx="3456385" cy="216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3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B1CA-BCA8-43FF-8D91-85FA96A1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AD527-BCF6-4BCC-AB22-3BB63BDC1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20A5A-DA9A-4B7B-87FC-3C28C905D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" y="9466"/>
            <a:ext cx="5423475" cy="4067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37426-91AF-4D96-95CC-4826F6B47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6725"/>
            <a:ext cx="5349078" cy="40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9ABD-5DCC-49F2-B517-4D809664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26"/>
            <a:ext cx="8229600" cy="740978"/>
          </a:xfrm>
        </p:spPr>
        <p:txBody>
          <a:bodyPr/>
          <a:lstStyle/>
          <a:p>
            <a:r>
              <a:rPr lang="en-GB" dirty="0"/>
              <a:t>F/U 6 Weeks XOA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0506-ECC1-4A9B-ACA9-773E335D5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0688"/>
            <a:ext cx="8686800" cy="5688038"/>
          </a:xfrm>
        </p:spPr>
        <p:txBody>
          <a:bodyPr/>
          <a:lstStyle/>
          <a:p>
            <a:r>
              <a:rPr lang="en-GB" dirty="0"/>
              <a:t>See Week or 2</a:t>
            </a:r>
          </a:p>
          <a:p>
            <a:r>
              <a:rPr lang="en-GB" dirty="0"/>
              <a:t>“Show me how you adjust your brace”</a:t>
            </a:r>
          </a:p>
          <a:p>
            <a:r>
              <a:rPr lang="en-GB" dirty="0"/>
              <a:t>“Show me how your elbow straightening coming on”</a:t>
            </a:r>
          </a:p>
          <a:p>
            <a:r>
              <a:rPr lang="en-GB" dirty="0"/>
              <a:t>“What must you not do”</a:t>
            </a:r>
          </a:p>
          <a:p>
            <a:pPr marL="1169987" lvl="3" indent="0">
              <a:buNone/>
            </a:pPr>
            <a:r>
              <a:rPr lang="en-GB" dirty="0"/>
              <a:t>“ You can do these pendulum exercises stop shoulder stiffening”</a:t>
            </a:r>
          </a:p>
          <a:p>
            <a:r>
              <a:rPr lang="en-GB" dirty="0"/>
              <a:t>“A little bit of movement stimulates healing”</a:t>
            </a:r>
          </a:p>
          <a:p>
            <a:r>
              <a:rPr lang="en-GB" dirty="0"/>
              <a:t>“Too much slows it down”</a:t>
            </a:r>
          </a:p>
          <a:p>
            <a:r>
              <a:rPr lang="en-GB" dirty="0"/>
              <a:t>“Listen to your arm</a:t>
            </a:r>
          </a:p>
          <a:p>
            <a:pPr lvl="1"/>
            <a:r>
              <a:rPr lang="en-GB" dirty="0"/>
              <a:t>Little bit of an ache OK</a:t>
            </a:r>
          </a:p>
          <a:p>
            <a:pPr lvl="1"/>
            <a:r>
              <a:rPr lang="en-GB" dirty="0"/>
              <a:t>Really hurts next day done a little too much”</a:t>
            </a:r>
          </a:p>
          <a:p>
            <a:pPr lvl="1"/>
            <a:r>
              <a:rPr lang="en-GB" dirty="0"/>
              <a:t>“Nothing heavier than a cup of tea”</a:t>
            </a:r>
          </a:p>
          <a:p>
            <a:r>
              <a:rPr lang="en-GB" dirty="0"/>
              <a:t>“Stop smoking avoid NSAIDS”</a:t>
            </a: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6B22A0BB-25DE-4A6E-B805-BBC5EB464793}"/>
              </a:ext>
            </a:extLst>
          </p:cNvPr>
          <p:cNvSpPr/>
          <p:nvPr/>
        </p:nvSpPr>
        <p:spPr>
          <a:xfrm>
            <a:off x="7380312" y="549275"/>
            <a:ext cx="792088" cy="740978"/>
          </a:xfrm>
          <a:prstGeom prst="noSmoking">
            <a:avLst>
              <a:gd name="adj" fmla="val 11992"/>
            </a:avLst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44609-5F9C-438A-8EF3-7F319C77F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55850"/>
            <a:ext cx="1650127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18BAF-4C3B-482A-8C4E-531879413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00" y="4055223"/>
            <a:ext cx="1614123" cy="12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9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349D-DD44-4505-AFD0-5F2F7D8D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044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Pseudo subluxation</a:t>
            </a:r>
            <a:br>
              <a:rPr lang="en-GB" dirty="0"/>
            </a:br>
            <a:r>
              <a:rPr lang="en-GB" sz="2000" dirty="0"/>
              <a:t>48 YO Low energy</a:t>
            </a:r>
            <a:br>
              <a:rPr lang="en-GB" sz="2000" dirty="0"/>
            </a:br>
            <a:r>
              <a:rPr lang="en-GB" sz="2000" dirty="0"/>
              <a:t>N Radial 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242298-0151-4B83-AA13-34F9A6128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8" y="1268760"/>
            <a:ext cx="1986720" cy="5463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9F3B0-262A-4D7D-B7DD-A8B2B3777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331" y="1178256"/>
            <a:ext cx="1986720" cy="56892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CA8C3E3-24CE-4551-9953-01B6B09D8EB1}"/>
              </a:ext>
            </a:extLst>
          </p:cNvPr>
          <p:cNvGrpSpPr/>
          <p:nvPr/>
        </p:nvGrpSpPr>
        <p:grpSpPr>
          <a:xfrm>
            <a:off x="3953943" y="1256209"/>
            <a:ext cx="3858928" cy="5616624"/>
            <a:chOff x="3953943" y="1256209"/>
            <a:chExt cx="3858928" cy="56166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5DDA51-D218-49F3-9E14-9EDFC6FF8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53943" y="1315120"/>
              <a:ext cx="2445616" cy="54618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A032CF-A6DE-4992-B093-6645EA94A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0663" y="1256209"/>
              <a:ext cx="1872208" cy="561662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216B68-D36C-4A7E-89E5-3B25D37DBA42}"/>
                </a:ext>
              </a:extLst>
            </p:cNvPr>
            <p:cNvSpPr txBox="1"/>
            <p:nvPr/>
          </p:nvSpPr>
          <p:spPr>
            <a:xfrm>
              <a:off x="5651465" y="1338387"/>
              <a:ext cx="1124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Day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2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349D-DD44-4505-AFD0-5F2F7D8D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044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Pseudo subluxation</a:t>
            </a:r>
            <a:br>
              <a:rPr lang="en-GB" dirty="0"/>
            </a:br>
            <a:r>
              <a:rPr lang="en-GB" sz="2000" dirty="0"/>
              <a:t>48 YO Low energy</a:t>
            </a:r>
            <a:br>
              <a:rPr lang="en-GB" sz="2000" dirty="0"/>
            </a:br>
            <a:r>
              <a:rPr lang="en-GB" sz="2000" dirty="0"/>
              <a:t>N Radial 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242298-0151-4B83-AA13-34F9A6128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8" y="1268760"/>
            <a:ext cx="1986720" cy="5463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9F3B0-262A-4D7D-B7DD-A8B2B3777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331" y="1178256"/>
            <a:ext cx="1986720" cy="5689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5DDA51-D218-49F3-9E14-9EDFC6FF8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005" y="1396124"/>
            <a:ext cx="2132197" cy="5461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A032CF-A6DE-4992-B093-6645EA94A3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896" y="1471687"/>
            <a:ext cx="1872208" cy="5499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216B68-D36C-4A7E-89E5-3B25D37DBA42}"/>
              </a:ext>
            </a:extLst>
          </p:cNvPr>
          <p:cNvSpPr txBox="1"/>
          <p:nvPr/>
        </p:nvSpPr>
        <p:spPr>
          <a:xfrm>
            <a:off x="1660571" y="1471687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Day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A60556-5FA9-48F7-B0D0-403A7AFF4307}"/>
              </a:ext>
            </a:extLst>
          </p:cNvPr>
          <p:cNvGrpSpPr/>
          <p:nvPr/>
        </p:nvGrpSpPr>
        <p:grpSpPr>
          <a:xfrm>
            <a:off x="3051535" y="1302843"/>
            <a:ext cx="3762459" cy="5648437"/>
            <a:chOff x="3416589" y="1303826"/>
            <a:chExt cx="3762459" cy="56484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8EC97A-AB31-4B90-836C-25057CFEB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486" y="1303826"/>
              <a:ext cx="1617586" cy="56484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B7C04-8495-4CC2-BAFF-9E57947F8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13546" y="1471687"/>
              <a:ext cx="2065502" cy="54455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D7AD84-4E89-442C-99BE-7D566C049CE0}"/>
                </a:ext>
              </a:extLst>
            </p:cNvPr>
            <p:cNvSpPr txBox="1"/>
            <p:nvPr/>
          </p:nvSpPr>
          <p:spPr>
            <a:xfrm>
              <a:off x="3416589" y="1343639"/>
              <a:ext cx="1675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 2 Weeks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11FF77-D80D-4535-83B8-5987068368CF}"/>
              </a:ext>
            </a:extLst>
          </p:cNvPr>
          <p:cNvGrpSpPr/>
          <p:nvPr/>
        </p:nvGrpSpPr>
        <p:grpSpPr>
          <a:xfrm>
            <a:off x="4726930" y="1327157"/>
            <a:ext cx="3494120" cy="5579164"/>
            <a:chOff x="6232335" y="1123316"/>
            <a:chExt cx="3494120" cy="55791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585E4D-7B79-42CC-BFA5-3B51022FB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0842" y="1247428"/>
              <a:ext cx="1974287" cy="54276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779523-D7E7-4A8D-B83C-4F6866621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5804" y="1157864"/>
              <a:ext cx="1520651" cy="554461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6E94D9-ACAD-472C-9C73-8920975E3668}"/>
                </a:ext>
              </a:extLst>
            </p:cNvPr>
            <p:cNvSpPr txBox="1"/>
            <p:nvPr/>
          </p:nvSpPr>
          <p:spPr>
            <a:xfrm>
              <a:off x="6232335" y="1123316"/>
              <a:ext cx="1503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4 weeks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81C6E8-71CE-46FA-B365-B1A96A7ADF92}"/>
              </a:ext>
            </a:extLst>
          </p:cNvPr>
          <p:cNvGrpSpPr/>
          <p:nvPr/>
        </p:nvGrpSpPr>
        <p:grpSpPr>
          <a:xfrm>
            <a:off x="6208983" y="1343331"/>
            <a:ext cx="2937437" cy="5484100"/>
            <a:chOff x="6208983" y="1343331"/>
            <a:chExt cx="2937437" cy="54841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0C75E1-5F15-4FD6-8F07-94A90B2E7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8983" y="1398306"/>
              <a:ext cx="1872208" cy="54242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46969E-4B19-4893-9239-07B6541BA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0338" y="1426802"/>
              <a:ext cx="1226082" cy="54006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6B5F3E-B2C5-4F20-BA72-D5B8BFBE077F}"/>
                </a:ext>
              </a:extLst>
            </p:cNvPr>
            <p:cNvSpPr txBox="1"/>
            <p:nvPr/>
          </p:nvSpPr>
          <p:spPr>
            <a:xfrm>
              <a:off x="6583294" y="1343331"/>
              <a:ext cx="1503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9 weeks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38BD07F-AAAB-42FB-8067-8E22A642CD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8" b="55944"/>
          <a:stretch/>
        </p:blipFill>
        <p:spPr>
          <a:xfrm>
            <a:off x="99418" y="1079593"/>
            <a:ext cx="4086934" cy="589565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BEBB462-CC5A-4979-B7E8-CCE760B73686}"/>
              </a:ext>
            </a:extLst>
          </p:cNvPr>
          <p:cNvGrpSpPr/>
          <p:nvPr/>
        </p:nvGrpSpPr>
        <p:grpSpPr>
          <a:xfrm>
            <a:off x="4104067" y="1079558"/>
            <a:ext cx="5020761" cy="5836742"/>
            <a:chOff x="4104067" y="1079558"/>
            <a:chExt cx="5020761" cy="583674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A6C87A9-11A0-4641-AF79-C98DBC16E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4067" y="1188116"/>
              <a:ext cx="5020761" cy="572818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0643AB-2A3D-4556-866B-D230FACA7AA6}"/>
                </a:ext>
              </a:extLst>
            </p:cNvPr>
            <p:cNvSpPr txBox="1"/>
            <p:nvPr/>
          </p:nvSpPr>
          <p:spPr>
            <a:xfrm>
              <a:off x="7305410" y="1079558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5 Months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34A7542-3149-40A7-AD83-1DAD061D7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52" y="4437112"/>
            <a:ext cx="3251321" cy="24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3077-F7FB-4C42-B8C3-EA73F32A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7294"/>
            <a:ext cx="8229600" cy="1270344"/>
          </a:xfrm>
        </p:spPr>
        <p:txBody>
          <a:bodyPr>
            <a:normAutofit fontScale="90000"/>
          </a:bodyPr>
          <a:lstStyle/>
          <a:p>
            <a:r>
              <a:rPr lang="en-GB" dirty="0"/>
              <a:t>Radial nerve</a:t>
            </a:r>
            <a:br>
              <a:rPr lang="en-GB" dirty="0"/>
            </a:br>
            <a:r>
              <a:rPr lang="en-GB" sz="2700" dirty="0"/>
              <a:t>42 YO Running fall into wall</a:t>
            </a:r>
            <a:br>
              <a:rPr lang="en-GB" sz="2700" dirty="0"/>
            </a:br>
            <a:r>
              <a:rPr lang="en-GB" sz="2700" dirty="0"/>
              <a:t>Dense radial nerve palsy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A0C9D-3647-4990-BC17-5176328EE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516311"/>
            <a:ext cx="2178968" cy="5341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9BB818-C676-4FD4-8DE9-3E84D2E3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1516311"/>
            <a:ext cx="1656184" cy="5194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A444A5-9626-41A7-93C6-1776C8476F09}"/>
              </a:ext>
            </a:extLst>
          </p:cNvPr>
          <p:cNvSpPr txBox="1"/>
          <p:nvPr/>
        </p:nvSpPr>
        <p:spPr>
          <a:xfrm>
            <a:off x="5796136" y="373924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Holstein Lewis?</a:t>
            </a:r>
          </a:p>
        </p:txBody>
      </p:sp>
    </p:spTree>
    <p:extLst>
      <p:ext uri="{BB962C8B-B14F-4D97-AF65-F5344CB8AC3E}">
        <p14:creationId xmlns:p14="http://schemas.microsoft.com/office/powerpoint/2010/main" val="43355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CFF0-7300-4DD7-9DC6-945C5E99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3D420-86F9-4E39-BDDC-154BA7A2B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06522"/>
            <a:ext cx="8507288" cy="4502204"/>
          </a:xfrm>
        </p:spPr>
        <p:txBody>
          <a:bodyPr/>
          <a:lstStyle/>
          <a:p>
            <a:r>
              <a:rPr lang="en-GB" dirty="0"/>
              <a:t>When paralysis of radial nerve complicates a humeral fracture</a:t>
            </a:r>
          </a:p>
          <a:p>
            <a:r>
              <a:rPr lang="en-GB" dirty="0"/>
              <a:t>Fracture is in the distal third</a:t>
            </a:r>
          </a:p>
          <a:p>
            <a:r>
              <a:rPr lang="en-GB" dirty="0"/>
              <a:t>Spiral</a:t>
            </a:r>
          </a:p>
          <a:p>
            <a:r>
              <a:rPr lang="en-GB" dirty="0"/>
              <a:t>Distal Fragment displaced </a:t>
            </a:r>
          </a:p>
          <a:p>
            <a:pPr lvl="1"/>
            <a:r>
              <a:rPr lang="en-GB" dirty="0"/>
              <a:t>With proximal end deviated radial ward</a:t>
            </a:r>
          </a:p>
          <a:p>
            <a:r>
              <a:rPr lang="en-GB" dirty="0"/>
              <a:t>Radial nerve is caught in the fracture 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31533-421F-4BA7-BA51-3C6924E0D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9" y="44624"/>
            <a:ext cx="8638781" cy="1761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DDF6E2-F3AC-4065-AE9E-D31704F56747}"/>
              </a:ext>
            </a:extLst>
          </p:cNvPr>
          <p:cNvSpPr/>
          <p:nvPr/>
        </p:nvSpPr>
        <p:spPr>
          <a:xfrm>
            <a:off x="5292080" y="6428045"/>
            <a:ext cx="375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Vol.. 45-A, NO. 7, OCTOBER 1963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70D16D3B-7F4B-4F06-8674-EB66BE8C7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06" y="5217748"/>
            <a:ext cx="2159151" cy="1645067"/>
          </a:xfrm>
          <a:prstGeom prst="rect">
            <a:avLst/>
          </a:prstGeom>
        </p:spPr>
      </p:pic>
      <p:pic>
        <p:nvPicPr>
          <p:cNvPr id="12" name="Picture 11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82BECF71-07B2-4B1D-A692-C55F35B88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7532" y="3122947"/>
            <a:ext cx="1651085" cy="3327571"/>
          </a:xfrm>
          <a:prstGeom prst="rect">
            <a:avLst/>
          </a:prstGeom>
        </p:spPr>
      </p:pic>
      <p:pic>
        <p:nvPicPr>
          <p:cNvPr id="14" name="Picture 13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66F7EE38-C905-4F3D-9979-7DB2105FB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3" y="5236110"/>
            <a:ext cx="1938778" cy="15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BC9E-FE67-4EF8-8C08-44417CA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21 YO </a:t>
            </a:r>
            <a:br>
              <a:rPr lang="en-GB" dirty="0"/>
            </a:br>
            <a:r>
              <a:rPr lang="en-GB" dirty="0"/>
              <a:t>Normal Radial nerve</a:t>
            </a:r>
          </a:p>
        </p:txBody>
      </p:sp>
      <p:pic>
        <p:nvPicPr>
          <p:cNvPr id="7" name="Content Placeholder 6" descr="A person wearing a white shirt and black tie&#10;&#10;Description automatically generated">
            <a:extLst>
              <a:ext uri="{FF2B5EF4-FFF2-40B4-BE49-F238E27FC236}">
                <a16:creationId xmlns:a16="http://schemas.microsoft.com/office/drawing/2014/main" id="{7D869993-877D-4D15-95B1-BEBC34F8A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9555" y="1289909"/>
            <a:ext cx="2990503" cy="49044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8C51F-C95B-4910-A92A-29BE8C9A0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7255"/>
            <a:ext cx="2837334" cy="5173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394BD2-6BFE-49AE-8E71-051D7BB5AE52}"/>
              </a:ext>
            </a:extLst>
          </p:cNvPr>
          <p:cNvSpPr txBox="1"/>
          <p:nvPr/>
        </p:nvSpPr>
        <p:spPr>
          <a:xfrm>
            <a:off x="7092280" y="2924944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</a:t>
            </a:r>
          </a:p>
          <a:p>
            <a:r>
              <a:rPr lang="en-GB" dirty="0"/>
              <a:t>Holstein Lewis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A21024F-4DDA-4D05-87A5-DDF2B6711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55" y="6231582"/>
            <a:ext cx="5385077" cy="4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93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3077-F7FB-4C42-B8C3-EA73F32A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42 YO Running fall into wall</a:t>
            </a:r>
            <a:br>
              <a:rPr lang="en-GB" dirty="0"/>
            </a:br>
            <a:r>
              <a:rPr lang="en-GB" dirty="0"/>
              <a:t>Dense radial nerve palsy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A0C9D-3647-4990-BC17-5176328EE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516311"/>
            <a:ext cx="2178968" cy="5341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9BB818-C676-4FD4-8DE9-3E84D2E3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1516311"/>
            <a:ext cx="1656184" cy="5194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A444A5-9626-41A7-93C6-1776C8476F09}"/>
              </a:ext>
            </a:extLst>
          </p:cNvPr>
          <p:cNvSpPr txBox="1"/>
          <p:nvPr/>
        </p:nvSpPr>
        <p:spPr>
          <a:xfrm>
            <a:off x="5796136" y="373924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 Holstein Lewis </a:t>
            </a:r>
          </a:p>
          <a:p>
            <a:r>
              <a:rPr lang="en-GB" dirty="0"/>
              <a:t>Radial nerve palsy</a:t>
            </a:r>
          </a:p>
        </p:txBody>
      </p:sp>
    </p:spTree>
    <p:extLst>
      <p:ext uri="{BB962C8B-B14F-4D97-AF65-F5344CB8AC3E}">
        <p14:creationId xmlns:p14="http://schemas.microsoft.com/office/powerpoint/2010/main" val="2086976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B10E443-894A-4F18-9743-64AC76D98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0337" y="49213"/>
            <a:ext cx="44529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36 YO PVA</a:t>
            </a:r>
            <a:br>
              <a:rPr lang="en-US" altLang="en-US" dirty="0"/>
            </a:br>
            <a:r>
              <a:rPr lang="en-US" altLang="en-US" dirty="0"/>
              <a:t>Radial n Normal </a:t>
            </a:r>
          </a:p>
        </p:txBody>
      </p:sp>
      <p:pic>
        <p:nvPicPr>
          <p:cNvPr id="82947" name="Picture 5">
            <a:extLst>
              <a:ext uri="{FF2B5EF4-FFF2-40B4-BE49-F238E27FC236}">
                <a16:creationId xmlns:a16="http://schemas.microsoft.com/office/drawing/2014/main" id="{AC115809-F695-4B92-BC99-51FA380F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113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D89A0B9-DB3E-4CE8-96BB-FC2B12FDC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06" y="1052736"/>
            <a:ext cx="2165461" cy="1606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25EEB-B704-49F8-9C89-104E8D98E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1738"/>
            <a:ext cx="2165461" cy="30623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F19394-2CFD-4EE3-A604-E55032A737A3}"/>
              </a:ext>
            </a:extLst>
          </p:cNvPr>
          <p:cNvGrpSpPr/>
          <p:nvPr/>
        </p:nvGrpSpPr>
        <p:grpSpPr>
          <a:xfrm>
            <a:off x="5092310" y="4176270"/>
            <a:ext cx="3982080" cy="2691994"/>
            <a:chOff x="5092310" y="4176270"/>
            <a:chExt cx="3982080" cy="2691994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8F3E495-B7B3-4BF1-94B7-81D46B8D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639" y="4185056"/>
              <a:ext cx="1841751" cy="2654865"/>
            </a:xfrm>
            <a:prstGeom prst="rect">
              <a:avLst/>
            </a:prstGeom>
          </p:spPr>
        </p:pic>
        <p:pic>
          <p:nvPicPr>
            <p:cNvPr id="9" name="Picture 8" descr="A picture containing photo, bathroom&#10;&#10;Description automatically generated">
              <a:extLst>
                <a:ext uri="{FF2B5EF4-FFF2-40B4-BE49-F238E27FC236}">
                  <a16:creationId xmlns:a16="http://schemas.microsoft.com/office/drawing/2014/main" id="{E99A48FF-1D26-4A05-9717-1D464EC1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310" y="4176270"/>
              <a:ext cx="2165461" cy="2691994"/>
            </a:xfrm>
            <a:prstGeom prst="rect">
              <a:avLst/>
            </a:prstGeom>
          </p:spPr>
        </p:pic>
      </p:grp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38294C16-3B37-4CEB-8172-A8E1CFF08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10" y="1088554"/>
            <a:ext cx="1846784" cy="2691994"/>
          </a:xfrm>
          <a:prstGeom prst="rect">
            <a:avLst/>
          </a:prstGeom>
        </p:spPr>
      </p:pic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253CC365-8940-48C6-953A-20BF3F858C6C}"/>
              </a:ext>
            </a:extLst>
          </p:cNvPr>
          <p:cNvSpPr/>
          <p:nvPr/>
        </p:nvSpPr>
        <p:spPr>
          <a:xfrm>
            <a:off x="8046562" y="2492896"/>
            <a:ext cx="864096" cy="1080120"/>
          </a:xfrm>
          <a:prstGeom prst="noSmoking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DFC2-5625-457D-93B1-8141ACD0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3FFE9-8170-44E3-8076-340497F2D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/>
          <a:lstStyle/>
          <a:p>
            <a:r>
              <a:rPr lang="en-GB" dirty="0"/>
              <a:t>Can take 4 months to recover</a:t>
            </a:r>
          </a:p>
          <a:p>
            <a:r>
              <a:rPr lang="en-GB" dirty="0"/>
              <a:t>Easier when acute</a:t>
            </a:r>
          </a:p>
          <a:p>
            <a:r>
              <a:rPr lang="en-GB" dirty="0"/>
              <a:t>Neuromuscular junction degradation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3E7CE-8C69-4494-BF08-1DF1BC6826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8/10 primary injuries will recover</a:t>
            </a:r>
          </a:p>
          <a:p>
            <a:r>
              <a:rPr lang="en-GB" dirty="0"/>
              <a:t>Long term outcome operative non operative no different</a:t>
            </a:r>
          </a:p>
        </p:txBody>
      </p:sp>
    </p:spTree>
    <p:extLst>
      <p:ext uri="{BB962C8B-B14F-4D97-AF65-F5344CB8AC3E}">
        <p14:creationId xmlns:p14="http://schemas.microsoft.com/office/powerpoint/2010/main" val="5804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9D345C-28B7-4622-9C96-D66644C9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D46E1-EB1D-46D3-BA57-614A1A4D6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9" y="4293096"/>
            <a:ext cx="8663822" cy="1160909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717505F-7993-4AAC-841A-E77671AB8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5" y="-18804"/>
            <a:ext cx="8229600" cy="2060448"/>
          </a:xfrm>
          <a:prstGeom prst="rect">
            <a:avLst/>
          </a:prstGeom>
        </p:spPr>
      </p:pic>
      <p:pic>
        <p:nvPicPr>
          <p:cNvPr id="12" name="Picture 11" descr="A black sign with white text&#10;&#10;Description automatically generated">
            <a:extLst>
              <a:ext uri="{FF2B5EF4-FFF2-40B4-BE49-F238E27FC236}">
                <a16:creationId xmlns:a16="http://schemas.microsoft.com/office/drawing/2014/main" id="{5BF566F4-7EDD-4DCD-813F-12FF77585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84985"/>
            <a:ext cx="1226913" cy="980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C24017-ED5E-49BA-AE7F-1F2D3F186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" y="1951493"/>
            <a:ext cx="8101246" cy="1021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FAF2C4-5BDB-4493-8AFA-A15BFF0A0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8" y="5697091"/>
            <a:ext cx="8616282" cy="1160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EDCE4F-E0C8-4F36-831A-5CFAB9CC9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8" y="3044212"/>
            <a:ext cx="873125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09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EDC7-1F33-4B03-AE64-8D1EFB7F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Radial nerve and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D0484-8903-4F7C-9804-16225B534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Primary Vs Secondary</a:t>
            </a:r>
          </a:p>
          <a:p>
            <a:pPr lvl="1"/>
            <a:r>
              <a:rPr lang="en-GB" dirty="0"/>
              <a:t>Secondary explore</a:t>
            </a:r>
          </a:p>
          <a:p>
            <a:endParaRPr lang="en-GB" dirty="0"/>
          </a:p>
          <a:p>
            <a:r>
              <a:rPr lang="en-GB" dirty="0"/>
              <a:t>Energy</a:t>
            </a:r>
          </a:p>
          <a:p>
            <a:pPr lvl="1"/>
            <a:r>
              <a:rPr lang="en-GB" dirty="0"/>
              <a:t>High Vs Low, high more likely to explore early</a:t>
            </a:r>
          </a:p>
          <a:p>
            <a:endParaRPr lang="en-GB" dirty="0"/>
          </a:p>
          <a:p>
            <a:r>
              <a:rPr lang="en-GB" dirty="0"/>
              <a:t>Open injuries</a:t>
            </a:r>
          </a:p>
          <a:p>
            <a:pPr lvl="1"/>
            <a:r>
              <a:rPr lang="en-GB" dirty="0"/>
              <a:t>Explore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1144-8846-45BD-B644-11E2AAC93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FB16CDC-8705-4D1C-838A-188533E69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91" y="179922"/>
            <a:ext cx="5184575" cy="666704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0A01D-544E-4095-AD5F-33EE3ECDE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542"/>
            <a:ext cx="3179053" cy="7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4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7439-8378-4299-AD21-6A494E5D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Extra articular distal third</a:t>
            </a:r>
            <a:br>
              <a:rPr lang="en-GB" dirty="0"/>
            </a:br>
            <a:r>
              <a:rPr lang="en-GB" dirty="0"/>
              <a:t>Normal radial nerve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2290E-0F49-4E62-8823-A78C345A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8082"/>
            <a:ext cx="4572396" cy="342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361B9F-9FDD-425D-B157-26006A8EA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77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F7B5413-CEA3-4CCA-A008-E377E641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73392E-0419-4F4C-A3FD-031A8143A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70450"/>
            <a:ext cx="8903539" cy="28307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05C5E2-F252-4753-953B-05CD481CE790}"/>
              </a:ext>
            </a:extLst>
          </p:cNvPr>
          <p:cNvSpPr/>
          <p:nvPr/>
        </p:nvSpPr>
        <p:spPr>
          <a:xfrm>
            <a:off x="3851920" y="6398696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VOLUME 88-A · NUMBER 11 · NOVEMBER 2006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133720-88BC-4242-A8CF-E39E96D4E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09051"/>
            <a:ext cx="8229600" cy="3499674"/>
          </a:xfrm>
        </p:spPr>
        <p:txBody>
          <a:bodyPr/>
          <a:lstStyle/>
          <a:p>
            <a:r>
              <a:rPr lang="en-GB" dirty="0"/>
              <a:t>Plate and screw n=19</a:t>
            </a:r>
          </a:p>
          <a:p>
            <a:r>
              <a:rPr lang="en-GB" dirty="0"/>
              <a:t>Non operatively n=21</a:t>
            </a:r>
          </a:p>
          <a:p>
            <a:r>
              <a:rPr lang="en-GB" dirty="0"/>
              <a:t>No functional difference</a:t>
            </a:r>
          </a:p>
          <a:p>
            <a:r>
              <a:rPr lang="en-GB" dirty="0"/>
              <a:t>Three new post op palsies</a:t>
            </a:r>
          </a:p>
          <a:p>
            <a:pPr lvl="1"/>
            <a:r>
              <a:rPr lang="en-GB" dirty="0"/>
              <a:t>2 recovered</a:t>
            </a:r>
          </a:p>
          <a:p>
            <a:pPr lvl="1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9C0ACB-3271-4F3E-A49D-71934846A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09052"/>
            <a:ext cx="1872208" cy="2607094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4E0A4E-9D74-402B-A23A-5BA59B6E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1" y="5464861"/>
            <a:ext cx="8128589" cy="8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27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A6C3F-BF8E-4A6A-8FC3-D8B266D9E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855768"/>
            <a:ext cx="2736304" cy="596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288AE-44B1-4DB6-9D4D-33E435A25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855768"/>
            <a:ext cx="2345700" cy="600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21795-2AAF-4A06-B16B-953734A8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38100"/>
            <a:ext cx="513015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26 YO</a:t>
            </a:r>
            <a:br>
              <a:rPr lang="en-GB" dirty="0"/>
            </a:br>
            <a:r>
              <a:rPr lang="en-GB" dirty="0"/>
              <a:t>Normal Radial 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89FF49-0199-41B5-A6DB-F45725F783C5}"/>
              </a:ext>
            </a:extLst>
          </p:cNvPr>
          <p:cNvGrpSpPr/>
          <p:nvPr/>
        </p:nvGrpSpPr>
        <p:grpSpPr>
          <a:xfrm>
            <a:off x="2766390" y="1307265"/>
            <a:ext cx="3444284" cy="5554927"/>
            <a:chOff x="4584100" y="1321751"/>
            <a:chExt cx="3444284" cy="55549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6999F1-3E95-4581-84E5-C095F68A9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4100" y="1321751"/>
              <a:ext cx="1872208" cy="55549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A9E220-4AC1-444C-8933-10CE9964D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4208" y="1321751"/>
              <a:ext cx="1584176" cy="55362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391295-9FBC-4CB3-84AA-8E5AA72F4007}"/>
                </a:ext>
              </a:extLst>
            </p:cNvPr>
            <p:cNvSpPr txBox="1"/>
            <p:nvPr/>
          </p:nvSpPr>
          <p:spPr>
            <a:xfrm>
              <a:off x="4609227" y="1321751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 weeks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71C32C-2F2C-40F8-ACFA-097BA69E07DE}"/>
              </a:ext>
            </a:extLst>
          </p:cNvPr>
          <p:cNvGrpSpPr/>
          <p:nvPr/>
        </p:nvGrpSpPr>
        <p:grpSpPr>
          <a:xfrm>
            <a:off x="4340377" y="1951335"/>
            <a:ext cx="4829122" cy="4876172"/>
            <a:chOff x="6084168" y="1992494"/>
            <a:chExt cx="4829122" cy="48761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D96339-2A0D-4560-B5E1-00430C49D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4168" y="2018189"/>
              <a:ext cx="2418903" cy="48211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61D51B-38FC-450C-A8FF-13B346577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090" y="1992494"/>
              <a:ext cx="1800200" cy="48761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D77E2F-04C5-4A8B-BE0A-5889E7F49829}"/>
                </a:ext>
              </a:extLst>
            </p:cNvPr>
            <p:cNvSpPr txBox="1"/>
            <p:nvPr/>
          </p:nvSpPr>
          <p:spPr>
            <a:xfrm>
              <a:off x="6301362" y="2276872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6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769A-813A-4629-9BC3-48188871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165"/>
            <a:ext cx="8229600" cy="1377473"/>
          </a:xfrm>
        </p:spPr>
        <p:txBody>
          <a:bodyPr/>
          <a:lstStyle/>
          <a:p>
            <a:r>
              <a:rPr lang="en-GB" dirty="0"/>
              <a:t>Non union - What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36845-5D8A-40CF-A9C0-93903FECF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514B0-3F96-4176-BF61-5CCDEACDB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032448" cy="302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C58BD-AB48-4348-928F-6476A64B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78447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42928-6439-4210-91B8-964FD6ACD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90869"/>
            <a:ext cx="3502620" cy="26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7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028" descr="E:\humerus fracture\humerus atrophic non union post plate.jpg">
            <a:extLst>
              <a:ext uri="{FF2B5EF4-FFF2-40B4-BE49-F238E27FC236}">
                <a16:creationId xmlns:a16="http://schemas.microsoft.com/office/drawing/2014/main" id="{90BF51C3-67A8-4ADD-845F-49106E50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0"/>
            <a:ext cx="5187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1030" descr="E:\humerus fracture\humerus nail non union.jpg">
            <a:extLst>
              <a:ext uri="{FF2B5EF4-FFF2-40B4-BE49-F238E27FC236}">
                <a16:creationId xmlns:a16="http://schemas.microsoft.com/office/drawing/2014/main" id="{5B8AFCA9-285A-4767-8723-7A3DF29D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7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748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DDD0AF0-EC12-4950-83C5-7F2646E73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8E06319-37BF-4F7E-997B-41C8D4F22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imes-Roman"/>
              </a:rPr>
              <a:t>Meta-analysis of randomized trials.</a:t>
            </a:r>
          </a:p>
          <a:p>
            <a:pPr lvl="1" eaLnBrk="1" hangingPunct="1"/>
            <a:r>
              <a:rPr lang="en-GB" altLang="en-US">
                <a:latin typeface="Times-Roman"/>
              </a:rPr>
              <a:t>Plate Vs Nail for humeral diaphyseal fractures</a:t>
            </a:r>
          </a:p>
          <a:p>
            <a:pPr eaLnBrk="1" hangingPunct="1"/>
            <a:r>
              <a:rPr lang="en-GB" altLang="en-US">
                <a:latin typeface="Times-Roman"/>
              </a:rPr>
              <a:t>Plate fixation reduces risk of further surgery by at least 12% and by as much as 93%. </a:t>
            </a:r>
          </a:p>
          <a:p>
            <a:pPr eaLnBrk="1" hangingPunct="1"/>
            <a:r>
              <a:rPr lang="en-GB" altLang="en-US">
                <a:latin typeface="Times-Roman"/>
              </a:rPr>
              <a:t>Small numbers over estimates benefit.</a:t>
            </a:r>
            <a:endParaRPr lang="en-GB" altLang="en-US"/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415ABB61-E645-4A4F-B45D-1D316CFA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5">
            <a:extLst>
              <a:ext uri="{FF2B5EF4-FFF2-40B4-BE49-F238E27FC236}">
                <a16:creationId xmlns:a16="http://schemas.microsoft.com/office/drawing/2014/main" id="{32ABC4E9-5AF8-4996-A180-0DCB1146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461125"/>
            <a:ext cx="485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Arial" panose="020B0604020202020204" pitchFamily="34" charset="0"/>
              </a:rPr>
              <a:t>Acta Orthopaedica </a:t>
            </a:r>
            <a:r>
              <a:rPr lang="en-GB" altLang="en-US" sz="1800">
                <a:latin typeface="Arial" panose="020B0604020202020204" pitchFamily="34" charset="0"/>
              </a:rPr>
              <a:t>2006; 77 (2): 279–284</a:t>
            </a: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2D678004-482D-43CF-8337-09EFBB75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8138"/>
            <a:ext cx="9985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2" descr="http://www.nyu.edu/ticketcentral/images/new.gif">
            <a:extLst>
              <a:ext uri="{FF2B5EF4-FFF2-40B4-BE49-F238E27FC236}">
                <a16:creationId xmlns:a16="http://schemas.microsoft.com/office/drawing/2014/main" id="{7F410DBB-A42B-42CC-B083-C11F0CEF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85813"/>
            <a:ext cx="9350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0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0" name="Rectangle 10">
            <a:extLst>
              <a:ext uri="{FF2B5EF4-FFF2-40B4-BE49-F238E27FC236}">
                <a16:creationId xmlns:a16="http://schemas.microsoft.com/office/drawing/2014/main" id="{B7497E06-AD92-41C3-8FC1-9BF98C789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600" y="1196752"/>
            <a:ext cx="8029525" cy="4929411"/>
          </a:xfrm>
        </p:spPr>
        <p:txBody>
          <a:bodyPr/>
          <a:lstStyle/>
          <a:p>
            <a:pPr eaLnBrk="1" hangingPunct="1"/>
            <a:r>
              <a:rPr lang="en-GB" altLang="en-US" dirty="0"/>
              <a:t>Non Operative</a:t>
            </a:r>
          </a:p>
          <a:p>
            <a:pPr lvl="1"/>
            <a:r>
              <a:rPr lang="en-GB" altLang="en-US" dirty="0"/>
              <a:t>Satisfactory healing and alignment 90%</a:t>
            </a:r>
          </a:p>
          <a:p>
            <a:r>
              <a:rPr lang="en-GB" altLang="en-US" dirty="0"/>
              <a:t>Operative</a:t>
            </a:r>
          </a:p>
          <a:p>
            <a:pPr lvl="1"/>
            <a:r>
              <a:rPr lang="en-GB" altLang="en-US" dirty="0"/>
              <a:t>Open fracture (GRADE 3)</a:t>
            </a:r>
          </a:p>
          <a:p>
            <a:pPr lvl="1"/>
            <a:r>
              <a:rPr lang="en-GB" altLang="en-US" dirty="0"/>
              <a:t>Polytrauma</a:t>
            </a:r>
          </a:p>
          <a:p>
            <a:pPr lvl="2"/>
            <a:r>
              <a:rPr lang="en-GB" altLang="en-US" dirty="0"/>
              <a:t>Chest </a:t>
            </a:r>
          </a:p>
          <a:p>
            <a:pPr lvl="2"/>
            <a:r>
              <a:rPr lang="en-GB" altLang="en-US" dirty="0"/>
              <a:t>Head injury</a:t>
            </a:r>
          </a:p>
          <a:p>
            <a:pPr lvl="1"/>
            <a:r>
              <a:rPr lang="en-GB" altLang="en-US" dirty="0"/>
              <a:t>Ipsilateral both bone forearm (floating elbow)</a:t>
            </a:r>
          </a:p>
          <a:p>
            <a:pPr lvl="1"/>
            <a:r>
              <a:rPr lang="en-GB" altLang="en-US" dirty="0"/>
              <a:t>Extensive local associated injury</a:t>
            </a:r>
          </a:p>
          <a:p>
            <a:pPr lvl="2"/>
            <a:r>
              <a:rPr lang="en-GB" altLang="en-US" dirty="0"/>
              <a:t>Joint</a:t>
            </a:r>
          </a:p>
          <a:p>
            <a:pPr lvl="2"/>
            <a:r>
              <a:rPr lang="en-GB" altLang="en-US" dirty="0"/>
              <a:t>Brachial plexus, nerve</a:t>
            </a:r>
          </a:p>
          <a:p>
            <a:pPr lvl="2"/>
            <a:r>
              <a:rPr lang="en-GB" altLang="en-US" dirty="0"/>
              <a:t>Muscle and tendon</a:t>
            </a: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49F10597-16C4-4B41-B84A-76C272A5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"/>
          <a:stretch>
            <a:fillRect/>
          </a:stretch>
        </p:blipFill>
        <p:spPr bwMode="auto">
          <a:xfrm>
            <a:off x="0" y="6072188"/>
            <a:ext cx="1676400" cy="78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0901" name="Rectangle 18">
            <a:extLst>
              <a:ext uri="{FF2B5EF4-FFF2-40B4-BE49-F238E27FC236}">
                <a16:creationId xmlns:a16="http://schemas.microsoft.com/office/drawing/2014/main" id="{BCD99FF3-319D-45CE-A2F4-42880855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461125"/>
            <a:ext cx="565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VOLUME 83-A · NUMBER 10 · OCTOBER 2001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03705-6346-4284-A954-F307E5343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84"/>
            <a:ext cx="7874049" cy="11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EFB40-5534-4DCD-8A04-8285BC0FD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8197"/>
            <a:ext cx="8801188" cy="165618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7917AC3-2168-4264-A476-2D05E556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B4E5C44-A4BB-4C83-A178-B40C05C71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21662"/>
            <a:ext cx="1155759" cy="457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A98A4-EBD9-4A5D-9C27-D4455492BD55}"/>
              </a:ext>
            </a:extLst>
          </p:cNvPr>
          <p:cNvSpPr txBox="1"/>
          <p:nvPr/>
        </p:nvSpPr>
        <p:spPr>
          <a:xfrm>
            <a:off x="7358507" y="1150859"/>
            <a:ext cx="95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2"/>
                </a:solidFill>
              </a:rPr>
              <a:t>2011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63402D-15E8-4C8F-85BC-F61314AA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18" y="1556792"/>
            <a:ext cx="8229600" cy="5400005"/>
          </a:xfrm>
        </p:spPr>
        <p:txBody>
          <a:bodyPr/>
          <a:lstStyle/>
          <a:p>
            <a:r>
              <a:rPr lang="en-GB" sz="2400" dirty="0"/>
              <a:t>5 small trials – n = 260</a:t>
            </a:r>
          </a:p>
          <a:p>
            <a:pPr lvl="2"/>
            <a:r>
              <a:rPr lang="en-GB" sz="1800" dirty="0"/>
              <a:t>All 5 methodology flaws</a:t>
            </a:r>
          </a:p>
          <a:p>
            <a:r>
              <a:rPr lang="en-GB" sz="2400" dirty="0"/>
              <a:t>No difference in</a:t>
            </a:r>
          </a:p>
          <a:p>
            <a:pPr lvl="2"/>
            <a:r>
              <a:rPr lang="en-GB" sz="2000" dirty="0"/>
              <a:t>Union</a:t>
            </a:r>
          </a:p>
          <a:p>
            <a:pPr lvl="2"/>
            <a:r>
              <a:rPr lang="en-GB" sz="2000" dirty="0"/>
              <a:t>Return to work</a:t>
            </a:r>
          </a:p>
          <a:p>
            <a:pPr lvl="2"/>
            <a:r>
              <a:rPr lang="en-GB" sz="2000" dirty="0"/>
              <a:t>Function</a:t>
            </a:r>
          </a:p>
          <a:p>
            <a:pPr lvl="2"/>
            <a:r>
              <a:rPr lang="en-GB" sz="2000" dirty="0"/>
              <a:t>Intra operative nerve injury</a:t>
            </a:r>
          </a:p>
          <a:p>
            <a:r>
              <a:rPr lang="en-GB" sz="2400" dirty="0"/>
              <a:t>Nail </a:t>
            </a:r>
          </a:p>
          <a:p>
            <a:pPr lvl="1"/>
            <a:r>
              <a:rPr lang="en-GB" sz="2000" dirty="0"/>
              <a:t>Statistically significant increase  shoulder impingement </a:t>
            </a:r>
          </a:p>
          <a:p>
            <a:pPr lvl="2"/>
            <a:r>
              <a:rPr lang="en-GB" sz="2000" dirty="0"/>
              <a:t>five trials, RR 0.12; 95% CI 0.04 to 0.38</a:t>
            </a:r>
          </a:p>
          <a:p>
            <a:r>
              <a:rPr lang="en-GB" sz="2400"/>
              <a:t>Nails </a:t>
            </a:r>
            <a:r>
              <a:rPr lang="en-GB" sz="2400" dirty="0"/>
              <a:t>removed more frequently than plates </a:t>
            </a:r>
          </a:p>
          <a:p>
            <a:pPr lvl="2"/>
            <a:r>
              <a:rPr lang="en-GB" sz="2000" dirty="0"/>
              <a:t>three trials, RR 0.17; 95% CI 0.04 to 0.76</a:t>
            </a:r>
          </a:p>
          <a:p>
            <a:endParaRPr lang="en-GB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3AAD17-DC78-4531-969B-5BBBB8BB0922}"/>
              </a:ext>
            </a:extLst>
          </p:cNvPr>
          <p:cNvSpPr/>
          <p:nvPr/>
        </p:nvSpPr>
        <p:spPr>
          <a:xfrm>
            <a:off x="4860032" y="64942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Cochrane Database </a:t>
            </a:r>
            <a:r>
              <a:rPr lang="en-GB" dirty="0" err="1"/>
              <a:t>Syst</a:t>
            </a:r>
            <a:r>
              <a:rPr lang="en-GB" dirty="0"/>
              <a:t> Rev. 2011 Jun</a:t>
            </a:r>
          </a:p>
        </p:txBody>
      </p:sp>
    </p:spTree>
    <p:extLst>
      <p:ext uri="{BB962C8B-B14F-4D97-AF65-F5344CB8AC3E}">
        <p14:creationId xmlns:p14="http://schemas.microsoft.com/office/powerpoint/2010/main" val="7721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7" name="Picture 3">
            <a:extLst>
              <a:ext uri="{FF2B5EF4-FFF2-40B4-BE49-F238E27FC236}">
                <a16:creationId xmlns:a16="http://schemas.microsoft.com/office/drawing/2014/main" id="{449CA69F-6A96-4678-8410-D4E6A454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179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5">
            <a:extLst>
              <a:ext uri="{FF2B5EF4-FFF2-40B4-BE49-F238E27FC236}">
                <a16:creationId xmlns:a16="http://schemas.microsoft.com/office/drawing/2014/main" id="{6723A63F-0D8C-4657-966B-5E551AE4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6">
            <a:extLst>
              <a:ext uri="{FF2B5EF4-FFF2-40B4-BE49-F238E27FC236}">
                <a16:creationId xmlns:a16="http://schemas.microsoft.com/office/drawing/2014/main" id="{0D768F01-3EF8-400A-AA0A-B684C6C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4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7">
            <a:extLst>
              <a:ext uri="{FF2B5EF4-FFF2-40B4-BE49-F238E27FC236}">
                <a16:creationId xmlns:a16="http://schemas.microsoft.com/office/drawing/2014/main" id="{1AEDE424-CD4D-41A7-8C67-4393CB84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1447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9">
            <a:extLst>
              <a:ext uri="{FF2B5EF4-FFF2-40B4-BE49-F238E27FC236}">
                <a16:creationId xmlns:a16="http://schemas.microsoft.com/office/drawing/2014/main" id="{F856B690-B9C2-47CE-BCF2-F2403F66E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73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11">
            <a:extLst>
              <a:ext uri="{FF2B5EF4-FFF2-40B4-BE49-F238E27FC236}">
                <a16:creationId xmlns:a16="http://schemas.microsoft.com/office/drawing/2014/main" id="{65E07AFC-2174-41FE-9EA5-399DFFF4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152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 Box 12">
            <a:extLst>
              <a:ext uri="{FF2B5EF4-FFF2-40B4-BE49-F238E27FC236}">
                <a16:creationId xmlns:a16="http://schemas.microsoft.com/office/drawing/2014/main" id="{B29F97AB-F475-47CF-9AFB-04C43B1F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0"/>
            <a:ext cx="1998663" cy="762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6 weeks</a:t>
            </a:r>
          </a:p>
        </p:txBody>
      </p:sp>
      <p:sp>
        <p:nvSpPr>
          <p:cNvPr id="226318" name="Text Box 14">
            <a:extLst>
              <a:ext uri="{FF2B5EF4-FFF2-40B4-BE49-F238E27FC236}">
                <a16:creationId xmlns:a16="http://schemas.microsoft.com/office/drawing/2014/main" id="{1F091AD4-D9A6-4232-8321-A06D4EA6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0"/>
            <a:ext cx="2249488" cy="762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4 months</a:t>
            </a:r>
          </a:p>
        </p:txBody>
      </p:sp>
    </p:spTree>
    <p:extLst>
      <p:ext uri="{BB962C8B-B14F-4D97-AF65-F5344CB8AC3E}">
        <p14:creationId xmlns:p14="http://schemas.microsoft.com/office/powerpoint/2010/main" val="33124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8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6">
            <a:extLst>
              <a:ext uri="{FF2B5EF4-FFF2-40B4-BE49-F238E27FC236}">
                <a16:creationId xmlns:a16="http://schemas.microsoft.com/office/drawing/2014/main" id="{5D5C373C-8AFB-4C74-8B47-CD566A089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 err="1"/>
              <a:t>Humerus</a:t>
            </a:r>
            <a:r>
              <a:rPr lang="en-GB" altLang="en-US" dirty="0"/>
              <a:t> Plate fixation</a:t>
            </a:r>
            <a:br>
              <a:rPr lang="en-GB" altLang="en-US" dirty="0"/>
            </a:b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29817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>
            <a:extLst>
              <a:ext uri="{FF2B5EF4-FFF2-40B4-BE49-F238E27FC236}">
                <a16:creationId xmlns:a16="http://schemas.microsoft.com/office/drawing/2014/main" id="{D9875F9E-954A-498B-8C9D-05900D82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110"/>
            <a:ext cx="2062163" cy="564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95D470-3B15-4C8B-AF9F-8C16F079C514}"/>
              </a:ext>
            </a:extLst>
          </p:cNvPr>
          <p:cNvGrpSpPr/>
          <p:nvPr/>
        </p:nvGrpSpPr>
        <p:grpSpPr>
          <a:xfrm>
            <a:off x="1979712" y="1160686"/>
            <a:ext cx="3024336" cy="5651936"/>
            <a:chOff x="1979712" y="1160686"/>
            <a:chExt cx="3024336" cy="5651936"/>
          </a:xfrm>
        </p:grpSpPr>
        <p:pic>
          <p:nvPicPr>
            <p:cNvPr id="105475" name="Picture 5">
              <a:extLst>
                <a:ext uri="{FF2B5EF4-FFF2-40B4-BE49-F238E27FC236}">
                  <a16:creationId xmlns:a16="http://schemas.microsoft.com/office/drawing/2014/main" id="{7008ADD2-F1DD-478C-979A-36C14FEC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562" y="1224891"/>
              <a:ext cx="1659001" cy="551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76" name="Picture 7">
              <a:extLst>
                <a:ext uri="{FF2B5EF4-FFF2-40B4-BE49-F238E27FC236}">
                  <a16:creationId xmlns:a16="http://schemas.microsoft.com/office/drawing/2014/main" id="{2BE6E2D4-C3AF-496A-B682-4DD889F9C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6512" y="1160686"/>
              <a:ext cx="1237536" cy="565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77" name="Text Box 8">
              <a:extLst>
                <a:ext uri="{FF2B5EF4-FFF2-40B4-BE49-F238E27FC236}">
                  <a16:creationId xmlns:a16="http://schemas.microsoft.com/office/drawing/2014/main" id="{D5B0F634-8ECA-48A3-A764-83F4E81BF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712" y="1188378"/>
              <a:ext cx="182453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latin typeface="Arial" panose="020B0604020202020204" pitchFamily="34" charset="0"/>
                </a:rPr>
                <a:t>4 months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latin typeface="Arial" panose="020B0604020202020204" pitchFamily="34" charset="0"/>
                </a:rPr>
                <a:t>post injury</a:t>
              </a:r>
            </a:p>
          </p:txBody>
        </p:sp>
      </p:grpSp>
      <p:sp>
        <p:nvSpPr>
          <p:cNvPr id="8" name="Rectangle 1026">
            <a:extLst>
              <a:ext uri="{FF2B5EF4-FFF2-40B4-BE49-F238E27FC236}">
                <a16:creationId xmlns:a16="http://schemas.microsoft.com/office/drawing/2014/main" id="{0E11786F-D1B0-421A-A888-37D257F6D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37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 err="1"/>
              <a:t>Humerus</a:t>
            </a:r>
            <a:r>
              <a:rPr lang="en-GB" altLang="en-US" dirty="0"/>
              <a:t> Plating</a:t>
            </a:r>
            <a:br>
              <a:rPr lang="en-GB" altLang="en-US" dirty="0"/>
            </a:br>
            <a:r>
              <a:rPr lang="en-GB" altLang="en-US" sz="2400" dirty="0"/>
              <a:t>40 Y0 High energy</a:t>
            </a:r>
            <a:br>
              <a:rPr lang="en-GB" altLang="en-US" sz="2400" dirty="0"/>
            </a:br>
            <a:r>
              <a:rPr lang="en-GB" altLang="en-US" sz="2400" dirty="0"/>
              <a:t>Grade 2 open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945764-E6D7-4D21-A6EB-3E503BE4D4B6}"/>
              </a:ext>
            </a:extLst>
          </p:cNvPr>
          <p:cNvGrpSpPr/>
          <p:nvPr/>
        </p:nvGrpSpPr>
        <p:grpSpPr>
          <a:xfrm>
            <a:off x="3736957" y="1176668"/>
            <a:ext cx="3421640" cy="5674054"/>
            <a:chOff x="4595141" y="1163473"/>
            <a:chExt cx="3421640" cy="5674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24AE40-DBC3-44D1-B410-CE886B64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141" y="1183946"/>
              <a:ext cx="1652379" cy="56331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02B72D-6A68-4C8E-BBED-5CE0D7D9B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517" y="1163473"/>
              <a:ext cx="1881264" cy="56740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59C0DC-A95F-47AC-AAFC-C9C9495769D8}"/>
                </a:ext>
              </a:extLst>
            </p:cNvPr>
            <p:cNvSpPr txBox="1"/>
            <p:nvPr/>
          </p:nvSpPr>
          <p:spPr>
            <a:xfrm>
              <a:off x="4632879" y="1249933"/>
              <a:ext cx="17075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10 months </a:t>
              </a:r>
            </a:p>
            <a:p>
              <a:r>
                <a:rPr lang="en-GB" sz="2400" dirty="0"/>
                <a:t>Post injury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5B6D83-1336-4C65-96CA-11C67F93F02C}"/>
              </a:ext>
            </a:extLst>
          </p:cNvPr>
          <p:cNvGrpSpPr/>
          <p:nvPr/>
        </p:nvGrpSpPr>
        <p:grpSpPr>
          <a:xfrm>
            <a:off x="5395958" y="1153008"/>
            <a:ext cx="2054381" cy="5768091"/>
            <a:chOff x="5393534" y="1142594"/>
            <a:chExt cx="2054381" cy="57680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2B15F9-D51B-427D-9B27-6E05C0A2B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22" b="2996"/>
            <a:stretch/>
          </p:blipFill>
          <p:spPr>
            <a:xfrm>
              <a:off x="5393534" y="1142594"/>
              <a:ext cx="2054381" cy="57680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707973-B5AB-4556-A325-78918DBE0941}"/>
                </a:ext>
              </a:extLst>
            </p:cNvPr>
            <p:cNvSpPr txBox="1"/>
            <p:nvPr/>
          </p:nvSpPr>
          <p:spPr>
            <a:xfrm>
              <a:off x="5450774" y="1267149"/>
              <a:ext cx="17075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12 months </a:t>
              </a:r>
            </a:p>
            <a:p>
              <a:r>
                <a:rPr lang="en-GB" sz="2400" dirty="0"/>
                <a:t>Post injury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4CEE58-FAFB-41E3-A026-E2C10A8FA260}"/>
              </a:ext>
            </a:extLst>
          </p:cNvPr>
          <p:cNvGrpSpPr/>
          <p:nvPr/>
        </p:nvGrpSpPr>
        <p:grpSpPr>
          <a:xfrm>
            <a:off x="7059982" y="379105"/>
            <a:ext cx="2017176" cy="6478895"/>
            <a:chOff x="7176136" y="351355"/>
            <a:chExt cx="2017176" cy="64788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D5D799-8E0C-4B4A-89A1-741EF0A22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36" y="351355"/>
              <a:ext cx="1929271" cy="64788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238B6F-052F-41DF-B58D-B33F69624A7A}"/>
                </a:ext>
              </a:extLst>
            </p:cNvPr>
            <p:cNvSpPr txBox="1"/>
            <p:nvPr/>
          </p:nvSpPr>
          <p:spPr>
            <a:xfrm>
              <a:off x="7229313" y="616878"/>
              <a:ext cx="196399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14 Months </a:t>
              </a:r>
            </a:p>
            <a:p>
              <a:r>
                <a:rPr lang="en-GB" sz="2800" dirty="0"/>
                <a:t>Revision</a:t>
              </a:r>
            </a:p>
            <a:p>
              <a:r>
                <a:rPr lang="en-GB" sz="2800" dirty="0"/>
                <a:t>plating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D95C51-5EEA-4BC4-8C5A-A1563796C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30" y="2952632"/>
            <a:ext cx="4024040" cy="40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B12C-E3E2-4078-8740-21A7BB6E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Plating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658EB-7AE6-4DF4-BB9F-4BDECC7F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268760"/>
            <a:ext cx="5462304" cy="4708525"/>
          </a:xfrm>
        </p:spPr>
        <p:txBody>
          <a:bodyPr/>
          <a:lstStyle/>
          <a:p>
            <a:r>
              <a:rPr lang="en-GB" dirty="0"/>
              <a:t>Large Fragment plate</a:t>
            </a:r>
          </a:p>
          <a:p>
            <a:r>
              <a:rPr lang="en-GB" dirty="0"/>
              <a:t>4 screws</a:t>
            </a:r>
          </a:p>
          <a:p>
            <a:pPr lvl="1"/>
            <a:r>
              <a:rPr lang="en-GB" dirty="0"/>
              <a:t>8 cortices</a:t>
            </a:r>
          </a:p>
          <a:p>
            <a:r>
              <a:rPr lang="en-GB" dirty="0"/>
              <a:t>Compression if shelf</a:t>
            </a:r>
          </a:p>
          <a:p>
            <a:r>
              <a:rPr lang="en-GB" dirty="0"/>
              <a:t>Ride out infection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16143-482D-4D9A-B044-0417BECC5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2387831" cy="4077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F89EE-11ED-4050-8689-34CD13AB6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38" y="2149474"/>
            <a:ext cx="2042454" cy="4708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AAD7A-BE82-4205-BFBB-53996B407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18" y="4163334"/>
            <a:ext cx="3987130" cy="2694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9DDAA-0952-4D95-B19A-E2B748437483}"/>
              </a:ext>
            </a:extLst>
          </p:cNvPr>
          <p:cNvSpPr txBox="1"/>
          <p:nvPr/>
        </p:nvSpPr>
        <p:spPr>
          <a:xfrm>
            <a:off x="4700521" y="6232976"/>
            <a:ext cx="198002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3.5 stronger plate</a:t>
            </a:r>
          </a:p>
        </p:txBody>
      </p:sp>
    </p:spTree>
    <p:extLst>
      <p:ext uri="{BB962C8B-B14F-4D97-AF65-F5344CB8AC3E}">
        <p14:creationId xmlns:p14="http://schemas.microsoft.com/office/powerpoint/2010/main" val="20800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CD89-4212-4718-8417-C4EA7BEE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Intramedullary nail</a:t>
            </a:r>
            <a:br>
              <a:rPr lang="en-GB" dirty="0"/>
            </a:br>
            <a:r>
              <a:rPr lang="en-GB" dirty="0"/>
              <a:t>(Non) Union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043F5-5CF2-4D5A-9CDA-34FB4AD74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6720"/>
            <a:ext cx="1860093" cy="525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CEDC7-8C94-4807-A4B3-1EC32D6C2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962" y="1360488"/>
            <a:ext cx="2232248" cy="5489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DA36F-3FFB-48A4-ABE6-31A1719D6E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328" y="1307075"/>
            <a:ext cx="1626493" cy="5550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CBD5D2-BA8F-42CF-A5D0-17C295B0B04B}"/>
              </a:ext>
            </a:extLst>
          </p:cNvPr>
          <p:cNvSpPr txBox="1"/>
          <p:nvPr/>
        </p:nvSpPr>
        <p:spPr>
          <a:xfrm>
            <a:off x="2977240" y="3029183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 a Tibia</a:t>
            </a:r>
          </a:p>
        </p:txBody>
      </p:sp>
    </p:spTree>
    <p:extLst>
      <p:ext uri="{BB962C8B-B14F-4D97-AF65-F5344CB8AC3E}">
        <p14:creationId xmlns:p14="http://schemas.microsoft.com/office/powerpoint/2010/main" val="2907572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7C3B8-5F82-4DCB-92F0-1BDBDD42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/>
          </a:bodyPr>
          <a:lstStyle/>
          <a:p>
            <a:r>
              <a:rPr lang="en-GB" dirty="0"/>
              <a:t>Intra medullary nailing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9D575-8141-4087-95C2-604B7407F4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170988"/>
            <a:ext cx="1961937" cy="5412374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9E8A7-9B1B-46CB-BAEC-482B03FAC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30" y="1179813"/>
            <a:ext cx="5899453" cy="1886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B59C7B-B3F8-4F06-A461-44C114AA7E13}"/>
              </a:ext>
            </a:extLst>
          </p:cNvPr>
          <p:cNvSpPr/>
          <p:nvPr/>
        </p:nvSpPr>
        <p:spPr>
          <a:xfrm>
            <a:off x="2411760" y="6398696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Proc </a:t>
            </a:r>
            <a:r>
              <a:rPr lang="en-GB" dirty="0" err="1"/>
              <a:t>Instn</a:t>
            </a:r>
            <a:r>
              <a:rPr lang="en-GB" dirty="0"/>
              <a:t> Mech </a:t>
            </a:r>
            <a:r>
              <a:rPr lang="en-GB" dirty="0" err="1"/>
              <a:t>Engrs</a:t>
            </a:r>
            <a:r>
              <a:rPr lang="en-GB" dirty="0"/>
              <a:t> Vol 216 Part H: J Engineering in Medicine</a:t>
            </a:r>
          </a:p>
        </p:txBody>
      </p:sp>
      <p:pic>
        <p:nvPicPr>
          <p:cNvPr id="8" name="Picture 7" descr="A picture containing animal&#10;&#10;Description automatically generated">
            <a:extLst>
              <a:ext uri="{FF2B5EF4-FFF2-40B4-BE49-F238E27FC236}">
                <a16:creationId xmlns:a16="http://schemas.microsoft.com/office/drawing/2014/main" id="{A502244B-64A3-47AA-BF90-75A4E08E7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448550"/>
            <a:ext cx="2641736" cy="262268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66982A-468F-43AB-B8A9-825B4F386F71}"/>
              </a:ext>
            </a:extLst>
          </p:cNvPr>
          <p:cNvCxnSpPr/>
          <p:nvPr/>
        </p:nvCxnSpPr>
        <p:spPr>
          <a:xfrm flipH="1">
            <a:off x="5796136" y="3877175"/>
            <a:ext cx="1656184" cy="1640057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6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E5349-F696-485B-BF95-DABCC481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Cuff</a:t>
            </a:r>
          </a:p>
        </p:txBody>
      </p:sp>
      <p:pic>
        <p:nvPicPr>
          <p:cNvPr id="5" name="Content Placeholder 4" descr="A picture containing wall&#10;&#10;Description automatically generated">
            <a:extLst>
              <a:ext uri="{FF2B5EF4-FFF2-40B4-BE49-F238E27FC236}">
                <a16:creationId xmlns:a16="http://schemas.microsoft.com/office/drawing/2014/main" id="{B539C2E7-DCD5-4F90-A932-588AC74F7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34183"/>
            <a:ext cx="5307185" cy="5307185"/>
          </a:xfrm>
        </p:spPr>
      </p:pic>
    </p:spTree>
    <p:extLst>
      <p:ext uri="{BB962C8B-B14F-4D97-AF65-F5344CB8AC3E}">
        <p14:creationId xmlns:p14="http://schemas.microsoft.com/office/powerpoint/2010/main" val="131637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77B8-ABF9-4F4E-B6C2-8DB3475A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192" y="243612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30 YO</a:t>
            </a:r>
            <a:br>
              <a:rPr lang="en-GB" dirty="0"/>
            </a:br>
            <a:r>
              <a:rPr lang="en-GB" dirty="0"/>
              <a:t>Compression nail</a:t>
            </a:r>
            <a:br>
              <a:rPr lang="en-GB" dirty="0"/>
            </a:br>
            <a:r>
              <a:rPr lang="en-GB" dirty="0"/>
              <a:t>Multiple injuries </a:t>
            </a:r>
          </a:p>
        </p:txBody>
      </p:sp>
      <p:pic>
        <p:nvPicPr>
          <p:cNvPr id="9" name="Picture 8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0C913AC2-F616-44A0-B32F-3D89B8404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21055" y="2542263"/>
            <a:ext cx="2952328" cy="4273019"/>
          </a:xfrm>
          <a:prstGeom prst="rect">
            <a:avLst/>
          </a:prstGeom>
        </p:spPr>
      </p:pic>
      <p:pic>
        <p:nvPicPr>
          <p:cNvPr id="13" name="Picture 12" descr="A picture containing person, man, indoor, white&#10;&#10;Description automatically generated">
            <a:extLst>
              <a:ext uri="{FF2B5EF4-FFF2-40B4-BE49-F238E27FC236}">
                <a16:creationId xmlns:a16="http://schemas.microsoft.com/office/drawing/2014/main" id="{85437B1B-F53B-42C0-8E0A-51B77A533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160274"/>
            <a:ext cx="2771800" cy="66875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F8B99-8CF2-49BA-A150-546EED7E3DFD}"/>
              </a:ext>
            </a:extLst>
          </p:cNvPr>
          <p:cNvGrpSpPr/>
          <p:nvPr/>
        </p:nvGrpSpPr>
        <p:grpSpPr>
          <a:xfrm>
            <a:off x="2798659" y="1772816"/>
            <a:ext cx="3069485" cy="5085184"/>
            <a:chOff x="2798659" y="590226"/>
            <a:chExt cx="3573544" cy="62677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F3D5B93-0AAC-459E-BB3C-26180F3CA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6851" y="590226"/>
              <a:ext cx="1845352" cy="62341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F3CF57-3926-4C48-BF2B-0AF0C24A4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659" y="658861"/>
              <a:ext cx="1728192" cy="6199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455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D40C-6B4E-41B6-B645-B1942316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B9A4-6D10-4C00-9BBE-8622891BD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B10E443-894A-4F18-9743-64AC76D98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0337" y="49213"/>
            <a:ext cx="44529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36 YO PVA</a:t>
            </a:r>
            <a:br>
              <a:rPr lang="en-US" altLang="en-US" dirty="0"/>
            </a:br>
            <a:r>
              <a:rPr lang="en-US" altLang="en-US" dirty="0"/>
              <a:t>Radial n Normal </a:t>
            </a:r>
          </a:p>
        </p:txBody>
      </p:sp>
      <p:pic>
        <p:nvPicPr>
          <p:cNvPr id="82947" name="Picture 5">
            <a:extLst>
              <a:ext uri="{FF2B5EF4-FFF2-40B4-BE49-F238E27FC236}">
                <a16:creationId xmlns:a16="http://schemas.microsoft.com/office/drawing/2014/main" id="{AC115809-F695-4B92-BC99-51FA380F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113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7">
            <a:extLst>
              <a:ext uri="{FF2B5EF4-FFF2-40B4-BE49-F238E27FC236}">
                <a16:creationId xmlns:a16="http://schemas.microsoft.com/office/drawing/2014/main" id="{25DCBD7A-1061-47A3-B963-69D8DA55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2409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Text Box 8">
            <a:extLst>
              <a:ext uri="{FF2B5EF4-FFF2-40B4-BE49-F238E27FC236}">
                <a16:creationId xmlns:a16="http://schemas.microsoft.com/office/drawing/2014/main" id="{F16219FB-9D32-4194-B03A-C36F9B55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216650"/>
            <a:ext cx="187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6 months</a:t>
            </a:r>
          </a:p>
        </p:txBody>
      </p:sp>
      <p:pic>
        <p:nvPicPr>
          <p:cNvPr id="152586" name="Picture 10">
            <a:extLst>
              <a:ext uri="{FF2B5EF4-FFF2-40B4-BE49-F238E27FC236}">
                <a16:creationId xmlns:a16="http://schemas.microsoft.com/office/drawing/2014/main" id="{7433D809-778E-4302-99F7-CF203A44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525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7" name="Text Box 11">
            <a:extLst>
              <a:ext uri="{FF2B5EF4-FFF2-40B4-BE49-F238E27FC236}">
                <a16:creationId xmlns:a16="http://schemas.microsoft.com/office/drawing/2014/main" id="{B35A8035-C3BB-43DB-B217-6CA15A209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16650"/>
            <a:ext cx="1873250" cy="64135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3 months</a:t>
            </a:r>
          </a:p>
        </p:txBody>
      </p:sp>
      <p:pic>
        <p:nvPicPr>
          <p:cNvPr id="152590" name="Picture 14">
            <a:extLst>
              <a:ext uri="{FF2B5EF4-FFF2-40B4-BE49-F238E27FC236}">
                <a16:creationId xmlns:a16="http://schemas.microsoft.com/office/drawing/2014/main" id="{4135A085-238D-407C-BB83-05B41837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9213"/>
            <a:ext cx="1990725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1" name="Text Box 15">
            <a:extLst>
              <a:ext uri="{FF2B5EF4-FFF2-40B4-BE49-F238E27FC236}">
                <a16:creationId xmlns:a16="http://schemas.microsoft.com/office/drawing/2014/main" id="{C40C71C7-D534-4D04-B031-6D42762E8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6216650"/>
            <a:ext cx="2101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10 months</a:t>
            </a:r>
          </a:p>
        </p:txBody>
      </p:sp>
    </p:spTree>
    <p:extLst>
      <p:ext uri="{BB962C8B-B14F-4D97-AF65-F5344CB8AC3E}">
        <p14:creationId xmlns:p14="http://schemas.microsoft.com/office/powerpoint/2010/main" val="18776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  <p:bldP spid="152587" grpId="0" animBg="1"/>
      <p:bldP spid="1525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C960FAFD-6D09-4221-9D82-57356DD5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F52A9-73AA-4A9B-9C79-290079DB7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71813"/>
            <a:ext cx="8229600" cy="3054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620 patients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Union 97%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Humeral Brace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Average 11.5 weeks (4 – 22 weeks)</a:t>
            </a:r>
          </a:p>
        </p:txBody>
      </p:sp>
      <p:pic>
        <p:nvPicPr>
          <p:cNvPr id="93188" name="Picture 2">
            <a:extLst>
              <a:ext uri="{FF2B5EF4-FFF2-40B4-BE49-F238E27FC236}">
                <a16:creationId xmlns:a16="http://schemas.microsoft.com/office/drawing/2014/main" id="{49E9E546-4E55-4656-8776-1F19096BD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4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indoor, wall, person, sitting&#10;&#10;Description automatically generated">
            <a:extLst>
              <a:ext uri="{FF2B5EF4-FFF2-40B4-BE49-F238E27FC236}">
                <a16:creationId xmlns:a16="http://schemas.microsoft.com/office/drawing/2014/main" id="{DDEAA64C-C840-4FA4-A406-A78CCFA61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8" y="5127823"/>
            <a:ext cx="1016052" cy="1581231"/>
          </a:xfrm>
          <a:prstGeom prst="rect">
            <a:avLst/>
          </a:prstGeom>
        </p:spPr>
      </p:pic>
      <p:pic>
        <p:nvPicPr>
          <p:cNvPr id="6" name="Picture 5" descr="A picture containing X-ray film, match&#10;&#10;Description automatically generated">
            <a:extLst>
              <a:ext uri="{FF2B5EF4-FFF2-40B4-BE49-F238E27FC236}">
                <a16:creationId xmlns:a16="http://schemas.microsoft.com/office/drawing/2014/main" id="{023A2F8A-1764-4EA0-9284-AD8D4D5D4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57192"/>
            <a:ext cx="1035103" cy="161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82157-A7C3-4047-AD86-93EB3BCD8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78" y="5176242"/>
            <a:ext cx="984301" cy="161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17C88-E32F-4DE1-9FA6-58D46085B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34" y="5188942"/>
            <a:ext cx="1003352" cy="1593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1BE8CB-081B-4B21-9BE9-994A033854EE}"/>
              </a:ext>
            </a:extLst>
          </p:cNvPr>
          <p:cNvSpPr txBox="1"/>
          <p:nvPr/>
        </p:nvSpPr>
        <p:spPr>
          <a:xfrm>
            <a:off x="229945" y="642624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3 months</a:t>
            </a:r>
          </a:p>
        </p:txBody>
      </p:sp>
    </p:spTree>
    <p:extLst>
      <p:ext uri="{BB962C8B-B14F-4D97-AF65-F5344CB8AC3E}">
        <p14:creationId xmlns:p14="http://schemas.microsoft.com/office/powerpoint/2010/main" val="18933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25E9-6B14-4676-ACD0-2548BBD9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/>
          <a:lstStyle/>
          <a:p>
            <a:r>
              <a:rPr lang="en-GB" dirty="0"/>
              <a:t>24 YO PVA</a:t>
            </a:r>
          </a:p>
        </p:txBody>
      </p:sp>
      <p:sp>
        <p:nvSpPr>
          <p:cNvPr id="84994" name="Rectangle 8">
            <a:extLst>
              <a:ext uri="{FF2B5EF4-FFF2-40B4-BE49-F238E27FC236}">
                <a16:creationId xmlns:a16="http://schemas.microsoft.com/office/drawing/2014/main" id="{AE6A80D2-9433-430A-8985-67B377CBC0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Head injury</a:t>
            </a:r>
          </a:p>
          <a:p>
            <a:pPr eaLnBrk="1" hangingPunct="1"/>
            <a:r>
              <a:rPr lang="en-GB" altLang="en-US" dirty="0"/>
              <a:t>Closed humeral shaft</a:t>
            </a:r>
          </a:p>
          <a:p>
            <a:pPr eaLnBrk="1" hangingPunct="1"/>
            <a:r>
              <a:rPr lang="en-GB" altLang="en-US" dirty="0"/>
              <a:t>Radial nerve intact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84995" name="Picture 4">
            <a:extLst>
              <a:ext uri="{FF2B5EF4-FFF2-40B4-BE49-F238E27FC236}">
                <a16:creationId xmlns:a16="http://schemas.microsoft.com/office/drawing/2014/main" id="{F860E098-DBFE-4E9C-B513-F250BEA7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0"/>
            <a:ext cx="274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Lee\Documents\non union\non union x ray\humerus\humerus non union head\humerus non union ct head.jpg">
            <a:extLst>
              <a:ext uri="{FF2B5EF4-FFF2-40B4-BE49-F238E27FC236}">
                <a16:creationId xmlns:a16="http://schemas.microsoft.com/office/drawing/2014/main" id="{20B4E016-93A9-46FC-B7C4-46294C03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220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88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B9D782CB-FB22-4D4E-9F3F-57EBDDD5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4">
            <a:extLst>
              <a:ext uri="{FF2B5EF4-FFF2-40B4-BE49-F238E27FC236}">
                <a16:creationId xmlns:a16="http://schemas.microsoft.com/office/drawing/2014/main" id="{1C816012-1DAB-4CFF-BBD4-692670D0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938"/>
            <a:ext cx="188277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>
            <a:extLst>
              <a:ext uri="{FF2B5EF4-FFF2-40B4-BE49-F238E27FC236}">
                <a16:creationId xmlns:a16="http://schemas.microsoft.com/office/drawing/2014/main" id="{92487B33-5A14-4C40-AED9-A5889C74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193198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>
            <a:extLst>
              <a:ext uri="{FF2B5EF4-FFF2-40B4-BE49-F238E27FC236}">
                <a16:creationId xmlns:a16="http://schemas.microsoft.com/office/drawing/2014/main" id="{D579F0B5-D489-4FD3-8477-DEE5CEBF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>
            <a:extLst>
              <a:ext uri="{FF2B5EF4-FFF2-40B4-BE49-F238E27FC236}">
                <a16:creationId xmlns:a16="http://schemas.microsoft.com/office/drawing/2014/main" id="{4C841B1B-BD21-49D3-A17F-B03D2F55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1844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7" name="Text Box 11">
            <a:extLst>
              <a:ext uri="{FF2B5EF4-FFF2-40B4-BE49-F238E27FC236}">
                <a16:creationId xmlns:a16="http://schemas.microsoft.com/office/drawing/2014/main" id="{363C8C07-9609-4802-8E10-3CF3B03F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0"/>
            <a:ext cx="2062163" cy="7016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2 months</a:t>
            </a:r>
          </a:p>
        </p:txBody>
      </p:sp>
      <p:sp>
        <p:nvSpPr>
          <p:cNvPr id="198668" name="Text Box 12">
            <a:extLst>
              <a:ext uri="{FF2B5EF4-FFF2-40B4-BE49-F238E27FC236}">
                <a16:creationId xmlns:a16="http://schemas.microsoft.com/office/drawing/2014/main" id="{5225F988-D422-4EA6-9831-95425D83F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0"/>
            <a:ext cx="2062163" cy="7016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4 months</a:t>
            </a:r>
          </a:p>
        </p:txBody>
      </p:sp>
    </p:spTree>
    <p:extLst>
      <p:ext uri="{BB962C8B-B14F-4D97-AF65-F5344CB8AC3E}">
        <p14:creationId xmlns:p14="http://schemas.microsoft.com/office/powerpoint/2010/main" val="15008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7" grpId="0" animBg="1"/>
      <p:bldP spid="1986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C646701-80BF-4352-943C-1E4E8162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" y="803556"/>
            <a:ext cx="4565851" cy="6104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6F6B7-175C-4564-937A-B7C1D51D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38290"/>
            <a:ext cx="5194920" cy="914871"/>
          </a:xfrm>
        </p:spPr>
        <p:txBody>
          <a:bodyPr/>
          <a:lstStyle/>
          <a:p>
            <a:r>
              <a:rPr lang="en-GB" dirty="0"/>
              <a:t>35 YO Bicycle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782E06-67EF-411A-93B9-4FF19CD8889B}"/>
              </a:ext>
            </a:extLst>
          </p:cNvPr>
          <p:cNvGrpSpPr/>
          <p:nvPr/>
        </p:nvGrpSpPr>
        <p:grpSpPr>
          <a:xfrm>
            <a:off x="0" y="631138"/>
            <a:ext cx="4067943" cy="6314555"/>
            <a:chOff x="0" y="549275"/>
            <a:chExt cx="4067943" cy="63145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04ED29-B786-41BC-A59F-CE876221CBE8}"/>
                </a:ext>
              </a:extLst>
            </p:cNvPr>
            <p:cNvGrpSpPr/>
            <p:nvPr/>
          </p:nvGrpSpPr>
          <p:grpSpPr>
            <a:xfrm>
              <a:off x="0" y="549275"/>
              <a:ext cx="2257400" cy="6314555"/>
              <a:chOff x="457200" y="1089510"/>
              <a:chExt cx="1800200" cy="57743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CD6FC3B-692E-49F8-A699-5D9BD5EA84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7200" y="1109266"/>
                <a:ext cx="1800200" cy="575456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E6DFB4-C027-42D1-B5FC-AF1DBB636EB2}"/>
                  </a:ext>
                </a:extLst>
              </p:cNvPr>
              <p:cNvSpPr txBox="1"/>
              <p:nvPr/>
            </p:nvSpPr>
            <p:spPr>
              <a:xfrm>
                <a:off x="457200" y="1089510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 weeks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98ABF8-BEF7-4FFF-B7B9-5C5A52201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5924" y="597349"/>
              <a:ext cx="1782019" cy="625819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C5F8CB-420B-4F04-AF31-E6DDCB172B6B}"/>
              </a:ext>
            </a:extLst>
          </p:cNvPr>
          <p:cNvGrpSpPr/>
          <p:nvPr/>
        </p:nvGrpSpPr>
        <p:grpSpPr>
          <a:xfrm>
            <a:off x="2000560" y="624746"/>
            <a:ext cx="4265997" cy="6283648"/>
            <a:chOff x="4040810" y="803004"/>
            <a:chExt cx="4122812" cy="6083007"/>
          </a:xfrm>
        </p:grpSpPr>
        <p:pic>
          <p:nvPicPr>
            <p:cNvPr id="11" name="Picture 10" descr="A picture containing monitor, indoor, bottle, black&#10;&#10;Description automatically generated">
              <a:extLst>
                <a:ext uri="{FF2B5EF4-FFF2-40B4-BE49-F238E27FC236}">
                  <a16:creationId xmlns:a16="http://schemas.microsoft.com/office/drawing/2014/main" id="{E3BBAFEF-C2F3-478A-8E7C-56B22055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0810" y="803004"/>
              <a:ext cx="2257399" cy="60830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7CB826-FAF2-436B-A938-D0F0E5041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3337" y="803004"/>
              <a:ext cx="1860285" cy="603801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1A2A02-9F49-4E6D-931F-AF30CBA85595}"/>
                </a:ext>
              </a:extLst>
            </p:cNvPr>
            <p:cNvSpPr txBox="1"/>
            <p:nvPr/>
          </p:nvSpPr>
          <p:spPr>
            <a:xfrm>
              <a:off x="4456371" y="1052736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 weeks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FD669C-B8BD-42D3-93CF-B1EDB99C93B5}"/>
              </a:ext>
            </a:extLst>
          </p:cNvPr>
          <p:cNvGrpSpPr/>
          <p:nvPr/>
        </p:nvGrpSpPr>
        <p:grpSpPr>
          <a:xfrm>
            <a:off x="3853613" y="518658"/>
            <a:ext cx="4525659" cy="6361522"/>
            <a:chOff x="6604880" y="604641"/>
            <a:chExt cx="4525659" cy="63615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42CD325-43EF-4379-BF1D-CF86236D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1962" y="604641"/>
              <a:ext cx="2098577" cy="61863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5062D1-20D4-400E-83F1-239AAF983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4880" y="624038"/>
              <a:ext cx="2427082" cy="634212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5A156A-2642-4EF1-8200-B644D365AACA}"/>
                </a:ext>
              </a:extLst>
            </p:cNvPr>
            <p:cNvSpPr txBox="1"/>
            <p:nvPr/>
          </p:nvSpPr>
          <p:spPr>
            <a:xfrm>
              <a:off x="6604880" y="830298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 months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2EA94F-4B02-4AFA-9908-A68BC73CBB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62" y="5301208"/>
            <a:ext cx="2063265" cy="15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672</TotalTime>
  <Words>931</Words>
  <Application>Microsoft Office PowerPoint</Application>
  <PresentationFormat>On-screen Show (4:3)</PresentationFormat>
  <Paragraphs>232</Paragraphs>
  <Slides>49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Times-Roman</vt:lpstr>
      <vt:lpstr>Verdana</vt:lpstr>
      <vt:lpstr>Wingdings</vt:lpstr>
      <vt:lpstr>Wingdings 2</vt:lpstr>
      <vt:lpstr>Wingdings 3</vt:lpstr>
      <vt:lpstr>surgeon blue</vt:lpstr>
      <vt:lpstr>   Humeral shaft Distal humerus Fractures</vt:lpstr>
      <vt:lpstr>www.cambridgeses.co.uk</vt:lpstr>
      <vt:lpstr>36 YO PVA Radial n Normal </vt:lpstr>
      <vt:lpstr>PowerPoint Presentation</vt:lpstr>
      <vt:lpstr>36 YO PVA Radial n Normal </vt:lpstr>
      <vt:lpstr>PowerPoint Presentation</vt:lpstr>
      <vt:lpstr>24 YO PVA</vt:lpstr>
      <vt:lpstr>PowerPoint Presentation</vt:lpstr>
      <vt:lpstr>35 YO Bicycle</vt:lpstr>
      <vt:lpstr>PowerPoint Presentation</vt:lpstr>
      <vt:lpstr>35 YO Bicycle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50 YO Radial n Normal, referred 5 months</vt:lpstr>
      <vt:lpstr>PowerPoint Presentation</vt:lpstr>
      <vt:lpstr>PowerPoint Presentation</vt:lpstr>
      <vt:lpstr>PowerPoint Presentation</vt:lpstr>
      <vt:lpstr>F/U 6 Weeks XOA</vt:lpstr>
      <vt:lpstr>Pseudo subluxation 48 YO Low energy N Radial n</vt:lpstr>
      <vt:lpstr>Pseudo subluxation 48 YO Low energy N Radial n</vt:lpstr>
      <vt:lpstr>Radial nerve 42 YO Running fall into wall Dense radial nerve palsy</vt:lpstr>
      <vt:lpstr>PowerPoint Presentation</vt:lpstr>
      <vt:lpstr>21 YO  Normal Radial nerve</vt:lpstr>
      <vt:lpstr>42 YO Running fall into wall Dense radial nerve palsy</vt:lpstr>
      <vt:lpstr>Issues</vt:lpstr>
      <vt:lpstr>PowerPoint Presentation</vt:lpstr>
      <vt:lpstr>Radial nerve and Humeral fracture</vt:lpstr>
      <vt:lpstr>PowerPoint Presentation</vt:lpstr>
      <vt:lpstr>Extra articular distal third Normal radial nerve</vt:lpstr>
      <vt:lpstr>PowerPoint Presentation</vt:lpstr>
      <vt:lpstr>26 YO Normal Radial n</vt:lpstr>
      <vt:lpstr>Non union - What now</vt:lpstr>
      <vt:lpstr>PowerPoint Presentation</vt:lpstr>
      <vt:lpstr>PowerPoint Presentation</vt:lpstr>
      <vt:lpstr>PowerPoint Presentation</vt:lpstr>
      <vt:lpstr>PowerPoint Presentation</vt:lpstr>
      <vt:lpstr>Humerus Plate fixation </vt:lpstr>
      <vt:lpstr>Humerus Plating 40 Y0 High energy Grade 2 open </vt:lpstr>
      <vt:lpstr>Plating</vt:lpstr>
      <vt:lpstr>Intramedullary nail (Non) Union</vt:lpstr>
      <vt:lpstr>Intra medullary nailing</vt:lpstr>
      <vt:lpstr>Cuff</vt:lpstr>
      <vt:lpstr>30 YO Compression nail Multiple injuries 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Humeral shaft</dc:title>
  <dc:creator>Lee Van Rensburg</dc:creator>
  <cp:lastModifiedBy>Lee Van Rensburg</cp:lastModifiedBy>
  <cp:revision>62</cp:revision>
  <dcterms:created xsi:type="dcterms:W3CDTF">2018-11-12T22:21:34Z</dcterms:created>
  <dcterms:modified xsi:type="dcterms:W3CDTF">2018-11-16T15:09:54Z</dcterms:modified>
</cp:coreProperties>
</file>