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60" r:id="rId2"/>
    <p:sldId id="333" r:id="rId3"/>
    <p:sldId id="358" r:id="rId4"/>
    <p:sldId id="382" r:id="rId5"/>
    <p:sldId id="266" r:id="rId6"/>
    <p:sldId id="265" r:id="rId7"/>
    <p:sldId id="267" r:id="rId8"/>
    <p:sldId id="268" r:id="rId9"/>
    <p:sldId id="269" r:id="rId10"/>
    <p:sldId id="270" r:id="rId11"/>
    <p:sldId id="271" r:id="rId12"/>
    <p:sldId id="272" r:id="rId13"/>
    <p:sldId id="394" r:id="rId14"/>
    <p:sldId id="395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362" r:id="rId23"/>
    <p:sldId id="363" r:id="rId24"/>
    <p:sldId id="280" r:id="rId25"/>
    <p:sldId id="383" r:id="rId26"/>
    <p:sldId id="388" r:id="rId27"/>
    <p:sldId id="385" r:id="rId28"/>
    <p:sldId id="387" r:id="rId29"/>
    <p:sldId id="384" r:id="rId30"/>
    <p:sldId id="389" r:id="rId31"/>
    <p:sldId id="311" r:id="rId32"/>
    <p:sldId id="313" r:id="rId33"/>
    <p:sldId id="314" r:id="rId34"/>
    <p:sldId id="316" r:id="rId35"/>
    <p:sldId id="372" r:id="rId36"/>
    <p:sldId id="355" r:id="rId37"/>
    <p:sldId id="375" r:id="rId38"/>
    <p:sldId id="337" r:id="rId39"/>
    <p:sldId id="357" r:id="rId40"/>
    <p:sldId id="391" r:id="rId41"/>
    <p:sldId id="321" r:id="rId42"/>
    <p:sldId id="322" r:id="rId43"/>
    <p:sldId id="323" r:id="rId44"/>
    <p:sldId id="324" r:id="rId45"/>
    <p:sldId id="304" r:id="rId46"/>
    <p:sldId id="306" r:id="rId47"/>
    <p:sldId id="300" r:id="rId48"/>
    <p:sldId id="307" r:id="rId49"/>
    <p:sldId id="305" r:id="rId50"/>
    <p:sldId id="303" r:id="rId51"/>
    <p:sldId id="373" r:id="rId52"/>
    <p:sldId id="393" r:id="rId53"/>
    <p:sldId id="328" r:id="rId54"/>
    <p:sldId id="380" r:id="rId55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40" d="100"/>
          <a:sy n="40" d="100"/>
        </p:scale>
        <p:origin x="1568" y="6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A936F-11A1-42DF-8584-D13BEFA195D8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FF853-157D-4FF2-92E9-50D9C6D2E7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831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52C49-1991-4EC1-A845-341101576EBE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7B36E-5C74-4C79-B602-923B01305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64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31E68CA-6C70-4530-948B-FDC0B27C35DB}" type="slidenum">
              <a:rPr lang="en-GB" altLang="en-US">
                <a:latin typeface="Calibri" panose="020F0502020204030204" pitchFamily="34" charset="0"/>
              </a:rPr>
              <a:pPr eaLnBrk="1" hangingPunct="1"/>
              <a:t>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312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7CB8A1-1C48-4C9C-B0FB-618E8C0F7B5E}" type="slidenum">
              <a:rPr lang="en-GB" altLang="en-US">
                <a:latin typeface="Times New Roman" panose="02020603050405020304" pitchFamily="18" charset="0"/>
              </a:rPr>
              <a:pPr eaLnBrk="1" hangingPunct="1"/>
              <a:t>34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15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1EE75A-214C-4957-B7C4-0B7BB03DF5A5}" type="slidenum">
              <a:rPr lang="en-GB">
                <a:latin typeface="Calibri" panose="020F0502020204030204" pitchFamily="34" charset="0"/>
              </a:rPr>
              <a:pPr eaLnBrk="1" hangingPunct="1"/>
              <a:t>36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979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6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366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27F45-4BC0-40D4-A540-7AB94F392E4D}" type="slidenum">
              <a:rPr lang="en-GB">
                <a:latin typeface="Calibri" panose="020F0502020204030204" pitchFamily="34" charset="0"/>
              </a:rPr>
              <a:pPr/>
              <a:t>38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12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1111B3-8AE8-41C6-8BAA-8ED0DB4C4CF4}" type="slidenum">
              <a:rPr lang="en-GB">
                <a:latin typeface="Calibri" panose="020F0502020204030204" pitchFamily="34" charset="0"/>
              </a:rPr>
              <a:pPr eaLnBrk="1" hangingPunct="1"/>
              <a:t>39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89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2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/>
          </a:p>
        </p:txBody>
      </p:sp>
      <p:sp>
        <p:nvSpPr>
          <p:cNvPr id="442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75C5C22-10E8-413E-B67D-038A0272445C}" type="slidenum">
              <a:rPr lang="en-GB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40</a:t>
            </a:fld>
            <a:endParaRPr lang="en-GB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22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BA099A-DDCA-4F2E-A2ED-D0A226986478}" type="slidenum">
              <a:rPr lang="en-GB" altLang="en-US">
                <a:latin typeface="Times New Roman" panose="02020603050405020304" pitchFamily="18" charset="0"/>
              </a:rPr>
              <a:pPr eaLnBrk="1" hangingPunct="1"/>
              <a:t>41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114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A7E3BA6-D68A-4B84-9CD8-429EB02371BC}" type="slidenum">
              <a:rPr lang="en-GB" altLang="en-US">
                <a:latin typeface="Times New Roman" panose="02020603050405020304" pitchFamily="18" charset="0"/>
              </a:rPr>
              <a:pPr eaLnBrk="1" hangingPunct="1"/>
              <a:t>42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115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9B59F28-B4CD-4810-82F2-8116FACFA9A6}" type="slidenum">
              <a:rPr lang="en-GB" altLang="en-US">
                <a:latin typeface="Times New Roman" panose="02020603050405020304" pitchFamily="18" charset="0"/>
              </a:rPr>
              <a:pPr eaLnBrk="1" hangingPunct="1"/>
              <a:t>43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216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2700C2C-D8B5-4C99-88A1-2EBE84D1D35C}" type="slidenum">
              <a:rPr lang="en-GB" altLang="en-US">
                <a:latin typeface="Times New Roman" panose="02020603050405020304" pitchFamily="18" charset="0"/>
              </a:rPr>
              <a:pPr eaLnBrk="1" hangingPunct="1"/>
              <a:t>44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63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425127-DF29-405C-98B7-656227876B33}" type="slidenum">
              <a:rPr lang="en-GB" altLang="en-US">
                <a:latin typeface="Calibri" panose="020F0502020204030204" pitchFamily="34" charset="0"/>
              </a:rPr>
              <a:pPr eaLnBrk="1" hangingPunct="1"/>
              <a:t>45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23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E2044B-29B2-4533-931E-15701FED1C40}" type="slidenum">
              <a:rPr lang="en-GB" altLang="en-US">
                <a:latin typeface="Times New Roman" panose="02020603050405020304" pitchFamily="18" charset="0"/>
              </a:rPr>
              <a:pPr eaLnBrk="1" hangingPunct="1"/>
              <a:t>5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51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8486320-1C38-40DB-8AF5-DFCAC470AA24}" type="slidenum">
              <a:rPr lang="en-GB" altLang="en-US">
                <a:latin typeface="Times New Roman" panose="02020603050405020304" pitchFamily="18" charset="0"/>
              </a:rPr>
              <a:pPr eaLnBrk="1" hangingPunct="1"/>
              <a:t>46</a:t>
            </a:fld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14233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40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8111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5E7756D-6CD5-4065-B52E-3996F2C5EBC8}" type="slidenum">
              <a:rPr lang="en-GB" altLang="en-US">
                <a:latin typeface="Calibri" panose="020F0502020204030204" pitchFamily="34" charset="0"/>
              </a:rPr>
              <a:pPr eaLnBrk="1" hangingPunct="1"/>
              <a:t>47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843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86396D-812E-45FB-BC19-7EB8BD391DB7}" type="slidenum">
              <a:rPr lang="en-GB" altLang="en-US">
                <a:latin typeface="Times New Roman" panose="02020603050405020304" pitchFamily="18" charset="0"/>
              </a:rPr>
              <a:pPr eaLnBrk="1" hangingPunct="1"/>
              <a:t>48</a:t>
            </a:fld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956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2EA583-B5DC-4F9A-B6DA-69A3AE9060AA}" type="slidenum">
              <a:rPr lang="en-GB" altLang="en-US">
                <a:latin typeface="Calibri" panose="020F0502020204030204" pitchFamily="34" charset="0"/>
              </a:rPr>
              <a:pPr eaLnBrk="1" hangingPunct="1"/>
              <a:t>49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0463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A70F79-F5AB-4A83-926C-08A0BE39B796}" type="slidenum">
              <a:rPr lang="en-GB" altLang="en-US">
                <a:latin typeface="Calibri" panose="020F0502020204030204" pitchFamily="34" charset="0"/>
              </a:rPr>
              <a:pPr eaLnBrk="1" hangingPunct="1"/>
              <a:t>50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1873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ACD1D26-E520-4F02-98DD-AB401682FD86}" type="slidenum">
              <a:rPr lang="en-GB" altLang="en-US">
                <a:latin typeface="Times New Roman" panose="02020603050405020304" pitchFamily="18" charset="0"/>
              </a:rPr>
              <a:pPr eaLnBrk="1" hangingPunct="1"/>
              <a:t>53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249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022A662-9EA2-488C-886D-02CF178A74FA}" type="slidenum">
              <a:rPr lang="en-GB" altLang="en-US">
                <a:latin typeface="Times New Roman" panose="02020603050405020304" pitchFamily="18" charset="0"/>
              </a:rPr>
              <a:pPr eaLnBrk="1" hangingPunct="1"/>
              <a:t>6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378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8A47A7-CC76-4223-B02A-AB652A411215}" type="slidenum">
              <a:rPr lang="en-GB" altLang="en-US">
                <a:latin typeface="Times New Roman" panose="02020603050405020304" pitchFamily="18" charset="0"/>
              </a:rPr>
              <a:pPr eaLnBrk="1" hangingPunct="1"/>
              <a:t>8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068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0494AC3-6ADF-46A4-A961-307507793D68}" type="slidenum">
              <a:rPr lang="en-GB" altLang="en-US">
                <a:latin typeface="Times New Roman" panose="02020603050405020304" pitchFamily="18" charset="0"/>
              </a:rPr>
              <a:pPr eaLnBrk="1" hangingPunct="1"/>
              <a:t>9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930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09DEB01-28AD-4188-BF57-2F8B0424297A}" type="slidenum">
              <a:rPr lang="en-GB" altLang="en-US">
                <a:latin typeface="Times New Roman" panose="02020603050405020304" pitchFamily="18" charset="0"/>
              </a:rPr>
              <a:pPr eaLnBrk="1" hangingPunct="1"/>
              <a:t>21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027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5BD38BF-E3D9-43AA-AE8B-EA817828B051}" type="slidenum">
              <a:rPr lang="en-GB" altLang="en-US">
                <a:latin typeface="Times New Roman" panose="02020603050405020304" pitchFamily="18" charset="0"/>
              </a:rPr>
              <a:pPr eaLnBrk="1" hangingPunct="1"/>
              <a:t>31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894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49F0773-1D0D-4AC1-A6E9-3CD52F2D01C0}" type="slidenum">
              <a:rPr lang="en-GB" altLang="en-US">
                <a:latin typeface="Times New Roman" panose="02020603050405020304" pitchFamily="18" charset="0"/>
              </a:rPr>
              <a:pPr eaLnBrk="1" hangingPunct="1"/>
              <a:t>32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993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EF4334-8BE6-410C-9271-E1296EDF129B}" type="slidenum">
              <a:rPr lang="en-GB" altLang="en-US">
                <a:latin typeface="Times New Roman" panose="02020603050405020304" pitchFamily="18" charset="0"/>
              </a:rPr>
              <a:pPr eaLnBrk="1" hangingPunct="1"/>
              <a:t>33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12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EEF2-1041-41C7-AD16-9F5A14051DBD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84A5-97B8-4780-B5DD-BD7164AA24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58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EEF2-1041-41C7-AD16-9F5A14051DBD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84A5-97B8-4780-B5DD-BD7164AA24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586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EEF2-1041-41C7-AD16-9F5A14051DBD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84A5-97B8-4780-B5DD-BD7164AA24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392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clip art</a:t>
            </a:r>
            <a:endParaRPr lang="en-GB" noProof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FAAC0-3FC9-4161-A388-A385E37C59C0}" type="datetimeFigureOut">
              <a:rPr lang="en-US"/>
              <a:pPr>
                <a:defRPr/>
              </a:pPr>
              <a:t>8/29/2018</a:t>
            </a:fld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58DEE-52FD-4423-AC74-F034D9C5360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9133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EEF2-1041-41C7-AD16-9F5A14051DBD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84A5-97B8-4780-B5DD-BD7164AA24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429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EEF2-1041-41C7-AD16-9F5A14051DBD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84A5-97B8-4780-B5DD-BD7164AA24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83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EEF2-1041-41C7-AD16-9F5A14051DBD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84A5-97B8-4780-B5DD-BD7164AA24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906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EEF2-1041-41C7-AD16-9F5A14051DBD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84A5-97B8-4780-B5DD-BD7164AA24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835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EEF2-1041-41C7-AD16-9F5A14051DBD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84A5-97B8-4780-B5DD-BD7164AA24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412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EEF2-1041-41C7-AD16-9F5A14051DBD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84A5-97B8-4780-B5DD-BD7164AA24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36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EEF2-1041-41C7-AD16-9F5A14051DBD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84A5-97B8-4780-B5DD-BD7164AA24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886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EEF2-1041-41C7-AD16-9F5A14051DBD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84A5-97B8-4780-B5DD-BD7164AA24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97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0000"/>
            <a:lum/>
          </a:blip>
          <a:srcRect/>
          <a:stretch>
            <a:fillRect t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0EEF2-1041-41C7-AD16-9F5A14051DBD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384A5-97B8-4780-B5DD-BD7164AA24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6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cambridgeelbow.co.uk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http://www.jhandsurg.org/current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0970844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ossm.org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rheum.org/content/current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mbridgeelbow.co.uk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hyperlink" Target="http://www.jaaos.org/current.dt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hyperlink" Target="http://www.jaaos.org/current.dtl" TargetMode="Externa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ovidsp.tx.ovid.com/spb/ovidweb.cgi?View+Image=00132589-200206000-00004|FF1&amp;S=IGOJFPCBCGDDCMAHMCHLHDOKAHPPAA00&amp;WebLinkReturn=Full+Text=L|S.sh.15.16.18.40|0|00132589-200206000-0000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7.xml"/><Relationship Id="rId5" Type="http://schemas.openxmlformats.org/officeDocument/2006/relationships/image" Target="../media/image77.wmf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hyperlink" Target="http://www.jbjs.org.uk/index.dtl" TargetMode="External"/><Relationship Id="rId4" Type="http://schemas.openxmlformats.org/officeDocument/2006/relationships/image" Target="../media/image90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bjs.org.uk/index.dt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hyperlink" Target="http://www.jaaos.org/current.dtl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bjs.org.uk/index.dt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aos.org/current.dt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ncbi.nlm.nih.gov/core/lw/2.0/html/tileshop_pmc/tileshop_pmc_inline.html?title=An%20external%20file%20that%20holds%20a%20picture,%20illustration,%20etc.Object%20name%20is%201471-2474-10-76-4.jpg%20%5bObject%20name%20is%201471-2474-10-76-4.jpg%5d&amp;p=PMC3&amp;id=2707364_1471-2474-10-76-4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jaaos.org/current.dtl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5.gif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://rheumatology.oxfordjournals.org/content/current" TargetMode="External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764144"/>
            <a:ext cx="9144000" cy="2387600"/>
          </a:xfrm>
        </p:spPr>
        <p:txBody>
          <a:bodyPr/>
          <a:lstStyle/>
          <a:p>
            <a:r>
              <a:rPr lang="en-GB" dirty="0"/>
              <a:t>Not all lateral elbow pain is</a:t>
            </a:r>
            <a:br>
              <a:rPr lang="en-GB" dirty="0"/>
            </a:br>
            <a:r>
              <a:rPr lang="en-GB" dirty="0"/>
              <a:t>Tennis elbow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Mr Lee Van Rensburg</a:t>
            </a:r>
          </a:p>
          <a:p>
            <a:r>
              <a:rPr lang="en-GB" dirty="0"/>
              <a:t>September 2018</a:t>
            </a:r>
          </a:p>
          <a:p>
            <a:endParaRPr lang="en-GB" dirty="0"/>
          </a:p>
          <a:p>
            <a:r>
              <a:rPr lang="en-GB" dirty="0">
                <a:hlinkClick r:id="rId2"/>
              </a:rPr>
              <a:t>www.CambridgeElbow.co.uk</a:t>
            </a:r>
            <a:endParaRPr lang="en-GB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5D3788-6D6B-468D-B701-0C631232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656" y="4429919"/>
            <a:ext cx="3210344" cy="24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39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Lateral </a:t>
            </a:r>
            <a:r>
              <a:rPr lang="en-GB" dirty="0" err="1"/>
              <a:t>epicondylitis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63750" y="1501776"/>
            <a:ext cx="8229600" cy="4708525"/>
          </a:xfrm>
        </p:spPr>
        <p:txBody>
          <a:bodyPr/>
          <a:lstStyle/>
          <a:p>
            <a:r>
              <a:rPr lang="en-GB" altLang="en-US"/>
              <a:t>Injections</a:t>
            </a:r>
          </a:p>
          <a:p>
            <a:pPr lvl="1"/>
            <a:r>
              <a:rPr lang="en-GB" altLang="en-US"/>
              <a:t>Local anaesthetic and steroid</a:t>
            </a:r>
          </a:p>
          <a:p>
            <a:pPr lvl="1"/>
            <a:r>
              <a:rPr lang="en-GB" altLang="en-US"/>
              <a:t>Hyaluronic acid</a:t>
            </a:r>
          </a:p>
          <a:p>
            <a:pPr lvl="1"/>
            <a:r>
              <a:rPr lang="en-GB" altLang="en-US"/>
              <a:t>Botox</a:t>
            </a:r>
          </a:p>
          <a:p>
            <a:pPr lvl="1"/>
            <a:r>
              <a:rPr lang="en-GB" altLang="en-US"/>
              <a:t>Blood</a:t>
            </a:r>
          </a:p>
          <a:p>
            <a:pPr lvl="1"/>
            <a:r>
              <a:rPr lang="en-GB" altLang="en-US"/>
              <a:t>Platelet rich plasma</a:t>
            </a:r>
          </a:p>
          <a:p>
            <a:pPr lvl="1"/>
            <a:r>
              <a:rPr lang="en-GB" altLang="en-US"/>
              <a:t>Mesenchymal Stem cells</a:t>
            </a:r>
          </a:p>
        </p:txBody>
      </p:sp>
    </p:spTree>
    <p:extLst>
      <p:ext uri="{BB962C8B-B14F-4D97-AF65-F5344CB8AC3E}">
        <p14:creationId xmlns:p14="http://schemas.microsoft.com/office/powerpoint/2010/main" val="61942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Lateral </a:t>
            </a:r>
            <a:r>
              <a:rPr lang="en-GB" dirty="0" err="1"/>
              <a:t>epicondylitis</a:t>
            </a:r>
            <a:endParaRPr lang="en-GB" dirty="0"/>
          </a:p>
        </p:txBody>
      </p:sp>
      <p:sp>
        <p:nvSpPr>
          <p:cNvPr id="17411" name="Content Placeholder 4"/>
          <p:cNvSpPr>
            <a:spLocks noGrp="1"/>
          </p:cNvSpPr>
          <p:nvPr>
            <p:ph idx="1"/>
          </p:nvPr>
        </p:nvSpPr>
        <p:spPr>
          <a:xfrm>
            <a:off x="2063750" y="1196976"/>
            <a:ext cx="8229600" cy="5013325"/>
          </a:xfrm>
        </p:spPr>
        <p:txBody>
          <a:bodyPr/>
          <a:lstStyle/>
          <a:p>
            <a:r>
              <a:rPr lang="en-GB" altLang="en-US"/>
              <a:t>Injections</a:t>
            </a:r>
          </a:p>
          <a:p>
            <a:pPr lvl="1"/>
            <a:r>
              <a:rPr lang="en-GB" altLang="en-US"/>
              <a:t>Local anaesthetic and steroid</a:t>
            </a:r>
          </a:p>
        </p:txBody>
      </p:sp>
      <p:sp>
        <p:nvSpPr>
          <p:cNvPr id="17412" name="Rectangle 9"/>
          <p:cNvSpPr>
            <a:spLocks noChangeArrowheads="1"/>
          </p:cNvSpPr>
          <p:nvPr/>
        </p:nvSpPr>
        <p:spPr bwMode="auto">
          <a:xfrm>
            <a:off x="7824789" y="6457950"/>
            <a:ext cx="2681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dirty="0"/>
              <a:t>BMJ; 2006;333:939</a:t>
            </a:r>
          </a:p>
        </p:txBody>
      </p:sp>
      <p:sp>
        <p:nvSpPr>
          <p:cNvPr id="17413" name="Rectangle 11"/>
          <p:cNvSpPr>
            <a:spLocks noChangeArrowheads="1"/>
          </p:cNvSpPr>
          <p:nvPr/>
        </p:nvSpPr>
        <p:spPr bwMode="auto">
          <a:xfrm>
            <a:off x="3143250" y="5873750"/>
            <a:ext cx="7664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dirty="0" err="1"/>
              <a:t>Bisset</a:t>
            </a:r>
            <a:r>
              <a:rPr lang="en-GB" altLang="en-US" sz="1600" dirty="0"/>
              <a:t> L, </a:t>
            </a:r>
            <a:r>
              <a:rPr lang="en-GB" altLang="en-US" sz="1600" dirty="0" err="1"/>
              <a:t>Beller</a:t>
            </a:r>
            <a:r>
              <a:rPr lang="en-GB" altLang="en-US" sz="1600" dirty="0"/>
              <a:t> E, Jull G, et al: Mobilisation with movement and exercise, corticosteroid injection, or wait and see for tennis elbow: Randomised trial.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963"/>
          <a:stretch/>
        </p:blipFill>
        <p:spPr bwMode="auto">
          <a:xfrm>
            <a:off x="10947128" y="6165850"/>
            <a:ext cx="1143544" cy="579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2239963"/>
            <a:ext cx="3735387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780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Lateral </a:t>
            </a:r>
            <a:r>
              <a:rPr lang="en-GB" dirty="0" err="1"/>
              <a:t>epicondylitis</a:t>
            </a:r>
            <a:endParaRPr lang="en-GB" dirty="0"/>
          </a:p>
        </p:txBody>
      </p:sp>
      <p:sp>
        <p:nvSpPr>
          <p:cNvPr id="18435" name="Content Placeholder 4"/>
          <p:cNvSpPr>
            <a:spLocks noGrp="1"/>
          </p:cNvSpPr>
          <p:nvPr>
            <p:ph idx="1"/>
          </p:nvPr>
        </p:nvSpPr>
        <p:spPr>
          <a:xfrm>
            <a:off x="2063750" y="1501776"/>
            <a:ext cx="8229600" cy="4708525"/>
          </a:xfrm>
        </p:spPr>
        <p:txBody>
          <a:bodyPr/>
          <a:lstStyle/>
          <a:p>
            <a:r>
              <a:rPr lang="en-GB" altLang="en-US"/>
              <a:t>Injections</a:t>
            </a:r>
          </a:p>
          <a:p>
            <a:pPr lvl="1"/>
            <a:r>
              <a:rPr lang="en-GB" altLang="en-US"/>
              <a:t>Local anaesthetic and steroid</a:t>
            </a:r>
          </a:p>
        </p:txBody>
      </p:sp>
      <p:sp>
        <p:nvSpPr>
          <p:cNvPr id="18436" name="Rectangle 8"/>
          <p:cNvSpPr>
            <a:spLocks noChangeArrowheads="1"/>
          </p:cNvSpPr>
          <p:nvPr/>
        </p:nvSpPr>
        <p:spPr bwMode="auto">
          <a:xfrm>
            <a:off x="1992313" y="2551113"/>
            <a:ext cx="842486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Lindenhovius A, Henket M, Gilligan BP, Lozano-Calderon S, Jupiter JB, Ring D. Injection of </a:t>
            </a:r>
            <a:r>
              <a:rPr lang="en-GB" altLang="en-US" sz="3200">
                <a:solidFill>
                  <a:srgbClr val="FF0000"/>
                </a:solidFill>
              </a:rPr>
              <a:t>dexamethasone versus placebo </a:t>
            </a:r>
            <a:r>
              <a:rPr lang="en-GB" altLang="en-US"/>
              <a:t>for lateral elbow pain: a </a:t>
            </a:r>
            <a:r>
              <a:rPr lang="en-GB" altLang="en-US" sz="2400">
                <a:solidFill>
                  <a:schemeClr val="tx2"/>
                </a:solidFill>
              </a:rPr>
              <a:t>prospective, double-blind, randomized clinical trial.</a:t>
            </a:r>
            <a:endParaRPr lang="en-GB" altLang="en-US">
              <a:solidFill>
                <a:schemeClr val="tx2"/>
              </a:solidFill>
            </a:endParaRPr>
          </a:p>
        </p:txBody>
      </p:sp>
      <p:pic>
        <p:nvPicPr>
          <p:cNvPr id="1029" name="Picture 5" descr="http://www.jhandsurg.org/webfiles/images/journals/yjhsu/cover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4675" y="5104297"/>
            <a:ext cx="1238250" cy="1647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6237171" y="6308724"/>
            <a:ext cx="4430830" cy="35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1600" dirty="0"/>
              <a:t>J Hand Surg Am. 2008 Jul-Aug;33(6):909-19.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03389" y="4071938"/>
            <a:ext cx="8713787" cy="1230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Arial" charset="0"/>
                <a:cs typeface="Arial" charset="0"/>
              </a:rPr>
              <a:t>CONCLUSIONS: </a:t>
            </a:r>
          </a:p>
          <a:p>
            <a:pPr>
              <a:defRPr/>
            </a:pPr>
            <a:r>
              <a:rPr lang="en-GB" dirty="0">
                <a:latin typeface="Arial" charset="0"/>
                <a:cs typeface="Arial" charset="0"/>
              </a:rPr>
              <a:t>Corticosteroid injection </a:t>
            </a:r>
            <a:r>
              <a:rPr lang="en-GB" sz="2800" dirty="0">
                <a:solidFill>
                  <a:schemeClr val="accent5"/>
                </a:solidFill>
                <a:latin typeface="Arial" charset="0"/>
                <a:cs typeface="Arial" charset="0"/>
              </a:rPr>
              <a:t>did not affect the apparently self-limited course</a:t>
            </a:r>
            <a:r>
              <a:rPr lang="en-GB" dirty="0">
                <a:latin typeface="Arial" charset="0"/>
                <a:cs typeface="Arial" charset="0"/>
              </a:rPr>
              <a:t> of lateral elbow pain. </a:t>
            </a:r>
          </a:p>
        </p:txBody>
      </p:sp>
    </p:spTree>
    <p:extLst>
      <p:ext uri="{BB962C8B-B14F-4D97-AF65-F5344CB8AC3E}">
        <p14:creationId xmlns:p14="http://schemas.microsoft.com/office/powerpoint/2010/main" val="313493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CFB9FDC-C067-4477-9676-E041E2E96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0FA91A-6417-4859-AAD1-AC59D1394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7641"/>
            <a:ext cx="10515600" cy="3569322"/>
          </a:xfrm>
        </p:spPr>
        <p:txBody>
          <a:bodyPr/>
          <a:lstStyle/>
          <a:p>
            <a:r>
              <a:rPr lang="en-GB" dirty="0"/>
              <a:t>Short term benefit</a:t>
            </a:r>
          </a:p>
          <a:p>
            <a:r>
              <a:rPr lang="en-GB" dirty="0"/>
              <a:t>Long term worse off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27334D-3F3E-4C50-A06C-3C5598F97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48" y="131716"/>
            <a:ext cx="11105795" cy="22425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DFB785-C0E5-4271-8174-B3D1489FE805}"/>
              </a:ext>
            </a:extLst>
          </p:cNvPr>
          <p:cNvSpPr/>
          <p:nvPr/>
        </p:nvSpPr>
        <p:spPr>
          <a:xfrm>
            <a:off x="7507705" y="6176963"/>
            <a:ext cx="4363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dirty="0">
                <a:hlinkClick r:id="rId3" tooltip="Lancet (London, England)."/>
              </a:rPr>
              <a:t>Lancet.</a:t>
            </a:r>
            <a:r>
              <a:rPr lang="en-GB" dirty="0"/>
              <a:t> 2010 Nov 20;376(9754):1751-67</a:t>
            </a:r>
          </a:p>
        </p:txBody>
      </p:sp>
    </p:spTree>
    <p:extLst>
      <p:ext uri="{BB962C8B-B14F-4D97-AF65-F5344CB8AC3E}">
        <p14:creationId xmlns:p14="http://schemas.microsoft.com/office/powerpoint/2010/main" val="456747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E5B3-D796-4CF4-A79E-2FD594D38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8DA36E-6887-4544-AF51-D113E0340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62" y="0"/>
            <a:ext cx="11720874" cy="360947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21B45D-15ED-43CF-AEF8-2EF34AAB4EB7}"/>
              </a:ext>
            </a:extLst>
          </p:cNvPr>
          <p:cNvSpPr/>
          <p:nvPr/>
        </p:nvSpPr>
        <p:spPr>
          <a:xfrm>
            <a:off x="8060200" y="6488668"/>
            <a:ext cx="3789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PLoS One. 2017 Jul 20;12(7):e0181631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6077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Lateral </a:t>
            </a:r>
            <a:r>
              <a:rPr lang="en-GB" dirty="0" err="1"/>
              <a:t>epicondylitis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63750" y="1501776"/>
            <a:ext cx="8229600" cy="4708525"/>
          </a:xfrm>
        </p:spPr>
        <p:txBody>
          <a:bodyPr/>
          <a:lstStyle/>
          <a:p>
            <a:pPr>
              <a:defRPr/>
            </a:pPr>
            <a:r>
              <a:rPr lang="en-GB" dirty="0"/>
              <a:t>Injections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Local anaesthetic and steroid</a:t>
            </a:r>
          </a:p>
          <a:p>
            <a:pPr lvl="1">
              <a:defRPr/>
            </a:pPr>
            <a:r>
              <a:rPr lang="en-GB" sz="4000" dirty="0"/>
              <a:t>Hyaluronic acid</a:t>
            </a:r>
          </a:p>
          <a:p>
            <a:pPr lvl="1">
              <a:defRPr/>
            </a:pPr>
            <a:r>
              <a:rPr lang="en-GB" sz="4000" dirty="0"/>
              <a:t>Botox</a:t>
            </a:r>
          </a:p>
        </p:txBody>
      </p:sp>
    </p:spTree>
    <p:extLst>
      <p:ext uri="{BB962C8B-B14F-4D97-AF65-F5344CB8AC3E}">
        <p14:creationId xmlns:p14="http://schemas.microsoft.com/office/powerpoint/2010/main" val="3159313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Lateral </a:t>
            </a:r>
            <a:r>
              <a:rPr lang="en-GB" dirty="0" err="1"/>
              <a:t>epicondylitis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63750" y="1196976"/>
            <a:ext cx="8229600" cy="5013325"/>
          </a:xfrm>
        </p:spPr>
        <p:txBody>
          <a:bodyPr/>
          <a:lstStyle/>
          <a:p>
            <a:pPr>
              <a:defRPr/>
            </a:pPr>
            <a:r>
              <a:rPr lang="en-GB" dirty="0"/>
              <a:t>Injections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Local anaesthetic and steroid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Hyaluronic acid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Botox</a:t>
            </a:r>
          </a:p>
          <a:p>
            <a:pPr lvl="1">
              <a:defRPr/>
            </a:pPr>
            <a:r>
              <a:rPr lang="en-GB" dirty="0"/>
              <a:t>Blood</a:t>
            </a:r>
          </a:p>
        </p:txBody>
      </p:sp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9010" y="5229200"/>
            <a:ext cx="1227739" cy="16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2565400"/>
            <a:ext cx="6645275" cy="2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6" name="Rectangle 2"/>
          <p:cNvSpPr>
            <a:spLocks noChangeArrowheads="1"/>
          </p:cNvSpPr>
          <p:nvPr/>
        </p:nvSpPr>
        <p:spPr bwMode="auto">
          <a:xfrm>
            <a:off x="3035300" y="6069013"/>
            <a:ext cx="7632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American Journal of Physical Medicine &amp; Rehabilitation; Volume 89(8), August 2010, pp 660-667</a:t>
            </a:r>
          </a:p>
        </p:txBody>
      </p:sp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6" y="4821238"/>
            <a:ext cx="8532813" cy="84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6456040" y="5229200"/>
            <a:ext cx="3240360" cy="0"/>
          </a:xfrm>
          <a:prstGeom prst="line">
            <a:avLst/>
          </a:prstGeom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75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Lateral </a:t>
            </a:r>
            <a:r>
              <a:rPr lang="en-GB" dirty="0" err="1"/>
              <a:t>epicondylitis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63750" y="1341438"/>
            <a:ext cx="8229600" cy="4868862"/>
          </a:xfrm>
        </p:spPr>
        <p:txBody>
          <a:bodyPr/>
          <a:lstStyle/>
          <a:p>
            <a:pPr>
              <a:defRPr/>
            </a:pPr>
            <a:r>
              <a:rPr lang="en-GB" dirty="0"/>
              <a:t>Injections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Local anaesthetic and steroid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Hyaluronic acid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Botox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Blood</a:t>
            </a:r>
          </a:p>
          <a:p>
            <a:pPr lvl="1">
              <a:defRPr/>
            </a:pPr>
            <a:r>
              <a:rPr lang="en-GB" dirty="0"/>
              <a:t>Platelet rich plasma - PRP</a:t>
            </a:r>
          </a:p>
        </p:txBody>
      </p:sp>
      <p:pic>
        <p:nvPicPr>
          <p:cNvPr id="7" name="Picture -1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6" y="4505325"/>
            <a:ext cx="8640763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Publisher Logo">
            <a:hlinkClick r:id="rId3" tooltip="[opens in a new window]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6389" y="5790322"/>
            <a:ext cx="1584177" cy="954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743700" y="6321425"/>
            <a:ext cx="336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i="1"/>
              <a:t>Am J Sports Med </a:t>
            </a:r>
            <a:r>
              <a:rPr lang="en-GB" altLang="en-US"/>
              <a:t>2010 38: 255</a:t>
            </a:r>
          </a:p>
        </p:txBody>
      </p:sp>
    </p:spTree>
    <p:extLst>
      <p:ext uri="{BB962C8B-B14F-4D97-AF65-F5344CB8AC3E}">
        <p14:creationId xmlns:p14="http://schemas.microsoft.com/office/powerpoint/2010/main" val="354895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Lateral </a:t>
            </a:r>
            <a:r>
              <a:rPr lang="en-GB" dirty="0" err="1"/>
              <a:t>epicondylitis</a:t>
            </a:r>
            <a:endParaRPr lang="en-GB" dirty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Platelets</a:t>
            </a:r>
          </a:p>
          <a:p>
            <a:pPr lvl="2"/>
            <a:r>
              <a:rPr lang="en-GB" altLang="en-US"/>
              <a:t>VEGF – Vascular endothelial growth factor</a:t>
            </a:r>
          </a:p>
          <a:p>
            <a:pPr lvl="2"/>
            <a:r>
              <a:rPr lang="en-GB" altLang="en-US"/>
              <a:t>PDGF – Platelet derived growth factor</a:t>
            </a:r>
          </a:p>
          <a:p>
            <a:pPr lvl="2"/>
            <a:r>
              <a:rPr lang="en-GB" altLang="en-US"/>
              <a:t>FGF – Fibroblast growth factor</a:t>
            </a:r>
          </a:p>
          <a:p>
            <a:pPr lvl="2"/>
            <a:r>
              <a:rPr lang="en-GB" altLang="en-US"/>
              <a:t>TGF B – Transforming growth factor</a:t>
            </a:r>
          </a:p>
          <a:p>
            <a:pPr lvl="2"/>
            <a:r>
              <a:rPr lang="en-GB" altLang="en-US"/>
              <a:t>EGF – Epithelial growth factor 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4149725"/>
            <a:ext cx="44958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4164013"/>
            <a:ext cx="17145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4670426"/>
            <a:ext cx="17907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084763"/>
            <a:ext cx="17907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9" y="4064000"/>
            <a:ext cx="2676525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9053"/>
          <a:stretch>
            <a:fillRect/>
          </a:stretch>
        </p:blipFill>
        <p:spPr bwMode="auto">
          <a:xfrm>
            <a:off x="8431213" y="2659063"/>
            <a:ext cx="2182812" cy="128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30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Lateral </a:t>
            </a:r>
            <a:r>
              <a:rPr lang="en-GB" dirty="0" err="1"/>
              <a:t>epicondylitis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63750" y="1341438"/>
            <a:ext cx="8229600" cy="4868862"/>
          </a:xfrm>
        </p:spPr>
        <p:txBody>
          <a:bodyPr/>
          <a:lstStyle/>
          <a:p>
            <a:pPr>
              <a:defRPr/>
            </a:pPr>
            <a:r>
              <a:rPr lang="en-GB" dirty="0"/>
              <a:t>Injections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Local anaesthetic and steroid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Hyaluronic acid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Botox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Blood</a:t>
            </a:r>
          </a:p>
          <a:p>
            <a:pPr lvl="1">
              <a:defRPr/>
            </a:pP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Platelet rich plasma - PRP</a:t>
            </a:r>
          </a:p>
          <a:p>
            <a:pPr lvl="1">
              <a:defRPr/>
            </a:pPr>
            <a:r>
              <a:rPr lang="en-GB" dirty="0" err="1"/>
              <a:t>Mesenchymal</a:t>
            </a:r>
            <a:r>
              <a:rPr lang="en-GB" dirty="0"/>
              <a:t> Stem cells</a:t>
            </a:r>
          </a:p>
        </p:txBody>
      </p:sp>
      <p:pic>
        <p:nvPicPr>
          <p:cNvPr id="116739" name="Picture 3" descr="http://www.bioscience.org/2007/v12/af/2440/f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3692526"/>
            <a:ext cx="3376612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1" y="4652964"/>
            <a:ext cx="1693863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1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996" y="704850"/>
            <a:ext cx="7150100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8112225" y="2100518"/>
            <a:ext cx="1983729" cy="57264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2915996" y="5013176"/>
            <a:ext cx="2387916" cy="1080120"/>
          </a:xfrm>
          <a:prstGeom prst="ellipse">
            <a:avLst/>
          </a:prstGeom>
          <a:noFill/>
          <a:ln w="762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979489"/>
          </a:xfrm>
          <a:prstGeom prst="rect">
            <a:avLst/>
          </a:prstGeom>
          <a:solidFill>
            <a:srgbClr val="969696"/>
          </a:solidFill>
        </p:spPr>
        <p:txBody>
          <a:bodyPr>
            <a:normAutofit fontScale="97500"/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en-GB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www.cambridgeses.co.uk</a:t>
            </a:r>
          </a:p>
        </p:txBody>
      </p:sp>
    </p:spTree>
    <p:extLst>
      <p:ext uri="{BB962C8B-B14F-4D97-AF65-F5344CB8AC3E}">
        <p14:creationId xmlns:p14="http://schemas.microsoft.com/office/powerpoint/2010/main" val="2288318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Lateral </a:t>
            </a:r>
            <a:r>
              <a:rPr lang="en-GB" dirty="0" err="1"/>
              <a:t>epicondylitis</a:t>
            </a:r>
            <a:endParaRPr lang="en-GB" dirty="0"/>
          </a:p>
        </p:txBody>
      </p:sp>
      <p:sp>
        <p:nvSpPr>
          <p:cNvPr id="2457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ECSWL</a:t>
            </a: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6403975" y="6378575"/>
            <a:ext cx="341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J Rheumatol. 2008;35:2038-46.</a:t>
            </a:r>
          </a:p>
        </p:txBody>
      </p:sp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9" y="2276475"/>
            <a:ext cx="851058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6" name="Picture 2" descr="Current Issu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5896" y="5594743"/>
            <a:ext cx="868531" cy="1153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30639"/>
            <a:ext cx="853281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511824" y="4133850"/>
            <a:ext cx="3600400" cy="0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64224" y="4449763"/>
            <a:ext cx="3600400" cy="0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99656" y="4767263"/>
            <a:ext cx="1664568" cy="0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06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927"/>
          <a:stretch>
            <a:fillRect/>
          </a:stretch>
        </p:blipFill>
        <p:spPr bwMode="auto">
          <a:xfrm>
            <a:off x="5542230" y="1531939"/>
            <a:ext cx="598805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/>
              <a:t>Operative  Lateral epicondyle</a:t>
            </a:r>
          </a:p>
        </p:txBody>
      </p:sp>
      <p:sp>
        <p:nvSpPr>
          <p:cNvPr id="11267" name="Content Placeholder 5"/>
          <p:cNvSpPr>
            <a:spLocks noGrp="1"/>
          </p:cNvSpPr>
          <p:nvPr>
            <p:ph sz="half" idx="1"/>
          </p:nvPr>
        </p:nvSpPr>
        <p:spPr>
          <a:xfrm>
            <a:off x="2238375" y="2428875"/>
            <a:ext cx="3810000" cy="4114800"/>
          </a:xfrm>
        </p:spPr>
        <p:txBody>
          <a:bodyPr/>
          <a:lstStyle/>
          <a:p>
            <a:r>
              <a:rPr lang="en-GB" altLang="en-US"/>
              <a:t>Percutaneous</a:t>
            </a:r>
          </a:p>
          <a:p>
            <a:r>
              <a:rPr lang="en-GB" altLang="en-US"/>
              <a:t>Open </a:t>
            </a:r>
          </a:p>
          <a:p>
            <a:r>
              <a:rPr lang="en-GB" altLang="en-US"/>
              <a:t>Arthroscopic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8465837" y="4447632"/>
            <a:ext cx="70417" cy="85725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8044165" y="4208396"/>
            <a:ext cx="376504" cy="277879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9" name="Picture 5" descr="C:\Documents and Settings\Vigdis\My Documents\Vigdis\Images\Upper limb\tennis elbow.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254" y="649287"/>
            <a:ext cx="3590658" cy="359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3" b="6924"/>
          <a:stretch>
            <a:fillRect/>
          </a:stretch>
        </p:blipFill>
        <p:spPr bwMode="auto">
          <a:xfrm>
            <a:off x="2089284" y="4533357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93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Prospective, </a:t>
            </a:r>
            <a:r>
              <a:rPr lang="en-US" sz="2400" dirty="0" err="1"/>
              <a:t>randomised</a:t>
            </a:r>
            <a:r>
              <a:rPr lang="en-US" sz="2400" dirty="0"/>
              <a:t>, controlled trial</a:t>
            </a:r>
          </a:p>
          <a:p>
            <a:r>
              <a:rPr lang="en-US" sz="2400" dirty="0"/>
              <a:t>Open Vs Percutaneous release</a:t>
            </a:r>
          </a:p>
          <a:p>
            <a:pPr lvl="1"/>
            <a:r>
              <a:rPr lang="fr-FR" sz="2000" dirty="0"/>
              <a:t>n = 45 patients (47 </a:t>
            </a:r>
            <a:r>
              <a:rPr lang="fr-FR" sz="2000" dirty="0" err="1"/>
              <a:t>elbows</a:t>
            </a:r>
            <a:r>
              <a:rPr lang="fr-FR" sz="2000" dirty="0"/>
              <a:t>)</a:t>
            </a:r>
            <a:endParaRPr lang="en-US" sz="2000" dirty="0"/>
          </a:p>
          <a:p>
            <a:r>
              <a:rPr lang="en-US" sz="2400" dirty="0"/>
              <a:t>Significantly better improvement in percutaneous group </a:t>
            </a:r>
          </a:p>
          <a:p>
            <a:pPr lvl="1"/>
            <a:r>
              <a:rPr lang="en-US" dirty="0"/>
              <a:t>Patient satisfaction </a:t>
            </a:r>
          </a:p>
          <a:p>
            <a:pPr lvl="1"/>
            <a:r>
              <a:rPr lang="en-US" dirty="0"/>
              <a:t>Time to return to work </a:t>
            </a:r>
          </a:p>
          <a:p>
            <a:pPr lvl="2"/>
            <a:r>
              <a:rPr lang="en-US" sz="2200" dirty="0"/>
              <a:t>average 3 weeks earlier</a:t>
            </a:r>
          </a:p>
          <a:p>
            <a:pPr lvl="1"/>
            <a:r>
              <a:rPr lang="en-US" dirty="0"/>
              <a:t>DASH score</a:t>
            </a:r>
          </a:p>
          <a:p>
            <a:pPr lvl="1"/>
            <a:r>
              <a:rPr lang="en-US" dirty="0"/>
              <a:t>Sporting activities</a:t>
            </a:r>
          </a:p>
          <a:p>
            <a:r>
              <a:rPr lang="en-US" dirty="0"/>
              <a:t>Quicker and simpler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25104"/>
            <a:ext cx="8292025" cy="16420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27212" y="640459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J </a:t>
            </a:r>
            <a:r>
              <a:rPr lang="fr-FR" dirty="0" err="1"/>
              <a:t>Bone</a:t>
            </a:r>
            <a:r>
              <a:rPr lang="fr-FR" dirty="0"/>
              <a:t> Joint </a:t>
            </a:r>
            <a:r>
              <a:rPr lang="fr-FR" dirty="0" err="1"/>
              <a:t>Surg</a:t>
            </a:r>
            <a:r>
              <a:rPr lang="fr-FR" dirty="0"/>
              <a:t> [Br] 2004;86-B:701-4.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492" y="4172507"/>
            <a:ext cx="2161308" cy="223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4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Proximal </a:t>
            </a:r>
            <a:r>
              <a:rPr lang="en-US" dirty="0" err="1"/>
              <a:t>anteromedial</a:t>
            </a:r>
            <a:r>
              <a:rPr lang="en-US" dirty="0"/>
              <a:t> viewing portal</a:t>
            </a:r>
          </a:p>
          <a:p>
            <a:r>
              <a:rPr lang="en-US" dirty="0"/>
              <a:t>Tennis elbow lateral portal 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(site of percutaneous release)</a:t>
            </a:r>
            <a:endParaRPr lang="en-US" dirty="0"/>
          </a:p>
          <a:p>
            <a:pPr lvl="2"/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Debride ERCB</a:t>
            </a:r>
          </a:p>
          <a:p>
            <a:r>
              <a:rPr lang="en-US" dirty="0"/>
              <a:t>Decorticate </a:t>
            </a:r>
            <a:r>
              <a:rPr lang="en-US" dirty="0" err="1"/>
              <a:t>lat</a:t>
            </a:r>
            <a:r>
              <a:rPr lang="en-US" dirty="0"/>
              <a:t> epicondyle</a:t>
            </a:r>
          </a:p>
          <a:p>
            <a:r>
              <a:rPr lang="en-US" dirty="0"/>
              <a:t>Repair ERCB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394" y="247466"/>
            <a:ext cx="8667213" cy="13527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24512" y="6488668"/>
            <a:ext cx="3843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 Shoulder Elbow </a:t>
            </a:r>
            <a:r>
              <a:rPr lang="en-US" dirty="0" err="1"/>
              <a:t>Surg</a:t>
            </a:r>
            <a:r>
              <a:rPr lang="en-US" dirty="0"/>
              <a:t> (2010) 19, 31-36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055" y="2096770"/>
            <a:ext cx="3258148" cy="2443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992" y="4654888"/>
            <a:ext cx="2139615" cy="1748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259" y="4654887"/>
            <a:ext cx="1961733" cy="1719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5104" y="2018879"/>
            <a:ext cx="5832896" cy="43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5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Lateral </a:t>
            </a:r>
            <a:r>
              <a:rPr lang="en-GB" dirty="0" err="1"/>
              <a:t>epicondylitis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GB" dirty="0"/>
              <a:t>What I say/ do – 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defRPr/>
            </a:pPr>
            <a:r>
              <a:rPr lang="en-GB" dirty="0"/>
              <a:t>No magic bullet – Non operative 6 months</a:t>
            </a:r>
          </a:p>
          <a:p>
            <a:pPr lvl="1">
              <a:defRPr/>
            </a:pPr>
            <a:r>
              <a:rPr lang="en-GB" dirty="0"/>
              <a:t>Physiotherapy</a:t>
            </a:r>
          </a:p>
          <a:p>
            <a:pPr lvl="3">
              <a:defRPr/>
            </a:pPr>
            <a:r>
              <a:rPr lang="en-GB" dirty="0"/>
              <a:t>5 – 10 minutes won’t do TENDINOSIS</a:t>
            </a:r>
          </a:p>
          <a:p>
            <a:pPr lvl="1">
              <a:defRPr/>
            </a:pPr>
            <a:r>
              <a:rPr lang="en-GB" dirty="0"/>
              <a:t>Use counter force brace </a:t>
            </a:r>
          </a:p>
          <a:p>
            <a:pPr lvl="1">
              <a:defRPr/>
            </a:pPr>
            <a:r>
              <a:rPr lang="en-GB" dirty="0"/>
              <a:t>Reassure – Hurts no long term harm</a:t>
            </a:r>
          </a:p>
          <a:p>
            <a:pPr lvl="1">
              <a:defRPr/>
            </a:pPr>
            <a:r>
              <a:rPr lang="en-GB" dirty="0"/>
              <a:t>Injection</a:t>
            </a:r>
          </a:p>
          <a:p>
            <a:pPr lvl="4">
              <a:defRPr/>
            </a:pPr>
            <a:r>
              <a:rPr lang="en-GB" dirty="0"/>
              <a:t>No steroids</a:t>
            </a:r>
          </a:p>
          <a:p>
            <a:pPr lvl="4">
              <a:defRPr/>
            </a:pPr>
            <a:r>
              <a:rPr lang="en-GB" dirty="0"/>
              <a:t>Try PRP (£)</a:t>
            </a:r>
          </a:p>
          <a:p>
            <a:pPr lvl="1">
              <a:defRPr/>
            </a:pPr>
            <a:r>
              <a:rPr lang="en-GB" dirty="0"/>
              <a:t>Percutaneous release ( x - ray/ MRI - a scope)</a:t>
            </a:r>
          </a:p>
          <a:p>
            <a:pPr lvl="1"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www.cambridgeelbow.co.uk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defRPr/>
            </a:pPr>
            <a:r>
              <a:rPr lang="en-GB" dirty="0">
                <a:solidFill>
                  <a:schemeClr val="bg1"/>
                </a:solidFill>
              </a:rPr>
              <a:t>Patient information</a:t>
            </a:r>
          </a:p>
        </p:txBody>
      </p:sp>
    </p:spTree>
    <p:extLst>
      <p:ext uri="{BB962C8B-B14F-4D97-AF65-F5344CB8AC3E}">
        <p14:creationId xmlns:p14="http://schemas.microsoft.com/office/powerpoint/2010/main" val="368463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3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5352"/>
          <a:stretch/>
        </p:blipFill>
        <p:spPr>
          <a:xfrm>
            <a:off x="1847528" y="0"/>
            <a:ext cx="8733008" cy="18275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1" y="6472130"/>
            <a:ext cx="3589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JBJS-B VOL. 54, NO. 3, AUGUST 1972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2133600" y="1752601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400" dirty="0"/>
              <a:t>Most start classic Tennis elbow</a:t>
            </a:r>
          </a:p>
          <a:p>
            <a:r>
              <a:rPr lang="en-GB" altLang="en-US" sz="2400" dirty="0"/>
              <a:t>Associated with activities of repeated pronation and supination</a:t>
            </a:r>
          </a:p>
          <a:p>
            <a:r>
              <a:rPr lang="en-GB" altLang="en-US" sz="2400" dirty="0"/>
              <a:t>Tenderness 3 - 4 cm distal and anterior</a:t>
            </a:r>
          </a:p>
          <a:p>
            <a:r>
              <a:rPr lang="en-GB" altLang="en-US" sz="2400" dirty="0"/>
              <a:t>Middle finger  tightens fascial origin of ERCB pinches PIN</a:t>
            </a:r>
          </a:p>
          <a:p>
            <a:endParaRPr lang="en-GB" altLang="en-US" sz="2400" dirty="0"/>
          </a:p>
          <a:p>
            <a:pPr marL="136525" indent="0">
              <a:buNone/>
            </a:pPr>
            <a:endParaRPr lang="en-GB" altLang="en-US" sz="2400" dirty="0"/>
          </a:p>
          <a:p>
            <a:r>
              <a:rPr lang="en-GB" altLang="en-US" sz="2400" dirty="0" err="1"/>
              <a:t>Occ</a:t>
            </a:r>
            <a:r>
              <a:rPr lang="en-GB" altLang="en-US" sz="2400" dirty="0"/>
              <a:t> Sensory – superficial radial nerve</a:t>
            </a:r>
          </a:p>
          <a:p>
            <a:r>
              <a:rPr lang="en-GB" altLang="en-US" sz="2400" dirty="0"/>
              <a:t>Slight loss extension</a:t>
            </a:r>
          </a:p>
          <a:p>
            <a:r>
              <a:rPr lang="en-GB" altLang="en-US" sz="2400" dirty="0"/>
              <a:t>EMG’s not much use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844" y="4328165"/>
            <a:ext cx="2596431" cy="11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1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496" y="0"/>
            <a:ext cx="8733008" cy="24482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1" y="6472130"/>
            <a:ext cx="3589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JBJS-B VOL. 54, NO. 3, AUGUST 1972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740" y="2430343"/>
            <a:ext cx="7622520" cy="367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20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8008" y="1600201"/>
            <a:ext cx="4392488" cy="4708525"/>
          </a:xfrm>
        </p:spPr>
        <p:txBody>
          <a:bodyPr/>
          <a:lstStyle/>
          <a:p>
            <a:r>
              <a:rPr lang="en-GB" dirty="0"/>
              <a:t>Passive pronation ERCB indents PIN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870" t="2909" r="29891" b="-2909"/>
          <a:stretch/>
        </p:blipFill>
        <p:spPr>
          <a:xfrm>
            <a:off x="1631504" y="0"/>
            <a:ext cx="4536504" cy="638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60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75920" y="1600201"/>
            <a:ext cx="4834880" cy="4708525"/>
          </a:xfrm>
        </p:spPr>
        <p:txBody>
          <a:bodyPr/>
          <a:lstStyle/>
          <a:p>
            <a:r>
              <a:rPr lang="en-GB" dirty="0"/>
              <a:t>Arcade of </a:t>
            </a:r>
            <a:r>
              <a:rPr lang="en-GB" dirty="0" err="1"/>
              <a:t>Frohse</a:t>
            </a:r>
            <a:r>
              <a:rPr lang="en-GB" dirty="0"/>
              <a:t>  fibrous band beginning of Superficial portion of supinator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722" y="875140"/>
            <a:ext cx="3774119" cy="550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79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Radial tunnel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Treatment</a:t>
            </a:r>
          </a:p>
          <a:p>
            <a:r>
              <a:rPr lang="en-GB" dirty="0"/>
              <a:t>Release ERCB</a:t>
            </a:r>
          </a:p>
          <a:p>
            <a:r>
              <a:rPr lang="en-GB" dirty="0"/>
              <a:t>Release supinator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1362168"/>
            <a:ext cx="3509644" cy="549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8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 txBox="1">
            <a:spLocks/>
          </p:cNvSpPr>
          <p:nvPr/>
        </p:nvSpPr>
        <p:spPr>
          <a:xfrm>
            <a:off x="4586783" y="0"/>
            <a:ext cx="2805683" cy="114300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/>
              <a:t>Pain</a:t>
            </a:r>
          </a:p>
        </p:txBody>
      </p:sp>
      <p:sp>
        <p:nvSpPr>
          <p:cNvPr id="14" name="Content Placeholder 1"/>
          <p:cNvSpPr>
            <a:spLocks noGrp="1"/>
          </p:cNvSpPr>
          <p:nvPr>
            <p:ph idx="1"/>
          </p:nvPr>
        </p:nvSpPr>
        <p:spPr>
          <a:xfrm>
            <a:off x="5341068" y="1152654"/>
            <a:ext cx="2408149" cy="470852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Lateral</a:t>
            </a:r>
          </a:p>
          <a:p>
            <a:pPr marL="0" indent="0">
              <a:buNone/>
            </a:pPr>
            <a:r>
              <a:rPr lang="en-GB" dirty="0"/>
              <a:t>Medial</a:t>
            </a:r>
          </a:p>
          <a:p>
            <a:pPr marL="0" indent="0">
              <a:buNone/>
            </a:pPr>
            <a:r>
              <a:rPr lang="en-GB" dirty="0"/>
              <a:t>Posterior</a:t>
            </a:r>
          </a:p>
          <a:p>
            <a:pPr marL="0" indent="0">
              <a:buNone/>
            </a:pPr>
            <a:r>
              <a:rPr lang="en-GB" dirty="0"/>
              <a:t>Anterior</a:t>
            </a:r>
          </a:p>
          <a:p>
            <a:pPr marL="0" indent="0">
              <a:buNone/>
            </a:pPr>
            <a:r>
              <a:rPr lang="en-GB" dirty="0"/>
              <a:t>General deep</a:t>
            </a:r>
          </a:p>
        </p:txBody>
      </p:sp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7600750" y="3354332"/>
            <a:ext cx="4591250" cy="165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Post traumatic</a:t>
            </a:r>
          </a:p>
          <a:p>
            <a:r>
              <a:rPr lang="en-GB" dirty="0"/>
              <a:t>Post surgical</a:t>
            </a:r>
          </a:p>
          <a:p>
            <a:r>
              <a:rPr lang="en-GB" dirty="0"/>
              <a:t>Heterotopic ossification</a:t>
            </a:r>
          </a:p>
          <a:p>
            <a:r>
              <a:rPr lang="en-GB" dirty="0"/>
              <a:t>Arthritis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888033" y="3410041"/>
            <a:ext cx="3087254" cy="151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Loose bodies</a:t>
            </a:r>
          </a:p>
          <a:p>
            <a:r>
              <a:rPr lang="en-GB" dirty="0"/>
              <a:t>Arthritis</a:t>
            </a:r>
          </a:p>
          <a:p>
            <a:r>
              <a:rPr lang="en-GB" dirty="0"/>
              <a:t>PLRI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2528" y="4553041"/>
            <a:ext cx="3409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Postero</a:t>
            </a:r>
            <a:r>
              <a:rPr lang="en-GB" dirty="0"/>
              <a:t> Lateral Rotatory Instability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88CAD136-CE3D-4268-859F-811480A3590C}"/>
              </a:ext>
            </a:extLst>
          </p:cNvPr>
          <p:cNvSpPr txBox="1">
            <a:spLocks/>
          </p:cNvSpPr>
          <p:nvPr/>
        </p:nvSpPr>
        <p:spPr>
          <a:xfrm>
            <a:off x="1330706" y="2284724"/>
            <a:ext cx="2805683" cy="114300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/>
              <a:t>Locking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BEE06A34-B072-44AF-A564-4A4800DFFB97}"/>
              </a:ext>
            </a:extLst>
          </p:cNvPr>
          <p:cNvSpPr txBox="1">
            <a:spLocks/>
          </p:cNvSpPr>
          <p:nvPr/>
        </p:nvSpPr>
        <p:spPr>
          <a:xfrm>
            <a:off x="8055611" y="2284724"/>
            <a:ext cx="2805683" cy="114300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 err="1"/>
              <a:t>Stiffnes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895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061244" y="6452921"/>
            <a:ext cx="5670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2006;15: 367-370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945" y="1844096"/>
            <a:ext cx="3331376" cy="2320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468" y="4164213"/>
            <a:ext cx="3176929" cy="2269751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703238" y="2025377"/>
            <a:ext cx="5354707" cy="4283349"/>
          </a:xfrm>
        </p:spPr>
        <p:txBody>
          <a:bodyPr/>
          <a:lstStyle/>
          <a:p>
            <a:endParaRPr lang="en-GB"/>
          </a:p>
          <a:p>
            <a:r>
              <a:rPr lang="en-GB"/>
              <a:t>Painful </a:t>
            </a:r>
            <a:r>
              <a:rPr lang="en-GB" dirty="0"/>
              <a:t>snapping on flexion and pronation</a:t>
            </a:r>
          </a:p>
          <a:p>
            <a:r>
              <a:rPr lang="en-GB" dirty="0"/>
              <a:t>Vague laterally based pain</a:t>
            </a:r>
          </a:p>
          <a:p>
            <a:r>
              <a:rPr lang="en-GB" dirty="0"/>
              <a:t>Worse with flexion and extension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239" y="0"/>
            <a:ext cx="8785523" cy="175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07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533400"/>
            <a:ext cx="80772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/>
              <a:t>Medial epicondylitis </a:t>
            </a:r>
            <a:br>
              <a:rPr lang="en-GB"/>
            </a:br>
            <a:r>
              <a:rPr lang="en-GB" sz="2800"/>
              <a:t>(Golfer’s elbow)</a:t>
            </a:r>
            <a:br>
              <a:rPr lang="en-GB"/>
            </a:br>
            <a:endParaRPr lang="en-GB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90800" y="1752600"/>
            <a:ext cx="5867400" cy="4419600"/>
          </a:xfrm>
        </p:spPr>
        <p:txBody>
          <a:bodyPr/>
          <a:lstStyle/>
          <a:p>
            <a:r>
              <a:rPr lang="en-GB" altLang="en-US"/>
              <a:t>Clinical</a:t>
            </a:r>
          </a:p>
          <a:p>
            <a:pPr lvl="2"/>
            <a:r>
              <a:rPr lang="en-GB" altLang="en-US"/>
              <a:t>Pain over medial aspect of the elbow</a:t>
            </a:r>
          </a:p>
          <a:p>
            <a:pPr lvl="2"/>
            <a:r>
              <a:rPr lang="en-GB" altLang="en-US"/>
              <a:t>Ulnar nerve symptoms</a:t>
            </a:r>
          </a:p>
          <a:p>
            <a:r>
              <a:rPr lang="en-GB" altLang="en-US"/>
              <a:t>Treatment</a:t>
            </a:r>
          </a:p>
          <a:p>
            <a:pPr lvl="2"/>
            <a:r>
              <a:rPr lang="en-GB" altLang="en-US"/>
              <a:t>Non operative</a:t>
            </a:r>
          </a:p>
          <a:p>
            <a:pPr lvl="2"/>
            <a:r>
              <a:rPr lang="en-GB" altLang="en-US"/>
              <a:t>Surgical release</a:t>
            </a:r>
          </a:p>
        </p:txBody>
      </p:sp>
      <p:pic>
        <p:nvPicPr>
          <p:cNvPr id="28676" name="Picture 5" descr="C:\Documents and Settings\Vigdis\My Documents\Vigdis\Images\Upper limb\golfer's elbow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5720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47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bldLvl="4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/>
              <a:t>Medial epicondylitis </a:t>
            </a:r>
            <a:br>
              <a:rPr lang="en-GB"/>
            </a:br>
            <a:r>
              <a:rPr lang="en-GB" sz="2800"/>
              <a:t>(Golfer’s elbow)</a:t>
            </a:r>
            <a:br>
              <a:rPr lang="en-GB"/>
            </a:br>
            <a:endParaRPr lang="en-GB"/>
          </a:p>
        </p:txBody>
      </p:sp>
      <p:sp>
        <p:nvSpPr>
          <p:cNvPr id="3072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Surgery</a:t>
            </a:r>
          </a:p>
          <a:p>
            <a:pPr lvl="2"/>
            <a:r>
              <a:rPr lang="en-GB" altLang="en-US"/>
              <a:t>Subluxing ulna nerve</a:t>
            </a:r>
          </a:p>
        </p:txBody>
      </p:sp>
      <p:pic>
        <p:nvPicPr>
          <p:cNvPr id="3072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9" y="3357564"/>
            <a:ext cx="70897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over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18258" y="5313746"/>
            <a:ext cx="1114425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0726" name="Rectangle 8"/>
          <p:cNvSpPr>
            <a:spLocks noChangeArrowheads="1"/>
          </p:cNvSpPr>
          <p:nvPr/>
        </p:nvSpPr>
        <p:spPr bwMode="auto">
          <a:xfrm>
            <a:off x="6096000" y="6488114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i="1"/>
              <a:t>J Am Acad Orthop Surg 1994;2:1-8</a:t>
            </a:r>
          </a:p>
        </p:txBody>
      </p:sp>
    </p:spTree>
    <p:extLst>
      <p:ext uri="{BB962C8B-B14F-4D97-AF65-F5344CB8AC3E}">
        <p14:creationId xmlns:p14="http://schemas.microsoft.com/office/powerpoint/2010/main" val="796768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/>
              <a:t>Ulnar nerve compression</a:t>
            </a:r>
            <a:br>
              <a:rPr lang="en-GB"/>
            </a:br>
            <a:r>
              <a:rPr lang="en-GB" sz="2400"/>
              <a:t>(Cubital tunnel)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1066800"/>
            <a:ext cx="5981700" cy="4648200"/>
          </a:xfrm>
        </p:spPr>
        <p:txBody>
          <a:bodyPr/>
          <a:lstStyle/>
          <a:p>
            <a:r>
              <a:rPr lang="en-GB" altLang="en-US" dirty="0"/>
              <a:t>History</a:t>
            </a:r>
          </a:p>
          <a:p>
            <a:pPr lvl="1"/>
            <a:r>
              <a:rPr lang="en-GB" altLang="en-US" dirty="0"/>
              <a:t>Numbness, weakness, clumsiness</a:t>
            </a:r>
          </a:p>
          <a:p>
            <a:r>
              <a:rPr lang="en-GB" altLang="en-US" dirty="0"/>
              <a:t>Examination</a:t>
            </a:r>
          </a:p>
          <a:p>
            <a:pPr lvl="1"/>
            <a:r>
              <a:rPr lang="en-GB" altLang="en-US" dirty="0"/>
              <a:t>Sensory</a:t>
            </a:r>
          </a:p>
          <a:p>
            <a:pPr lvl="1"/>
            <a:r>
              <a:rPr lang="en-GB" altLang="en-US" dirty="0"/>
              <a:t>Motor</a:t>
            </a:r>
          </a:p>
          <a:p>
            <a:pPr lvl="1"/>
            <a:r>
              <a:rPr lang="en-GB" altLang="en-US" dirty="0"/>
              <a:t>Tenderness, </a:t>
            </a:r>
            <a:r>
              <a:rPr lang="en-GB" altLang="en-US" dirty="0" err="1"/>
              <a:t>Tinel</a:t>
            </a:r>
            <a:r>
              <a:rPr lang="en-GB" altLang="en-US" dirty="0"/>
              <a:t> sign positive, wasting</a:t>
            </a:r>
          </a:p>
          <a:p>
            <a:r>
              <a:rPr lang="en-GB" altLang="en-US" dirty="0"/>
              <a:t>Treatment</a:t>
            </a:r>
          </a:p>
          <a:p>
            <a:pPr lvl="1"/>
            <a:r>
              <a:rPr lang="en-GB" altLang="en-US" dirty="0"/>
              <a:t>Conservative 	</a:t>
            </a:r>
          </a:p>
          <a:p>
            <a:pPr lvl="2"/>
            <a:r>
              <a:rPr lang="en-GB" altLang="en-US" dirty="0" err="1"/>
              <a:t>nightsplints</a:t>
            </a:r>
            <a:endParaRPr lang="en-GB" altLang="en-US" dirty="0"/>
          </a:p>
          <a:p>
            <a:pPr lvl="1"/>
            <a:r>
              <a:rPr lang="en-GB" altLang="en-US" dirty="0"/>
              <a:t>Surgical release</a:t>
            </a:r>
          </a:p>
          <a:p>
            <a:endParaRPr lang="en-GB" altLang="en-US" dirty="0"/>
          </a:p>
        </p:txBody>
      </p:sp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b="10869"/>
          <a:stretch>
            <a:fillRect/>
          </a:stretch>
        </p:blipFill>
        <p:spPr bwMode="auto">
          <a:xfrm>
            <a:off x="7620000" y="3733800"/>
            <a:ext cx="3048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8" descr="C:\Documents and Settings\Vigdis\My Documents\Vigdis\Images\Upper limb\ulnar.n.compression.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066800"/>
            <a:ext cx="3048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3024188" y="6457950"/>
            <a:ext cx="4786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Volume 15, Number 11, November 2007</a:t>
            </a:r>
          </a:p>
        </p:txBody>
      </p:sp>
      <p:pic>
        <p:nvPicPr>
          <p:cNvPr id="7" name="Picture 4" descr="Cover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14510" y="5473737"/>
            <a:ext cx="989633" cy="1268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3527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bldLvl="3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title"/>
          </p:nvPr>
        </p:nvSpPr>
        <p:spPr>
          <a:xfrm>
            <a:off x="1828800" y="76200"/>
            <a:ext cx="7239000" cy="1143000"/>
          </a:xfrm>
        </p:spPr>
        <p:txBody>
          <a:bodyPr/>
          <a:lstStyle/>
          <a:p>
            <a:pPr>
              <a:defRPr/>
            </a:pPr>
            <a:r>
              <a:rPr lang="en-GB"/>
              <a:t>Ulnar nerve surgery</a:t>
            </a:r>
          </a:p>
        </p:txBody>
      </p:sp>
      <p:sp>
        <p:nvSpPr>
          <p:cNvPr id="33795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1881189" y="2000250"/>
            <a:ext cx="5386387" cy="4114800"/>
          </a:xfrm>
        </p:spPr>
        <p:txBody>
          <a:bodyPr/>
          <a:lstStyle/>
          <a:p>
            <a:r>
              <a:rPr lang="en-GB" altLang="en-US"/>
              <a:t>Decompression,</a:t>
            </a:r>
          </a:p>
          <a:p>
            <a:r>
              <a:rPr lang="en-GB" altLang="en-US"/>
              <a:t>Medial epicondylectomy</a:t>
            </a:r>
          </a:p>
          <a:p>
            <a:r>
              <a:rPr lang="en-GB" altLang="en-US"/>
              <a:t>Anterior transposition</a:t>
            </a:r>
          </a:p>
          <a:p>
            <a:pPr lvl="2"/>
            <a:r>
              <a:rPr lang="en-GB" altLang="en-US"/>
              <a:t>Subcutaneous</a:t>
            </a:r>
          </a:p>
          <a:p>
            <a:pPr lvl="2"/>
            <a:r>
              <a:rPr lang="en-GB" altLang="en-US"/>
              <a:t>Intramuscular</a:t>
            </a:r>
          </a:p>
          <a:p>
            <a:pPr lvl="2"/>
            <a:r>
              <a:rPr lang="en-GB" altLang="en-US"/>
              <a:t>Submuscular</a:t>
            </a:r>
          </a:p>
          <a:p>
            <a:r>
              <a:rPr lang="en-GB" altLang="en-US"/>
              <a:t>Endoscopic decompression</a:t>
            </a:r>
          </a:p>
        </p:txBody>
      </p:sp>
      <p:pic>
        <p:nvPicPr>
          <p:cNvPr id="33796" name="Picture 7" descr="C:\Documents and Settings\Vigdis\My Documents\Vigdis\Images\Upper limb\ulnar.n.compression.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7338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1" descr="C:\Documents and Settings\Vigdis\My Documents\Vigdis\Images\Upper limb\ulnar.n.compression.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038226"/>
            <a:ext cx="31242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511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Hyperextension valgus overload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Laxity/ continued stress on MCL</a:t>
            </a:r>
          </a:p>
          <a:p>
            <a:r>
              <a:rPr lang="en-GB" dirty="0"/>
              <a:t>Olecranon mal-tracks</a:t>
            </a:r>
          </a:p>
          <a:p>
            <a:pPr lvl="2"/>
            <a:r>
              <a:rPr lang="en-GB" dirty="0"/>
              <a:t>Posteromedial impingement</a:t>
            </a:r>
          </a:p>
          <a:p>
            <a:r>
              <a:rPr lang="en-GB" dirty="0"/>
              <a:t>Treatment</a:t>
            </a:r>
          </a:p>
          <a:p>
            <a:pPr lvl="1"/>
            <a:r>
              <a:rPr lang="en-GB" dirty="0"/>
              <a:t>Re training</a:t>
            </a:r>
          </a:p>
          <a:p>
            <a:pPr lvl="2"/>
            <a:r>
              <a:rPr lang="en-GB" dirty="0"/>
              <a:t>Strengthen flexor pronator muscle mass</a:t>
            </a:r>
          </a:p>
          <a:p>
            <a:pPr lvl="1"/>
            <a:r>
              <a:rPr lang="en-GB" dirty="0" err="1"/>
              <a:t>Athroscopic</a:t>
            </a:r>
            <a:r>
              <a:rPr lang="en-GB" dirty="0"/>
              <a:t> debridement posteromedial corner</a:t>
            </a:r>
          </a:p>
          <a:p>
            <a:pPr lvl="1"/>
            <a:r>
              <a:rPr lang="en-GB" dirty="0"/>
              <a:t>Reconstruct MCL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591" y="1600201"/>
            <a:ext cx="1716192" cy="251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2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142984"/>
          </a:xfrm>
        </p:spPr>
        <p:txBody>
          <a:bodyPr/>
          <a:lstStyle/>
          <a:p>
            <a:pPr>
              <a:defRPr/>
            </a:pPr>
            <a:r>
              <a:rPr lang="en-GB" dirty="0"/>
              <a:t>48 YO fireman lifting car</a:t>
            </a:r>
          </a:p>
        </p:txBody>
      </p:sp>
      <p:pic>
        <p:nvPicPr>
          <p:cNvPr id="25603" name="Picture 2" descr="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3" y="838201"/>
            <a:ext cx="2125662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1524001" y="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>
                <a:sym typeface="Webdings" panose="05030102010509060703" pitchFamily="18" charset="2"/>
                <a:hlinkMouseOver r:id="" action="ppaction://noaction"/>
              </a:rPr>
              <a:t></a:t>
            </a:r>
            <a:endParaRPr lang="en-GB"/>
          </a:p>
        </p:txBody>
      </p:sp>
      <p:pic>
        <p:nvPicPr>
          <p:cNvPr id="7" name="Picture 2" descr="http://www.specialistphysio.com/library/Rupture%20of%20right%20long%20head%20of%20biceps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1773238"/>
            <a:ext cx="3457575" cy="43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5310188" y="3645025"/>
            <a:ext cx="0" cy="1008113"/>
          </a:xfrm>
          <a:prstGeom prst="straightConnector1">
            <a:avLst/>
          </a:prstGeom>
          <a:ln w="76200"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976320" y="2780928"/>
            <a:ext cx="72008" cy="864096"/>
          </a:xfrm>
          <a:prstGeom prst="straightConnector1">
            <a:avLst/>
          </a:prstGeom>
          <a:ln w="76200">
            <a:solidFill>
              <a:srgbClr val="6666FF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90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biceps rupture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Increasingly recognized</a:t>
            </a:r>
            <a:endParaRPr lang="en-GB" dirty="0"/>
          </a:p>
          <a:p>
            <a:r>
              <a:rPr lang="en-GB" dirty="0"/>
              <a:t>Operative</a:t>
            </a:r>
            <a:endParaRPr lang="en-US" dirty="0"/>
          </a:p>
          <a:p>
            <a:r>
              <a:rPr lang="en-US" dirty="0"/>
              <a:t>Non operative</a:t>
            </a:r>
          </a:p>
          <a:p>
            <a:pPr lvl="1"/>
            <a:r>
              <a:rPr lang="en-US" dirty="0"/>
              <a:t>Reasonable </a:t>
            </a:r>
            <a:r>
              <a:rPr lang="en-US" dirty="0" err="1"/>
              <a:t>Viz</a:t>
            </a:r>
            <a:r>
              <a:rPr lang="en-US" dirty="0"/>
              <a:t> Brachialis</a:t>
            </a:r>
          </a:p>
          <a:p>
            <a:pPr lvl="2"/>
            <a:r>
              <a:rPr lang="en-US" dirty="0"/>
              <a:t>Lose </a:t>
            </a:r>
          </a:p>
          <a:p>
            <a:pPr lvl="3"/>
            <a:r>
              <a:rPr lang="en-US" dirty="0"/>
              <a:t>15-30 % flexion strength</a:t>
            </a:r>
          </a:p>
          <a:p>
            <a:pPr lvl="3"/>
            <a:r>
              <a:rPr lang="en-US" dirty="0"/>
              <a:t>30-50% Supination</a:t>
            </a:r>
          </a:p>
          <a:p>
            <a:pPr lvl="4"/>
            <a:r>
              <a:rPr lang="en-US" dirty="0" err="1"/>
              <a:t>Fatiguability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564" y="1297423"/>
            <a:ext cx="3431409" cy="2256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564" y="3863182"/>
            <a:ext cx="3381375" cy="2733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194" y="5037523"/>
            <a:ext cx="26860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en-GB"/>
              <a:t>Distal biceps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09800" y="1071564"/>
            <a:ext cx="7772400" cy="5024437"/>
          </a:xfrm>
        </p:spPr>
        <p:txBody>
          <a:bodyPr/>
          <a:lstStyle/>
          <a:p>
            <a:r>
              <a:rPr lang="en-GB"/>
              <a:t>Radiographs:</a:t>
            </a:r>
          </a:p>
          <a:p>
            <a:pPr lvl="2"/>
            <a:r>
              <a:rPr lang="en-GB"/>
              <a:t>Often normal</a:t>
            </a:r>
          </a:p>
          <a:p>
            <a:pPr lvl="2"/>
            <a:r>
              <a:rPr lang="en-GB"/>
              <a:t>May show irregularity or bony avulsion</a:t>
            </a:r>
          </a:p>
          <a:p>
            <a:r>
              <a:rPr lang="en-GB"/>
              <a:t>MRI, U/S:</a:t>
            </a:r>
          </a:p>
          <a:p>
            <a:pPr lvl="2"/>
            <a:r>
              <a:rPr lang="en-GB"/>
              <a:t>Indicated if Dx in doubt</a:t>
            </a:r>
          </a:p>
          <a:p>
            <a:pPr lvl="2"/>
            <a:r>
              <a:rPr lang="en-GB"/>
              <a:t>Partial tear </a:t>
            </a:r>
          </a:p>
          <a:p>
            <a:pPr lvl="2"/>
            <a:r>
              <a:rPr lang="en-GB"/>
              <a:t>Delayed presentation</a:t>
            </a:r>
          </a:p>
          <a:p>
            <a:pPr lvl="2"/>
            <a:r>
              <a:rPr lang="en-GB"/>
              <a:t>Intact lacertus fibrosus </a:t>
            </a:r>
          </a:p>
        </p:txBody>
      </p:sp>
      <p:pic>
        <p:nvPicPr>
          <p:cNvPr id="5" name="Picture 2" descr="Graphic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564" y="976314"/>
            <a:ext cx="2357437" cy="588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3" name="TextBox 5"/>
          <p:cNvSpPr txBox="1">
            <a:spLocks noChangeArrowheads="1"/>
          </p:cNvSpPr>
          <p:nvPr/>
        </p:nvSpPr>
        <p:spPr bwMode="auto">
          <a:xfrm>
            <a:off x="1524001" y="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>
                <a:sym typeface="Webdings" panose="05030102010509060703" pitchFamily="18" charset="2"/>
                <a:hlinkMouseOver r:id="rId5" action="ppaction://hlinksldjump"/>
              </a:rPr>
              <a:t>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86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2205039"/>
            <a:ext cx="4316412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7"/>
          <p:cNvSpPr txBox="1">
            <a:spLocks noChangeArrowheads="1"/>
          </p:cNvSpPr>
          <p:nvPr/>
        </p:nvSpPr>
        <p:spPr bwMode="auto">
          <a:xfrm>
            <a:off x="1524001" y="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>
                <a:sym typeface="Webdings" panose="05030102010509060703" pitchFamily="18" charset="2"/>
                <a:hlinkMouseOver r:id="" action="ppaction://noaction"/>
              </a:rPr>
              <a:t></a:t>
            </a:r>
            <a:endParaRPr lang="en-GB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1225551"/>
            <a:ext cx="328295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1" y="1366838"/>
            <a:ext cx="3400425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4003286" y="3348752"/>
            <a:ext cx="930728" cy="277586"/>
          </a:xfrm>
          <a:custGeom>
            <a:avLst/>
            <a:gdLst>
              <a:gd name="connsiteX0" fmla="*/ 0 w 930728"/>
              <a:gd name="connsiteY0" fmla="*/ 277586 h 277586"/>
              <a:gd name="connsiteX1" fmla="*/ 930728 w 930728"/>
              <a:gd name="connsiteY1" fmla="*/ 0 h 277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0728" h="277586">
                <a:moveTo>
                  <a:pt x="0" y="277586"/>
                </a:moveTo>
                <a:lnTo>
                  <a:pt x="930728" y="0"/>
                </a:lnTo>
              </a:path>
            </a:pathLst>
          </a:custGeom>
          <a:noFill/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1052513"/>
            <a:ext cx="3400425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7614558" y="1469571"/>
            <a:ext cx="1430013" cy="2955472"/>
          </a:xfrm>
          <a:custGeom>
            <a:avLst/>
            <a:gdLst>
              <a:gd name="connsiteX0" fmla="*/ 0 w 1430013"/>
              <a:gd name="connsiteY0" fmla="*/ 0 h 2955472"/>
              <a:gd name="connsiteX1" fmla="*/ 32657 w 1430013"/>
              <a:gd name="connsiteY1" fmla="*/ 718458 h 2955472"/>
              <a:gd name="connsiteX2" fmla="*/ 130629 w 1430013"/>
              <a:gd name="connsiteY2" fmla="*/ 1616529 h 2955472"/>
              <a:gd name="connsiteX3" fmla="*/ 440872 w 1430013"/>
              <a:gd name="connsiteY3" fmla="*/ 1763486 h 2955472"/>
              <a:gd name="connsiteX4" fmla="*/ 783772 w 1430013"/>
              <a:gd name="connsiteY4" fmla="*/ 1763486 h 2955472"/>
              <a:gd name="connsiteX5" fmla="*/ 1191986 w 1430013"/>
              <a:gd name="connsiteY5" fmla="*/ 1779815 h 2955472"/>
              <a:gd name="connsiteX6" fmla="*/ 1322614 w 1430013"/>
              <a:gd name="connsiteY6" fmla="*/ 2139043 h 2955472"/>
              <a:gd name="connsiteX7" fmla="*/ 1420586 w 1430013"/>
              <a:gd name="connsiteY7" fmla="*/ 2808515 h 2955472"/>
              <a:gd name="connsiteX8" fmla="*/ 1420586 w 1430013"/>
              <a:gd name="connsiteY8" fmla="*/ 2955472 h 295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0013" h="2955472">
                <a:moveTo>
                  <a:pt x="0" y="0"/>
                </a:moveTo>
                <a:cubicBezTo>
                  <a:pt x="5443" y="224518"/>
                  <a:pt x="10886" y="449037"/>
                  <a:pt x="32657" y="718458"/>
                </a:cubicBezTo>
                <a:cubicBezTo>
                  <a:pt x="54429" y="987880"/>
                  <a:pt x="62593" y="1442358"/>
                  <a:pt x="130629" y="1616529"/>
                </a:cubicBezTo>
                <a:cubicBezTo>
                  <a:pt x="198665" y="1790700"/>
                  <a:pt x="332015" y="1738993"/>
                  <a:pt x="440872" y="1763486"/>
                </a:cubicBezTo>
                <a:cubicBezTo>
                  <a:pt x="549729" y="1787979"/>
                  <a:pt x="658586" y="1760765"/>
                  <a:pt x="783772" y="1763486"/>
                </a:cubicBezTo>
                <a:cubicBezTo>
                  <a:pt x="908958" y="1766207"/>
                  <a:pt x="1102179" y="1717222"/>
                  <a:pt x="1191986" y="1779815"/>
                </a:cubicBezTo>
                <a:cubicBezTo>
                  <a:pt x="1281793" y="1842408"/>
                  <a:pt x="1284514" y="1967593"/>
                  <a:pt x="1322614" y="2139043"/>
                </a:cubicBezTo>
                <a:cubicBezTo>
                  <a:pt x="1360714" y="2310493"/>
                  <a:pt x="1404257" y="2672444"/>
                  <a:pt x="1420586" y="2808515"/>
                </a:cubicBezTo>
                <a:cubicBezTo>
                  <a:pt x="1436915" y="2944587"/>
                  <a:pt x="1428750" y="2950029"/>
                  <a:pt x="1420586" y="2955472"/>
                </a:cubicBezTo>
              </a:path>
            </a:pathLst>
          </a:custGeom>
          <a:noFill/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037388" y="5715001"/>
            <a:ext cx="2944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sz="2800"/>
              <a:t>Chronic/ Delayed</a:t>
            </a:r>
          </a:p>
        </p:txBody>
      </p:sp>
      <p:sp>
        <p:nvSpPr>
          <p:cNvPr id="27662" name="TextBox 5"/>
          <p:cNvSpPr txBox="1">
            <a:spLocks noChangeArrowheads="1"/>
          </p:cNvSpPr>
          <p:nvPr/>
        </p:nvSpPr>
        <p:spPr bwMode="auto">
          <a:xfrm>
            <a:off x="3176588" y="5715001"/>
            <a:ext cx="3090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sz="2800"/>
              <a:t>Acutely &lt; 3 weeks</a:t>
            </a:r>
          </a:p>
        </p:txBody>
      </p:sp>
      <p:pic>
        <p:nvPicPr>
          <p:cNvPr id="6146" name="Picture 2" descr="http://www.essexkneesurgery.co.uk/assets/clipimages/knee-arthroscopy_clip_image0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1" y="4424363"/>
            <a:ext cx="28289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http://cdn2.mademan.com/wp-content/uploads/2012/04/arnold-schwarzenegger-flexes-bicep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1" y="168276"/>
            <a:ext cx="4906963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://www.cambridgeorthopaedics.com/cambridgeelbow/images/distal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276226"/>
            <a:ext cx="4062412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0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 txBox="1">
            <a:spLocks/>
          </p:cNvSpPr>
          <p:nvPr/>
        </p:nvSpPr>
        <p:spPr>
          <a:xfrm>
            <a:off x="4692760" y="116632"/>
            <a:ext cx="2805683" cy="114300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dirty="0"/>
              <a:t>Pain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0800" y="980729"/>
            <a:ext cx="8229600" cy="470852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Lateral</a:t>
            </a:r>
          </a:p>
          <a:p>
            <a:pPr lvl="1"/>
            <a:r>
              <a:rPr lang="en-GB" dirty="0"/>
              <a:t>“Lateral sided elbow pain” ≠ tennis elbow</a:t>
            </a:r>
          </a:p>
          <a:p>
            <a:r>
              <a:rPr lang="en-GB" dirty="0"/>
              <a:t>Medial</a:t>
            </a:r>
          </a:p>
          <a:p>
            <a:pPr lvl="1"/>
            <a:r>
              <a:rPr lang="en-GB" dirty="0"/>
              <a:t>Medial epicondylitis</a:t>
            </a:r>
          </a:p>
          <a:p>
            <a:pPr lvl="1"/>
            <a:r>
              <a:rPr lang="en-GB" dirty="0"/>
              <a:t>Ulnar Neuritis</a:t>
            </a:r>
          </a:p>
          <a:p>
            <a:r>
              <a:rPr lang="en-GB" dirty="0"/>
              <a:t>Posterior</a:t>
            </a:r>
          </a:p>
          <a:p>
            <a:pPr lvl="1"/>
            <a:r>
              <a:rPr lang="en-GB" dirty="0"/>
              <a:t>Hyperextension valgus overload</a:t>
            </a:r>
          </a:p>
          <a:p>
            <a:pPr lvl="1"/>
            <a:r>
              <a:rPr lang="en-GB" dirty="0"/>
              <a:t>Posteromedial impingement</a:t>
            </a:r>
          </a:p>
          <a:p>
            <a:r>
              <a:rPr lang="en-GB" dirty="0"/>
              <a:t>Anterior</a:t>
            </a:r>
          </a:p>
          <a:p>
            <a:pPr lvl="1"/>
            <a:r>
              <a:rPr lang="en-GB" dirty="0"/>
              <a:t>Biceps pathology</a:t>
            </a:r>
          </a:p>
          <a:p>
            <a:r>
              <a:rPr lang="en-GB" dirty="0"/>
              <a:t>General deep</a:t>
            </a:r>
          </a:p>
          <a:p>
            <a:pPr lvl="1"/>
            <a:r>
              <a:rPr lang="en-GB" dirty="0"/>
              <a:t>Arthritis</a:t>
            </a:r>
          </a:p>
        </p:txBody>
      </p:sp>
    </p:spTree>
    <p:extLst>
      <p:ext uri="{BB962C8B-B14F-4D97-AF65-F5344CB8AC3E}">
        <p14:creationId xmlns:p14="http://schemas.microsoft.com/office/powerpoint/2010/main" val="38528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524000" y="1928813"/>
            <a:ext cx="5500688" cy="4525962"/>
          </a:xfrm>
        </p:spPr>
        <p:txBody>
          <a:bodyPr/>
          <a:lstStyle/>
          <a:p>
            <a:r>
              <a:rPr lang="en-GB" altLang="en-US" dirty="0"/>
              <a:t>Rupture bifurcated distal biceps tendon</a:t>
            </a:r>
          </a:p>
          <a:p>
            <a:r>
              <a:rPr lang="en-GB" altLang="en-US" dirty="0"/>
              <a:t>Separate </a:t>
            </a:r>
            <a:r>
              <a:rPr lang="en-GB" altLang="en-US" dirty="0" err="1"/>
              <a:t>musculotendinous</a:t>
            </a:r>
            <a:r>
              <a:rPr lang="en-GB" altLang="en-US" dirty="0"/>
              <a:t> junctions</a:t>
            </a:r>
          </a:p>
          <a:p>
            <a:endParaRPr lang="en-GB" altLang="en-US" dirty="0"/>
          </a:p>
        </p:txBody>
      </p:sp>
      <p:pic>
        <p:nvPicPr>
          <p:cNvPr id="441348" name="Picture 2" descr="http://www.ejbjs.org/content/vol86/issue12/images/large/JBJA0861227370G0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4" y="2071688"/>
            <a:ext cx="3786187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4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285750"/>
            <a:ext cx="8215312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50" name="Rectangle 4"/>
          <p:cNvSpPr>
            <a:spLocks noChangeArrowheads="1"/>
          </p:cNvSpPr>
          <p:nvPr/>
        </p:nvSpPr>
        <p:spPr bwMode="auto">
          <a:xfrm>
            <a:off x="3524250" y="6488114"/>
            <a:ext cx="7143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FFFFFF"/>
                </a:solidFill>
              </a:rPr>
              <a:t>Sassmannshausen G. et.al. J Bone Joint Surg 2004:86:2737-2740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5"/>
          <a:stretch>
            <a:fillRect/>
          </a:stretch>
        </p:blipFill>
        <p:spPr bwMode="auto">
          <a:xfrm>
            <a:off x="10398493" y="5951538"/>
            <a:ext cx="1676400" cy="785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41352" name="TextBox 9"/>
          <p:cNvSpPr txBox="1">
            <a:spLocks noChangeArrowheads="1"/>
          </p:cNvSpPr>
          <p:nvPr/>
        </p:nvSpPr>
        <p:spPr bwMode="auto">
          <a:xfrm>
            <a:off x="1524001" y="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FFFFFF"/>
                </a:solidFill>
                <a:sym typeface="Webdings" panose="05030102010509060703" pitchFamily="18" charset="2"/>
                <a:hlinkMouseOver r:id="rId6" action="ppaction://hlinksldjump"/>
              </a:rPr>
              <a:t></a:t>
            </a:r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84E8F3-ECC3-4194-8E18-013015689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615" y="3864843"/>
            <a:ext cx="2958272" cy="22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625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Arthritic conditions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43200" y="1676400"/>
            <a:ext cx="5105400" cy="4114800"/>
          </a:xfrm>
        </p:spPr>
        <p:txBody>
          <a:bodyPr/>
          <a:lstStyle/>
          <a:p>
            <a:r>
              <a:rPr lang="en-GB" altLang="en-US"/>
              <a:t>Rheumatoid Arthritis</a:t>
            </a:r>
          </a:p>
          <a:p>
            <a:r>
              <a:rPr lang="en-GB" altLang="en-US"/>
              <a:t>Osteoarthritis</a:t>
            </a:r>
          </a:p>
          <a:p>
            <a:r>
              <a:rPr lang="en-GB" altLang="en-US"/>
              <a:t>Crystal arthropathies</a:t>
            </a:r>
          </a:p>
          <a:p>
            <a:pPr lvl="1"/>
            <a:r>
              <a:rPr lang="en-GB" altLang="en-US"/>
              <a:t>Gout</a:t>
            </a:r>
          </a:p>
          <a:p>
            <a:pPr lvl="1"/>
            <a:r>
              <a:rPr lang="en-GB" altLang="en-US"/>
              <a:t>Pseudogout</a:t>
            </a:r>
          </a:p>
        </p:txBody>
      </p:sp>
    </p:spTree>
    <p:extLst>
      <p:ext uri="{BB962C8B-B14F-4D97-AF65-F5344CB8AC3E}">
        <p14:creationId xmlns:p14="http://schemas.microsoft.com/office/powerpoint/2010/main" val="387325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bldLvl="4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Osteoarthritis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33600" y="1524000"/>
            <a:ext cx="5867400" cy="5029200"/>
          </a:xfrm>
        </p:spPr>
        <p:txBody>
          <a:bodyPr/>
          <a:lstStyle/>
          <a:p>
            <a:r>
              <a:rPr lang="en-GB" altLang="en-US"/>
              <a:t>Primary / secondary</a:t>
            </a:r>
          </a:p>
          <a:p>
            <a:r>
              <a:rPr lang="en-GB" altLang="en-US"/>
              <a:t>Pain</a:t>
            </a:r>
          </a:p>
          <a:p>
            <a:pPr lvl="1"/>
            <a:r>
              <a:rPr lang="en-GB" altLang="en-US"/>
              <a:t>forced extension e.g. carrying objects</a:t>
            </a:r>
          </a:p>
          <a:p>
            <a:r>
              <a:rPr lang="en-GB" altLang="en-US"/>
              <a:t>Stiffness, locking, effusion</a:t>
            </a:r>
          </a:p>
          <a:p>
            <a:r>
              <a:rPr lang="en-GB" altLang="en-US"/>
              <a:t>Treatment</a:t>
            </a:r>
          </a:p>
          <a:p>
            <a:pPr lvl="1"/>
            <a:r>
              <a:rPr lang="en-GB" altLang="en-US"/>
              <a:t>Conservative</a:t>
            </a:r>
          </a:p>
          <a:p>
            <a:pPr lvl="1"/>
            <a:r>
              <a:rPr lang="en-GB" altLang="en-US"/>
              <a:t>Surgical</a:t>
            </a:r>
          </a:p>
          <a:p>
            <a:pPr lvl="2"/>
            <a:r>
              <a:rPr lang="en-GB" altLang="en-US"/>
              <a:t>Removal of loose bodies</a:t>
            </a:r>
          </a:p>
          <a:p>
            <a:pPr lvl="2"/>
            <a:r>
              <a:rPr lang="en-GB" altLang="en-US"/>
              <a:t>Debridement</a:t>
            </a:r>
          </a:p>
          <a:p>
            <a:pPr lvl="2"/>
            <a:r>
              <a:rPr lang="en-GB" altLang="en-US"/>
              <a:t>Joint replacement (Arthroplasty)</a:t>
            </a:r>
          </a:p>
        </p:txBody>
      </p:sp>
      <p:pic>
        <p:nvPicPr>
          <p:cNvPr id="59396" name="Picture 4" descr="C:\Documents and Settings\Vigdis\My Documents\Vigdis\Images\Upper limb\OA.elbow.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886200"/>
            <a:ext cx="31432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90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Rheumatoid Arthritis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1371600"/>
            <a:ext cx="7620000" cy="4648200"/>
          </a:xfrm>
        </p:spPr>
        <p:txBody>
          <a:bodyPr/>
          <a:lstStyle/>
          <a:p>
            <a:endParaRPr lang="en-GB" altLang="en-US"/>
          </a:p>
          <a:p>
            <a:r>
              <a:rPr lang="en-GB" altLang="en-US"/>
              <a:t>Constant ache, worse on lifting objects, elbow gives way</a:t>
            </a:r>
          </a:p>
          <a:p>
            <a:r>
              <a:rPr lang="en-GB" altLang="en-US"/>
              <a:t>Synovial thickening, bone erosion</a:t>
            </a:r>
          </a:p>
          <a:p>
            <a:r>
              <a:rPr lang="en-GB" altLang="en-US"/>
              <a:t>Treatment</a:t>
            </a:r>
          </a:p>
          <a:p>
            <a:pPr lvl="1"/>
            <a:r>
              <a:rPr lang="en-GB" altLang="en-US"/>
              <a:t>Conservative</a:t>
            </a:r>
          </a:p>
          <a:p>
            <a:pPr lvl="1"/>
            <a:r>
              <a:rPr lang="en-GB" altLang="en-US"/>
              <a:t>Surgical =&gt; synovectomy			     		     elbow replacement</a:t>
            </a:r>
          </a:p>
        </p:txBody>
      </p:sp>
    </p:spTree>
    <p:extLst>
      <p:ext uri="{BB962C8B-B14F-4D97-AF65-F5344CB8AC3E}">
        <p14:creationId xmlns:p14="http://schemas.microsoft.com/office/powerpoint/2010/main" val="13422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 bldLvl="4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Rheumatoid Arthritis</a:t>
            </a:r>
          </a:p>
        </p:txBody>
      </p:sp>
      <p:pic>
        <p:nvPicPr>
          <p:cNvPr id="61443" name="Picture 3" descr="C:\Documents and Settings\Vigdis\My Documents\Vigdis\Images\RA.elbow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600200"/>
            <a:ext cx="3548063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 descr="C:\Documents and Settings\Vigdis\My Documents\Vigdis\Images\RA.elb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3581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9362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166910" y="-357214"/>
            <a:ext cx="7215238" cy="6657167"/>
          </a:xfrm>
          <a:prstGeom prst="roundRect">
            <a:avLst>
              <a:gd name="adj" fmla="val 16667"/>
            </a:avLst>
          </a:prstGeom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22821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Numbers</a:t>
            </a:r>
          </a:p>
        </p:txBody>
      </p:sp>
      <p:sp>
        <p:nvSpPr>
          <p:cNvPr id="19459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10 Total elbows per year</a:t>
            </a:r>
          </a:p>
          <a:p>
            <a:r>
              <a:rPr lang="en-GB" altLang="en-US" dirty="0"/>
              <a:t>30 Shoulder </a:t>
            </a:r>
            <a:r>
              <a:rPr lang="en-GB" altLang="en-US" dirty="0" err="1"/>
              <a:t>arthroplasties</a:t>
            </a:r>
            <a:r>
              <a:rPr lang="en-GB" altLang="en-US" dirty="0"/>
              <a:t> per year</a:t>
            </a:r>
          </a:p>
          <a:p>
            <a:r>
              <a:rPr lang="en-GB" altLang="en-US" dirty="0"/>
              <a:t>About 5 hips per day ADH</a:t>
            </a:r>
          </a:p>
          <a:p>
            <a:r>
              <a:rPr lang="en-GB" altLang="en-US" dirty="0"/>
              <a:t>USA Medicare 2003</a:t>
            </a:r>
          </a:p>
          <a:p>
            <a:pPr lvl="2"/>
            <a:r>
              <a:rPr lang="en-GB" altLang="en-US" dirty="0"/>
              <a:t>6,700 shoulder joints</a:t>
            </a:r>
          </a:p>
          <a:p>
            <a:pPr lvl="2"/>
            <a:r>
              <a:rPr lang="en-GB" altLang="en-US" dirty="0"/>
              <a:t>106,887 hip replacements</a:t>
            </a:r>
          </a:p>
          <a:p>
            <a:pPr lvl="2"/>
            <a:r>
              <a:rPr lang="en-GB" altLang="en-US" dirty="0"/>
              <a:t>199,195 total knee replacements</a:t>
            </a:r>
          </a:p>
          <a:p>
            <a:endParaRPr lang="en-GB" altLang="en-US" dirty="0"/>
          </a:p>
        </p:txBody>
      </p:sp>
      <p:pic>
        <p:nvPicPr>
          <p:cNvPr id="4" name="Picture 19" descr="C:\Users\Lee\Desktop\upper limb arthroplasty\A00094F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9" y="4214818"/>
            <a:ext cx="3090885" cy="2357454"/>
          </a:xfrm>
          <a:prstGeom prst="round2Diag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852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6806" name="Picture 6" descr="http://www.medscape.com/pi/editorial/conferences/2000/519/art-coeurd'alene.02.fig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8282" y="214291"/>
            <a:ext cx="4572000" cy="3651271"/>
          </a:xfrm>
          <a:prstGeom prst="roundRect">
            <a:avLst/>
          </a:prstGeom>
          <a:noFill/>
        </p:spPr>
      </p:pic>
      <p:pic>
        <p:nvPicPr>
          <p:cNvPr id="76810" name="Picture 10" descr="http://www.medscape.com/pi/editorial/conferences/2000/519/art-coeurd'alene.02.fig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501009"/>
            <a:ext cx="3347864" cy="2622493"/>
          </a:xfrm>
          <a:prstGeom prst="roundRect">
            <a:avLst/>
          </a:prstGeom>
          <a:noFill/>
        </p:spPr>
      </p:pic>
      <p:pic>
        <p:nvPicPr>
          <p:cNvPr id="76813" name="Picture 13" descr="http://www.zimmer.co.uk/web/images/uk_english/Elbow/GSBII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90860" y="3385786"/>
            <a:ext cx="1559809" cy="2852936"/>
          </a:xfrm>
          <a:prstGeom prst="round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3553" y="294556"/>
            <a:ext cx="2316681" cy="64988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452" y="4561046"/>
            <a:ext cx="2148549" cy="229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758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20" y="2071678"/>
            <a:ext cx="8643998" cy="414340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Unlinked Vs Sloppy hinge</a:t>
            </a: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9720" y="214291"/>
            <a:ext cx="8715436" cy="1636321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1685" name="Group 11"/>
          <p:cNvGrpSpPr>
            <a:grpSpLocks/>
          </p:cNvGrpSpPr>
          <p:nvPr/>
        </p:nvGrpSpPr>
        <p:grpSpPr bwMode="auto">
          <a:xfrm>
            <a:off x="3352801" y="6426200"/>
            <a:ext cx="7065963" cy="431800"/>
            <a:chOff x="0" y="0"/>
            <a:chExt cx="2003" cy="326"/>
          </a:xfrm>
        </p:grpSpPr>
        <p:sp>
          <p:nvSpPr>
            <p:cNvPr id="7169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0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grpSp>
          <p:nvGrpSpPr>
            <p:cNvPr id="71691" name="Group 10"/>
            <p:cNvGrpSpPr>
              <a:grpSpLocks/>
            </p:cNvGrpSpPr>
            <p:nvPr/>
          </p:nvGrpSpPr>
          <p:grpSpPr bwMode="auto">
            <a:xfrm>
              <a:off x="0" y="0"/>
              <a:ext cx="2003" cy="326"/>
              <a:chOff x="0" y="0"/>
              <a:chExt cx="2003" cy="326"/>
            </a:xfrm>
          </p:grpSpPr>
          <p:sp>
            <p:nvSpPr>
              <p:cNvPr id="71692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003" cy="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grpSp>
            <p:nvGrpSpPr>
              <p:cNvPr id="71693" name="Group 9"/>
              <p:cNvGrpSpPr>
                <a:grpSpLocks/>
              </p:cNvGrpSpPr>
              <p:nvPr/>
            </p:nvGrpSpPr>
            <p:grpSpPr bwMode="auto">
              <a:xfrm>
                <a:off x="0" y="0"/>
                <a:ext cx="1913" cy="326"/>
                <a:chOff x="0" y="0"/>
                <a:chExt cx="1913" cy="326"/>
              </a:xfrm>
            </p:grpSpPr>
            <p:sp>
              <p:nvSpPr>
                <p:cNvPr id="71694" name="Rectangle 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913" cy="2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GB" altLang="en-US"/>
                </a:p>
              </p:txBody>
            </p:sp>
            <p:sp>
              <p:nvSpPr>
                <p:cNvPr id="71695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913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fontAlgn="t" hangingPunct="1"/>
                  <a:r>
                    <a:rPr lang="en-GB" altLang="en-US" sz="2000"/>
                    <a:t>Little et al. </a:t>
                  </a:r>
                  <a:r>
                    <a:rPr lang="en-GB" altLang="en-US" sz="2000" i="1"/>
                    <a:t>J Bone Joint Surg; Br.</a:t>
                  </a:r>
                  <a:r>
                    <a:rPr lang="en-GB" altLang="en-US" sz="2000"/>
                    <a:t>2005; 87-B: 437-444</a:t>
                  </a:r>
                  <a:r>
                    <a:rPr lang="en-GB" altLang="en-US" sz="1400"/>
                    <a:t> </a:t>
                  </a:r>
                  <a:endParaRPr lang="en-GB" altLang="en-US"/>
                </a:p>
              </p:txBody>
            </p:sp>
          </p:grpSp>
        </p:grpSp>
      </p:grpSp>
      <p:pic>
        <p:nvPicPr>
          <p:cNvPr id="12" name="Picture 4" descr="Logo of The Journal of Bone &amp; Joint Surgery (Br)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26725" y="5435260"/>
            <a:ext cx="1565275" cy="1360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8120063" y="3686175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46664" y="3881439"/>
            <a:ext cx="90328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13%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41789" y="2928939"/>
            <a:ext cx="90487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5 </a:t>
            </a:r>
            <a:r>
              <a:rPr lang="en-GB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yrs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2333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Sloppy Hinge - 5 yrs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11% revision rate</a:t>
            </a:r>
          </a:p>
          <a:p>
            <a:r>
              <a:rPr lang="en-GB" altLang="en-US"/>
              <a:t>Improved ROM 35°</a:t>
            </a:r>
          </a:p>
          <a:p>
            <a:r>
              <a:rPr lang="en-GB" altLang="en-US"/>
              <a:t>82% good to excellent results</a:t>
            </a:r>
          </a:p>
        </p:txBody>
      </p:sp>
      <p:grpSp>
        <p:nvGrpSpPr>
          <p:cNvPr id="69636" name="Group 4"/>
          <p:cNvGrpSpPr>
            <a:grpSpLocks/>
          </p:cNvGrpSpPr>
          <p:nvPr/>
        </p:nvGrpSpPr>
        <p:grpSpPr bwMode="auto">
          <a:xfrm>
            <a:off x="3602038" y="6426200"/>
            <a:ext cx="7065962" cy="431800"/>
            <a:chOff x="0" y="0"/>
            <a:chExt cx="2003" cy="326"/>
          </a:xfrm>
        </p:grpSpPr>
        <p:sp>
          <p:nvSpPr>
            <p:cNvPr id="6963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0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grpSp>
          <p:nvGrpSpPr>
            <p:cNvPr id="69639" name="Group 6"/>
            <p:cNvGrpSpPr>
              <a:grpSpLocks/>
            </p:cNvGrpSpPr>
            <p:nvPr/>
          </p:nvGrpSpPr>
          <p:grpSpPr bwMode="auto">
            <a:xfrm>
              <a:off x="0" y="0"/>
              <a:ext cx="2003" cy="326"/>
              <a:chOff x="0" y="0"/>
              <a:chExt cx="2003" cy="326"/>
            </a:xfrm>
          </p:grpSpPr>
          <p:sp>
            <p:nvSpPr>
              <p:cNvPr id="69640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003" cy="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grpSp>
            <p:nvGrpSpPr>
              <p:cNvPr id="69641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1913" cy="326"/>
                <a:chOff x="0" y="0"/>
                <a:chExt cx="1913" cy="326"/>
              </a:xfrm>
            </p:grpSpPr>
            <p:sp>
              <p:nvSpPr>
                <p:cNvPr id="69642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913" cy="2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GB" altLang="en-US"/>
                </a:p>
              </p:txBody>
            </p:sp>
            <p:sp>
              <p:nvSpPr>
                <p:cNvPr id="69643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913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fontAlgn="t" hangingPunct="1"/>
                  <a:r>
                    <a:rPr lang="en-GB" altLang="en-US" sz="2000"/>
                    <a:t>Little et al. </a:t>
                  </a:r>
                  <a:r>
                    <a:rPr lang="en-GB" altLang="en-US" sz="2000" i="1"/>
                    <a:t>J Bone Joint Surg; Br.</a:t>
                  </a:r>
                  <a:r>
                    <a:rPr lang="en-GB" altLang="en-US" sz="2000"/>
                    <a:t>2005; 87-B: 437-444</a:t>
                  </a:r>
                  <a:r>
                    <a:rPr lang="en-GB" altLang="en-US" sz="1400"/>
                    <a:t> </a:t>
                  </a:r>
                  <a:endParaRPr lang="en-GB" altLang="en-US"/>
                </a:p>
              </p:txBody>
            </p:sp>
          </p:grpSp>
        </p:grpSp>
      </p:grpSp>
      <p:pic>
        <p:nvPicPr>
          <p:cNvPr id="11" name="Picture 4" descr="Logo of The Journal of Bone &amp; Joint Surgery (Br)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71163" y="5403928"/>
            <a:ext cx="1565275" cy="1360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991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1875"/>
          <a:stretch>
            <a:fillRect/>
          </a:stretch>
        </p:blipFill>
        <p:spPr bwMode="auto">
          <a:xfrm>
            <a:off x="8059556" y="362488"/>
            <a:ext cx="4031162" cy="306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Lateral sided elbow pain</a:t>
            </a:r>
            <a:endParaRPr lang="en-GB" sz="2800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92313" y="1074739"/>
            <a:ext cx="7277100" cy="4657725"/>
          </a:xfrm>
        </p:spPr>
        <p:txBody>
          <a:bodyPr>
            <a:normAutofit/>
          </a:bodyPr>
          <a:lstStyle/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GB" dirty="0"/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epicondylitis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Radial tunnel syndrome (PIN)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Cervical radiculopathy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Osteochondral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radiocapitellar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lesion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Posterolateral elbow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plica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Posterolateral elbow instability</a:t>
            </a: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5808664" y="6457950"/>
            <a:ext cx="485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 i="1"/>
              <a:t>Volume 16, Number 1, January 2008</a:t>
            </a:r>
          </a:p>
        </p:txBody>
      </p:sp>
      <p:pic>
        <p:nvPicPr>
          <p:cNvPr id="5" name="Picture 4" descr="Cover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18257" y="5429250"/>
            <a:ext cx="1114425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6235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TER Complications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Overall 30%</a:t>
            </a:r>
          </a:p>
          <a:p>
            <a:pPr lvl="1"/>
            <a:r>
              <a:rPr lang="en-GB" altLang="en-US" sz="2200"/>
              <a:t>Infection 5%</a:t>
            </a:r>
          </a:p>
          <a:p>
            <a:pPr lvl="1"/>
            <a:r>
              <a:rPr lang="en-GB" altLang="en-US" sz="2200"/>
              <a:t>Wound healing 10%</a:t>
            </a:r>
          </a:p>
          <a:p>
            <a:pPr lvl="1"/>
            <a:r>
              <a:rPr lang="en-GB" altLang="en-US" sz="2200"/>
              <a:t>Triceps detachment 3%</a:t>
            </a:r>
          </a:p>
          <a:p>
            <a:pPr lvl="1"/>
            <a:r>
              <a:rPr lang="en-GB" altLang="en-US" sz="2200"/>
              <a:t>Ulna nerve palsy 5% (permanent)</a:t>
            </a:r>
          </a:p>
          <a:p>
            <a:pPr lvl="1"/>
            <a:r>
              <a:rPr lang="en-GB" altLang="en-US" sz="2200"/>
              <a:t>Disassembly (linked) 1-6%</a:t>
            </a:r>
          </a:p>
          <a:p>
            <a:pPr lvl="1"/>
            <a:r>
              <a:rPr lang="en-GB" altLang="en-US" sz="2200"/>
              <a:t>Dislocation (unlinked) 5%, instability 14%</a:t>
            </a:r>
          </a:p>
          <a:p>
            <a:pPr lvl="1"/>
            <a:r>
              <a:rPr lang="en-GB" altLang="en-US" sz="2200"/>
              <a:t>Loosening 9%</a:t>
            </a:r>
          </a:p>
        </p:txBody>
      </p:sp>
      <p:grpSp>
        <p:nvGrpSpPr>
          <p:cNvPr id="67588" name="Group 4"/>
          <p:cNvGrpSpPr>
            <a:grpSpLocks/>
          </p:cNvGrpSpPr>
          <p:nvPr/>
        </p:nvGrpSpPr>
        <p:grpSpPr bwMode="auto">
          <a:xfrm>
            <a:off x="3602038" y="6426200"/>
            <a:ext cx="7065962" cy="431800"/>
            <a:chOff x="0" y="0"/>
            <a:chExt cx="2003" cy="326"/>
          </a:xfrm>
        </p:grpSpPr>
        <p:sp>
          <p:nvSpPr>
            <p:cNvPr id="6759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0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grpSp>
          <p:nvGrpSpPr>
            <p:cNvPr id="67591" name="Group 6"/>
            <p:cNvGrpSpPr>
              <a:grpSpLocks/>
            </p:cNvGrpSpPr>
            <p:nvPr/>
          </p:nvGrpSpPr>
          <p:grpSpPr bwMode="auto">
            <a:xfrm>
              <a:off x="0" y="0"/>
              <a:ext cx="2003" cy="326"/>
              <a:chOff x="0" y="0"/>
              <a:chExt cx="2003" cy="326"/>
            </a:xfrm>
          </p:grpSpPr>
          <p:sp>
            <p:nvSpPr>
              <p:cNvPr id="67592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003" cy="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grpSp>
            <p:nvGrpSpPr>
              <p:cNvPr id="67593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1913" cy="326"/>
                <a:chOff x="0" y="0"/>
                <a:chExt cx="1913" cy="326"/>
              </a:xfrm>
            </p:grpSpPr>
            <p:sp>
              <p:nvSpPr>
                <p:cNvPr id="67594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913" cy="2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GB" altLang="en-US"/>
                </a:p>
              </p:txBody>
            </p:sp>
            <p:sp>
              <p:nvSpPr>
                <p:cNvPr id="67595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913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fontAlgn="t" hangingPunct="1"/>
                  <a:r>
                    <a:rPr lang="en-GB" altLang="en-US" sz="2000"/>
                    <a:t>Little et al. </a:t>
                  </a:r>
                  <a:r>
                    <a:rPr lang="en-GB" altLang="en-US" sz="2000" i="1"/>
                    <a:t>J Bone Joint Surg; Br.</a:t>
                  </a:r>
                  <a:r>
                    <a:rPr lang="en-GB" altLang="en-US" sz="2000"/>
                    <a:t>2005; 87-B: 437-444</a:t>
                  </a:r>
                  <a:r>
                    <a:rPr lang="en-GB" altLang="en-US" sz="1400"/>
                    <a:t> </a:t>
                  </a:r>
                  <a:endParaRPr lang="en-GB" altLang="en-US"/>
                </a:p>
              </p:txBody>
            </p:sp>
          </p:grpSp>
        </p:grpSp>
      </p:grpSp>
      <p:pic>
        <p:nvPicPr>
          <p:cNvPr id="11" name="Picture 4" descr="Logo of The Journal of Bone &amp; Joint Surgery (Br)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71162" y="5435260"/>
            <a:ext cx="1565275" cy="1360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770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Loose bodies/ </a:t>
            </a:r>
            <a:r>
              <a:rPr lang="en-US" dirty="0" err="1"/>
              <a:t>osteochondritis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Loose bodies alone</a:t>
            </a:r>
          </a:p>
          <a:p>
            <a:r>
              <a:rPr lang="en-US" dirty="0" err="1"/>
              <a:t>Osteochondritis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Young athlete</a:t>
            </a:r>
          </a:p>
          <a:p>
            <a:pPr lvl="2"/>
            <a:r>
              <a:rPr lang="en-US" dirty="0"/>
              <a:t>Little leaguers elbow</a:t>
            </a:r>
          </a:p>
          <a:p>
            <a:r>
              <a:rPr lang="en-US" dirty="0"/>
              <a:t>Arthroscopy</a:t>
            </a:r>
          </a:p>
          <a:p>
            <a:pPr lvl="2"/>
            <a:r>
              <a:rPr lang="en-US" dirty="0"/>
              <a:t>Very satisfying loose bodies</a:t>
            </a:r>
          </a:p>
          <a:p>
            <a:pPr lvl="2"/>
            <a:r>
              <a:rPr lang="en-US" dirty="0" err="1"/>
              <a:t>Osteochondritis</a:t>
            </a:r>
            <a:endParaRPr lang="en-US" dirty="0"/>
          </a:p>
          <a:p>
            <a:pPr lvl="3"/>
            <a:r>
              <a:rPr lang="en-US" dirty="0"/>
              <a:t>Debridement</a:t>
            </a:r>
          </a:p>
          <a:p>
            <a:pPr lvl="3"/>
            <a:r>
              <a:rPr lang="en-US" dirty="0"/>
              <a:t>Micro fracture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847" y="1224977"/>
            <a:ext cx="3816427" cy="2438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378" y="4974174"/>
            <a:ext cx="1365622" cy="1883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209" y="4293097"/>
            <a:ext cx="2347163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9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73B55-707A-483D-A239-91FCEDBFC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23" name="Rectangle 5">
            <a:extLst>
              <a:ext uri="{FF2B5EF4-FFF2-40B4-BE49-F238E27FC236}">
                <a16:creationId xmlns:a16="http://schemas.microsoft.com/office/drawing/2014/main" id="{46F66859-A92F-44B2-A39E-DFA6C6BAC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6525" y="6491289"/>
            <a:ext cx="5454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Bone Joint Surg Am, 2000 May 01;82(5):724-724</a:t>
            </a:r>
          </a:p>
        </p:txBody>
      </p:sp>
      <p:pic>
        <p:nvPicPr>
          <p:cNvPr id="5124" name="Picture 7">
            <a:extLst>
              <a:ext uri="{FF2B5EF4-FFF2-40B4-BE49-F238E27FC236}">
                <a16:creationId xmlns:a16="http://schemas.microsoft.com/office/drawing/2014/main" id="{5E070738-E407-4377-BACA-C9C57F520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846389"/>
            <a:ext cx="4824413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>
            <a:extLst>
              <a:ext uri="{FF2B5EF4-FFF2-40B4-BE49-F238E27FC236}">
                <a16:creationId xmlns:a16="http://schemas.microsoft.com/office/drawing/2014/main" id="{D1801C5A-AA16-46CE-BB32-C9218DEC0C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2146301"/>
            <a:ext cx="170815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>
            <a:extLst>
              <a:ext uri="{FF2B5EF4-FFF2-40B4-BE49-F238E27FC236}">
                <a16:creationId xmlns:a16="http://schemas.microsoft.com/office/drawing/2014/main" id="{1A1FA19D-74F8-4BDA-A465-39C10D4BFF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66"/>
          <a:stretch>
            <a:fillRect/>
          </a:stretch>
        </p:blipFill>
        <p:spPr bwMode="auto">
          <a:xfrm>
            <a:off x="9042401" y="2168526"/>
            <a:ext cx="11223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F0A87A-844C-404B-858C-E87DB4DD6F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4" y="3705226"/>
            <a:ext cx="17430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AEA574-118A-4932-BF15-DD9F9C6071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8" y="3705226"/>
            <a:ext cx="17018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E463FB-29B2-4E04-8D56-EE32AF04CF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" b="21561"/>
          <a:stretch>
            <a:fillRect/>
          </a:stretch>
        </p:blipFill>
        <p:spPr bwMode="auto">
          <a:xfrm>
            <a:off x="9139239" y="3741738"/>
            <a:ext cx="12223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B79549-9417-4560-850E-19803F569D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5176838"/>
            <a:ext cx="1676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45DF86-48D1-46B7-8FDB-1AB70E1EEC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6" b="18689"/>
          <a:stretch>
            <a:fillRect/>
          </a:stretch>
        </p:blipFill>
        <p:spPr bwMode="auto">
          <a:xfrm>
            <a:off x="9139239" y="5157789"/>
            <a:ext cx="1258887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B628076E-403C-4E0A-9179-5E040692A4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20638"/>
            <a:ext cx="6119813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>
            <a:extLst>
              <a:ext uri="{FF2B5EF4-FFF2-40B4-BE49-F238E27FC236}">
                <a16:creationId xmlns:a16="http://schemas.microsoft.com/office/drawing/2014/main" id="{1BFB6672-615D-4D74-9E3E-D51DE5BFF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794001"/>
            <a:ext cx="4824413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4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70389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6" y="3159126"/>
            <a:ext cx="6429375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8629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283" y="1325637"/>
            <a:ext cx="7374940" cy="55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77526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592240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Lateral Epicondylitis </a:t>
            </a:r>
            <a:r>
              <a:rPr lang="en-GB" sz="2800" dirty="0"/>
              <a:t>(Tennis elbow)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38375" y="1000125"/>
            <a:ext cx="7924800" cy="5576888"/>
          </a:xfrm>
        </p:spPr>
        <p:txBody>
          <a:bodyPr/>
          <a:lstStyle/>
          <a:p>
            <a:r>
              <a:rPr lang="en-GB" altLang="en-US" sz="3600" dirty="0"/>
              <a:t>Clinical</a:t>
            </a:r>
          </a:p>
          <a:p>
            <a:pPr lvl="2"/>
            <a:r>
              <a:rPr lang="en-GB" altLang="en-US" sz="2800" dirty="0"/>
              <a:t>Pain over the lateral aspect of the elbow</a:t>
            </a:r>
          </a:p>
          <a:p>
            <a:pPr lvl="2"/>
            <a:r>
              <a:rPr lang="en-GB" altLang="en-US" sz="2800" dirty="0"/>
              <a:t>Power grip, forced extension</a:t>
            </a:r>
          </a:p>
          <a:p>
            <a:pPr lvl="2"/>
            <a:r>
              <a:rPr lang="en-GB" altLang="en-US" sz="2800" dirty="0"/>
              <a:t>Point tender common extensor origin</a:t>
            </a:r>
          </a:p>
          <a:p>
            <a:pPr lvl="2"/>
            <a:r>
              <a:rPr lang="en-GB" altLang="en-US" sz="2800" dirty="0"/>
              <a:t>Stiffness unusual</a:t>
            </a: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5775158" y="6457950"/>
            <a:ext cx="48928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 i="1" dirty="0"/>
              <a:t>Volume 16, Number 1, January 2008</a:t>
            </a:r>
          </a:p>
        </p:txBody>
      </p:sp>
      <p:pic>
        <p:nvPicPr>
          <p:cNvPr id="5" name="Picture 4" descr="Cover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18257" y="5429250"/>
            <a:ext cx="1114425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895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uiExpand="1" build="p" bldLvl="4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Tendinosis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90725" y="1187900"/>
            <a:ext cx="6061459" cy="2044824"/>
          </a:xfrm>
        </p:spPr>
        <p:txBody>
          <a:bodyPr/>
          <a:lstStyle/>
          <a:p>
            <a:r>
              <a:rPr lang="en-GB" dirty="0"/>
              <a:t>Pathology</a:t>
            </a:r>
          </a:p>
          <a:p>
            <a:pPr lvl="1"/>
            <a:r>
              <a:rPr lang="en-GB" dirty="0"/>
              <a:t>Degenerative – NOT “</a:t>
            </a:r>
            <a:r>
              <a:rPr lang="en-GB" dirty="0" err="1"/>
              <a:t>itis</a:t>
            </a:r>
            <a:r>
              <a:rPr lang="en-GB" dirty="0"/>
              <a:t>”</a:t>
            </a:r>
          </a:p>
          <a:p>
            <a:pPr lvl="1"/>
            <a:r>
              <a:rPr lang="en-GB" dirty="0" err="1"/>
              <a:t>Tendinosis</a:t>
            </a:r>
            <a:r>
              <a:rPr lang="en-GB" dirty="0"/>
              <a:t> ECRB</a:t>
            </a:r>
          </a:p>
          <a:p>
            <a:endParaRPr lang="en-GB" dirty="0"/>
          </a:p>
        </p:txBody>
      </p:sp>
      <p:pic>
        <p:nvPicPr>
          <p:cNvPr id="13315" name="Picture 2" descr="An external file that holds a picture, illustration, etc.&#10;Object name is 1471-2474-10-76-4.jpg Object name is 1471-2474-10-76-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-11582400"/>
            <a:ext cx="5715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An external file that holds a picture, illustration, etc.&#10;Object name is 1471-2474-10-76-4.jpg Object name is 1471-2474-10-76-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-11430000"/>
            <a:ext cx="5715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266" y="2655685"/>
            <a:ext cx="7647079" cy="366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65" y="2669689"/>
            <a:ext cx="6840760" cy="365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9" name="Rectangle 4"/>
          <p:cNvSpPr>
            <a:spLocks noChangeArrowheads="1"/>
          </p:cNvSpPr>
          <p:nvPr/>
        </p:nvSpPr>
        <p:spPr bwMode="auto">
          <a:xfrm>
            <a:off x="6367464" y="6475413"/>
            <a:ext cx="427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/>
              <a:t>J Bone Joint </a:t>
            </a:r>
            <a:r>
              <a:rPr lang="en-GB" altLang="en-US" dirty="0" err="1"/>
              <a:t>Surg</a:t>
            </a:r>
            <a:r>
              <a:rPr lang="en-GB" altLang="en-US" dirty="0"/>
              <a:t> Am. 2005;87:187-202</a:t>
            </a:r>
          </a:p>
        </p:txBody>
      </p:sp>
    </p:spTree>
    <p:extLst>
      <p:ext uri="{BB962C8B-B14F-4D97-AF65-F5344CB8AC3E}">
        <p14:creationId xmlns:p14="http://schemas.microsoft.com/office/powerpoint/2010/main" val="25395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/>
              <a:t>Lateral Epicondylitis </a:t>
            </a:r>
            <a:br>
              <a:rPr lang="en-GB"/>
            </a:br>
            <a:r>
              <a:rPr lang="en-GB" sz="2800"/>
              <a:t>(Tennis elbow)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38375" y="1000125"/>
            <a:ext cx="7924800" cy="5576888"/>
          </a:xfrm>
        </p:spPr>
        <p:txBody>
          <a:bodyPr>
            <a:normAutofit/>
          </a:bodyPr>
          <a:lstStyle/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/>
              <a:t>Treatment</a:t>
            </a:r>
          </a:p>
          <a:p>
            <a:pPr marL="1133856" lvl="2">
              <a:buFont typeface="Wingdings"/>
              <a:buChar char=""/>
              <a:defRPr/>
            </a:pPr>
            <a:r>
              <a:rPr lang="en-GB" sz="2400" dirty="0"/>
              <a:t>Non operative</a:t>
            </a:r>
          </a:p>
          <a:p>
            <a:pPr marL="1353312" lvl="3" indent="-182880">
              <a:buFont typeface="Wingdings 3"/>
              <a:buChar char=""/>
              <a:defRPr/>
            </a:pPr>
            <a:r>
              <a:rPr lang="en-GB" dirty="0"/>
              <a:t>Relative rest</a:t>
            </a:r>
          </a:p>
          <a:p>
            <a:pPr marL="1353312" lvl="3" indent="-182880">
              <a:buFont typeface="Wingdings 3"/>
              <a:buChar char=""/>
              <a:defRPr/>
            </a:pPr>
            <a:r>
              <a:rPr lang="en-GB" dirty="0"/>
              <a:t>Activity modification</a:t>
            </a:r>
          </a:p>
          <a:p>
            <a:pPr marL="1353312" lvl="3" indent="-182880">
              <a:buFont typeface="Wingdings 3"/>
              <a:buChar char=""/>
              <a:defRPr/>
            </a:pPr>
            <a:r>
              <a:rPr lang="en-GB" dirty="0"/>
              <a:t>Counterforce bracing</a:t>
            </a:r>
          </a:p>
          <a:p>
            <a:pPr marL="1353312" lvl="3" indent="-182880">
              <a:buFont typeface="Wingdings 3"/>
              <a:buChar char=""/>
              <a:defRPr/>
            </a:pPr>
            <a:r>
              <a:rPr lang="en-GB" dirty="0"/>
              <a:t>Physiotherapy</a:t>
            </a:r>
          </a:p>
          <a:p>
            <a:pPr marL="1353312" lvl="3" indent="-182880">
              <a:buFont typeface="Wingdings 3"/>
              <a:buChar char=""/>
              <a:defRPr/>
            </a:pPr>
            <a:r>
              <a:rPr lang="en-GB" dirty="0"/>
              <a:t>Injection – What?</a:t>
            </a:r>
          </a:p>
          <a:p>
            <a:pPr marL="1353312" lvl="3" indent="-182880">
              <a:buFont typeface="Wingdings 3"/>
              <a:buChar char=""/>
              <a:defRPr/>
            </a:pPr>
            <a:r>
              <a:rPr lang="en-GB" dirty="0"/>
              <a:t>ECSW ??????</a:t>
            </a:r>
          </a:p>
          <a:p>
            <a:pPr marL="1353312" lvl="3" indent="-182880">
              <a:buFont typeface="Wingdings 3"/>
              <a:buChar char=""/>
              <a:defRPr/>
            </a:pPr>
            <a:endParaRPr lang="en-GB" dirty="0"/>
          </a:p>
          <a:p>
            <a:pPr marL="1353312" lvl="3" indent="-182880">
              <a:buFont typeface="Wingdings 3"/>
              <a:buChar char=""/>
              <a:defRPr/>
            </a:pPr>
            <a:endParaRPr lang="en-GB" dirty="0"/>
          </a:p>
          <a:p>
            <a:pPr marL="1133856" lvl="2">
              <a:buFont typeface="Wingdings"/>
              <a:buChar char=""/>
              <a:defRPr/>
            </a:pPr>
            <a:r>
              <a:rPr lang="en-GB" sz="2400" dirty="0">
                <a:solidFill>
                  <a:schemeClr val="bg1"/>
                </a:solidFill>
              </a:rPr>
              <a:t>Operative</a:t>
            </a:r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5808664" y="6457950"/>
            <a:ext cx="485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 i="1"/>
              <a:t>Volume 16, Number 1, January 2008</a:t>
            </a:r>
          </a:p>
        </p:txBody>
      </p:sp>
      <p:pic>
        <p:nvPicPr>
          <p:cNvPr id="5" name="Picture 4" descr="Cover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79757" y="5322490"/>
            <a:ext cx="1114425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223" name="Picture 7" descr="http://www.hanger.com/ProstheticsOrthotics/PublishingImages/Tennis_elbow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7144" y="1888402"/>
            <a:ext cx="2550432" cy="31967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3" descr="http://obisupply.com/images/52500_b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2196" flipH="1">
            <a:off x="4167983" y="3067090"/>
            <a:ext cx="4465637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7435" y="4337972"/>
            <a:ext cx="1310754" cy="1091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5640" y="5536010"/>
            <a:ext cx="1818626" cy="1215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5486" y="620461"/>
            <a:ext cx="2280102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2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uiExpand="1" build="p" bldLvl="4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/>
              <a:t>Lateral Epicondylitis </a:t>
            </a:r>
            <a:br>
              <a:rPr lang="en-GB"/>
            </a:br>
            <a:r>
              <a:rPr lang="en-GB" sz="2800"/>
              <a:t>(Tennis elbow)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38375" y="1000125"/>
            <a:ext cx="7924800" cy="5576888"/>
          </a:xfrm>
        </p:spPr>
        <p:txBody>
          <a:bodyPr>
            <a:normAutofit/>
          </a:bodyPr>
          <a:lstStyle/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GB" dirty="0"/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GB" dirty="0"/>
              <a:t>Physiotherapy</a:t>
            </a:r>
          </a:p>
          <a:p>
            <a:pPr marL="1134237" lvl="2" indent="-182880">
              <a:buFont typeface="Wingdings 3"/>
              <a:buChar char=""/>
              <a:defRPr/>
            </a:pPr>
            <a:r>
              <a:rPr lang="en-GB" dirty="0"/>
              <a:t>Stretches</a:t>
            </a:r>
          </a:p>
          <a:p>
            <a:pPr marL="1134237" lvl="2" indent="-182880">
              <a:buFont typeface="Wingdings 3"/>
              <a:buChar char=""/>
              <a:defRPr/>
            </a:pPr>
            <a:r>
              <a:rPr lang="en-GB" dirty="0"/>
              <a:t>Eccentric strengthening - lengthen</a:t>
            </a:r>
            <a:endParaRPr lang="en-GB" sz="1800" dirty="0"/>
          </a:p>
        </p:txBody>
      </p:sp>
      <p:pic>
        <p:nvPicPr>
          <p:cNvPr id="103426" name="Picture 2" descr="Cover Imag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2748" y="4773064"/>
            <a:ext cx="967081" cy="1262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Rectangle 1"/>
          <p:cNvSpPr>
            <a:spLocks noChangeArrowheads="1"/>
          </p:cNvSpPr>
          <p:nvPr/>
        </p:nvSpPr>
        <p:spPr bwMode="auto">
          <a:xfrm>
            <a:off x="6288385" y="5343659"/>
            <a:ext cx="4555500" cy="646331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i-FI" altLang="en-US" dirty="0"/>
              <a:t>How do ecentric exercises work</a:t>
            </a:r>
          </a:p>
          <a:p>
            <a:pPr eaLnBrk="1" hangingPunct="1"/>
            <a:r>
              <a:rPr lang="fi-FI" altLang="en-US" dirty="0"/>
              <a:t>Rheumatology (2008) 47 (10): 1444-1445</a:t>
            </a:r>
            <a:endParaRPr lang="en-GB" altLang="en-US" dirty="0"/>
          </a:p>
        </p:txBody>
      </p:sp>
      <p:pic>
        <p:nvPicPr>
          <p:cNvPr id="9" name="Picture 5" descr="C:\Users\Lee\Desktop\tilesho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474" y="3182504"/>
            <a:ext cx="275480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3" descr="http://www.physioadvisor.com.au/assets/256/images/12979256(300x300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868010"/>
            <a:ext cx="2247026" cy="249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06" y="2846471"/>
            <a:ext cx="3542215" cy="334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791744" y="6194029"/>
            <a:ext cx="7664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dirty="0" err="1"/>
              <a:t>Bisset</a:t>
            </a:r>
            <a:r>
              <a:rPr lang="en-GB" altLang="en-US" sz="1600" dirty="0"/>
              <a:t> L, </a:t>
            </a:r>
            <a:r>
              <a:rPr lang="en-GB" altLang="en-US" sz="1600" dirty="0" err="1"/>
              <a:t>Beller</a:t>
            </a:r>
            <a:r>
              <a:rPr lang="en-GB" altLang="en-US" sz="1600" dirty="0"/>
              <a:t> E, Jull G, et al: Mobilisation with movement and exercise, corticosteroid injection, or wait and see for tennis elbow: Randomised trial.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7644" y="6138063"/>
            <a:ext cx="1597290" cy="877900"/>
          </a:xfrm>
          <a:prstGeom prst="rect">
            <a:avLst/>
          </a:prstGeom>
        </p:spPr>
      </p:pic>
      <p:sp>
        <p:nvSpPr>
          <p:cNvPr id="3" name="&quot;No&quot; Symbol 2"/>
          <p:cNvSpPr/>
          <p:nvPr/>
        </p:nvSpPr>
        <p:spPr>
          <a:xfrm>
            <a:off x="7532441" y="3257214"/>
            <a:ext cx="576064" cy="654538"/>
          </a:xfrm>
          <a:prstGeom prst="noSmoking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019CB776-25B4-4540-B3F1-0446172C5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3006" y="6486129"/>
            <a:ext cx="2681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dirty="0"/>
              <a:t>BMJ; 2006;333:939</a:t>
            </a:r>
          </a:p>
        </p:txBody>
      </p:sp>
    </p:spTree>
    <p:extLst>
      <p:ext uri="{BB962C8B-B14F-4D97-AF65-F5344CB8AC3E}">
        <p14:creationId xmlns:p14="http://schemas.microsoft.com/office/powerpoint/2010/main" val="346481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bldLvl="4" autoUpdateAnimBg="0"/>
      <p:bldP spid="10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PD Gateway Template">
      <a:dk1>
        <a:srgbClr val="00799D"/>
      </a:dk1>
      <a:lt1>
        <a:srgbClr val="01B4DD"/>
      </a:lt1>
      <a:dk2>
        <a:srgbClr val="004C5B"/>
      </a:dk2>
      <a:lt2>
        <a:srgbClr val="B0DDE7"/>
      </a:lt2>
      <a:accent1>
        <a:srgbClr val="01B4DD"/>
      </a:accent1>
      <a:accent2>
        <a:srgbClr val="00799D"/>
      </a:accent2>
      <a:accent3>
        <a:srgbClr val="B0DDE7"/>
      </a:accent3>
      <a:accent4>
        <a:srgbClr val="004C5B"/>
      </a:accent4>
      <a:accent5>
        <a:srgbClr val="72C9E3"/>
      </a:accent5>
      <a:accent6>
        <a:srgbClr val="70AD47"/>
      </a:accent6>
      <a:hlink>
        <a:srgbClr val="0563C1"/>
      </a:hlink>
      <a:folHlink>
        <a:srgbClr val="954F72"/>
      </a:folHlink>
    </a:clrScheme>
    <a:fontScheme name="CPD Gateway Slides">
      <a:majorFont>
        <a:latin typeface="Museo 700"/>
        <a:ea typeface=""/>
        <a:cs typeface=""/>
      </a:majorFont>
      <a:minorFont>
        <a:latin typeface="Museo 5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1238</Words>
  <Application>Microsoft Office PowerPoint</Application>
  <PresentationFormat>Widescreen</PresentationFormat>
  <Paragraphs>357</Paragraphs>
  <Slides>54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Calibri</vt:lpstr>
      <vt:lpstr>Museo 500</vt:lpstr>
      <vt:lpstr>Museo 700</vt:lpstr>
      <vt:lpstr>Times New Roman</vt:lpstr>
      <vt:lpstr>Webdings</vt:lpstr>
      <vt:lpstr>Wingdings</vt:lpstr>
      <vt:lpstr>Wingdings 2</vt:lpstr>
      <vt:lpstr>Wingdings 3</vt:lpstr>
      <vt:lpstr>Office Theme</vt:lpstr>
      <vt:lpstr>Not all lateral elbow pain is Tennis elbow </vt:lpstr>
      <vt:lpstr>PowerPoint Presentation</vt:lpstr>
      <vt:lpstr>PowerPoint Presentation</vt:lpstr>
      <vt:lpstr>PowerPoint Presentation</vt:lpstr>
      <vt:lpstr>Lateral sided elbow pain</vt:lpstr>
      <vt:lpstr>Lateral Epicondylitis (Tennis elbow)</vt:lpstr>
      <vt:lpstr>Tendinosis</vt:lpstr>
      <vt:lpstr>Lateral Epicondylitis  (Tennis elbow)</vt:lpstr>
      <vt:lpstr>Lateral Epicondylitis  (Tennis elbow)</vt:lpstr>
      <vt:lpstr>Lateral epicondylitis</vt:lpstr>
      <vt:lpstr>Lateral epicondylitis</vt:lpstr>
      <vt:lpstr>Lateral epicondylitis</vt:lpstr>
      <vt:lpstr>PowerPoint Presentation</vt:lpstr>
      <vt:lpstr>PowerPoint Presentation</vt:lpstr>
      <vt:lpstr>Lateral epicondylitis</vt:lpstr>
      <vt:lpstr>Lateral epicondylitis</vt:lpstr>
      <vt:lpstr>Lateral epicondylitis</vt:lpstr>
      <vt:lpstr>Lateral epicondylitis</vt:lpstr>
      <vt:lpstr>Lateral epicondylitis</vt:lpstr>
      <vt:lpstr>Lateral epicondylitis</vt:lpstr>
      <vt:lpstr>Operative  Lateral epicondyle</vt:lpstr>
      <vt:lpstr>PowerPoint Presentation</vt:lpstr>
      <vt:lpstr>PowerPoint Presentation</vt:lpstr>
      <vt:lpstr>Lateral epicondylitis</vt:lpstr>
      <vt:lpstr>PowerPoint Presentation</vt:lpstr>
      <vt:lpstr>PowerPoint Presentation</vt:lpstr>
      <vt:lpstr>PowerPoint Presentation</vt:lpstr>
      <vt:lpstr>PowerPoint Presentation</vt:lpstr>
      <vt:lpstr>Radial tunnel</vt:lpstr>
      <vt:lpstr>PowerPoint Presentation</vt:lpstr>
      <vt:lpstr>Medial epicondylitis  (Golfer’s elbow) </vt:lpstr>
      <vt:lpstr>Medial epicondylitis  (Golfer’s elbow) </vt:lpstr>
      <vt:lpstr>Ulnar nerve compression (Cubital tunnel)</vt:lpstr>
      <vt:lpstr>Ulnar nerve surgery</vt:lpstr>
      <vt:lpstr>Hyperextension valgus overload</vt:lpstr>
      <vt:lpstr>48 YO fireman lifting car</vt:lpstr>
      <vt:lpstr>Distal biceps rupture</vt:lpstr>
      <vt:lpstr>Distal biceps</vt:lpstr>
      <vt:lpstr>PowerPoint Presentation</vt:lpstr>
      <vt:lpstr>PowerPoint Presentation</vt:lpstr>
      <vt:lpstr>Arthritic conditions</vt:lpstr>
      <vt:lpstr>Osteoarthritis</vt:lpstr>
      <vt:lpstr>Rheumatoid Arthritis</vt:lpstr>
      <vt:lpstr>Rheumatoid Arthritis</vt:lpstr>
      <vt:lpstr>PowerPoint Presentation</vt:lpstr>
      <vt:lpstr>Numbers</vt:lpstr>
      <vt:lpstr>PowerPoint Presentation</vt:lpstr>
      <vt:lpstr>Unlinked Vs Sloppy hinge</vt:lpstr>
      <vt:lpstr>Sloppy Hinge - 5 yrs</vt:lpstr>
      <vt:lpstr>TER Complications</vt:lpstr>
      <vt:lpstr>Loose bodies/ osteochondritis</vt:lpstr>
      <vt:lpstr>PowerPoint Presentation</vt:lpstr>
      <vt:lpstr>PowerPoint Presentation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OConnor</dc:creator>
  <cp:lastModifiedBy>Lee Van Rensburg</cp:lastModifiedBy>
  <cp:revision>20</cp:revision>
  <cp:lastPrinted>2017-10-10T11:36:19Z</cp:lastPrinted>
  <dcterms:created xsi:type="dcterms:W3CDTF">2016-08-15T09:14:54Z</dcterms:created>
  <dcterms:modified xsi:type="dcterms:W3CDTF">2018-08-29T21:44:38Z</dcterms:modified>
</cp:coreProperties>
</file>