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424" r:id="rId2"/>
    <p:sldId id="456" r:id="rId3"/>
    <p:sldId id="433" r:id="rId4"/>
    <p:sldId id="426" r:id="rId5"/>
    <p:sldId id="440" r:id="rId6"/>
    <p:sldId id="434" r:id="rId7"/>
    <p:sldId id="427" r:id="rId8"/>
    <p:sldId id="430" r:id="rId9"/>
    <p:sldId id="431" r:id="rId10"/>
    <p:sldId id="432" r:id="rId11"/>
    <p:sldId id="435" r:id="rId12"/>
    <p:sldId id="442" r:id="rId13"/>
    <p:sldId id="441" r:id="rId14"/>
    <p:sldId id="443" r:id="rId15"/>
    <p:sldId id="436" r:id="rId16"/>
    <p:sldId id="428" r:id="rId17"/>
    <p:sldId id="429" r:id="rId18"/>
    <p:sldId id="438" r:id="rId19"/>
    <p:sldId id="437" r:id="rId20"/>
    <p:sldId id="439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808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8" autoAdjust="0"/>
    <p:restoredTop sz="94671" autoAdjust="0"/>
  </p:normalViewPr>
  <p:slideViewPr>
    <p:cSldViewPr>
      <p:cViewPr varScale="1">
        <p:scale>
          <a:sx n="67" d="100"/>
          <a:sy n="67" d="100"/>
        </p:scale>
        <p:origin x="10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6/8/2019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m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Elbow arthroscopic radial head excision</a:t>
            </a:r>
            <a:br>
              <a:rPr lang="en-GB" dirty="0"/>
            </a:br>
            <a:endParaRPr lang="en-GB" dirty="0"/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r>
              <a:rPr lang="en-GB" dirty="0"/>
              <a:t>Mr Lee Van Rensburg</a:t>
            </a:r>
          </a:p>
          <a:p>
            <a:r>
              <a:rPr lang="en-GB" dirty="0"/>
              <a:t>Jun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581128"/>
            <a:ext cx="3959967" cy="2227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558887"/>
            <a:ext cx="4087312" cy="22991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7" y="44624"/>
            <a:ext cx="9026863" cy="1728191"/>
          </a:xfrm>
        </p:spPr>
      </p:pic>
      <p:sp>
        <p:nvSpPr>
          <p:cNvPr id="5" name="Rectangle 4"/>
          <p:cNvSpPr/>
          <p:nvPr/>
        </p:nvSpPr>
        <p:spPr>
          <a:xfrm>
            <a:off x="3131840" y="638132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(2012) 36:2507–2512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643068"/>
            <a:ext cx="2967398" cy="47478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139952" y="3501008"/>
            <a:ext cx="0" cy="36004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211960" y="4077072"/>
            <a:ext cx="0" cy="29995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28683">
            <a:off x="5558648" y="2720949"/>
            <a:ext cx="2983044" cy="31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7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0" y="85791"/>
            <a:ext cx="4705433" cy="6572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" y="138392"/>
            <a:ext cx="4681133" cy="6618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3" y="162029"/>
            <a:ext cx="4745430" cy="6562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3" y="111803"/>
            <a:ext cx="4732149" cy="6610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42" r="9897" b="9290"/>
          <a:stretch/>
        </p:blipFill>
        <p:spPr>
          <a:xfrm>
            <a:off x="6578776" y="51917"/>
            <a:ext cx="2451633" cy="273144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9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adial head coming round into post rc compartm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5813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55" y="274638"/>
            <a:ext cx="4732149" cy="6610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42" r="9897" b="9290"/>
          <a:stretch/>
        </p:blipFill>
        <p:spPr>
          <a:xfrm>
            <a:off x="5346413" y="1364642"/>
            <a:ext cx="3683996" cy="410445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2054" y="256259"/>
            <a:ext cx="4718194" cy="65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adial head exci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98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53476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4322439" cy="4322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440" y="2026376"/>
            <a:ext cx="3073230" cy="4831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007" y="57716"/>
            <a:ext cx="1555632" cy="175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0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9" y="1794885"/>
            <a:ext cx="4596972" cy="49783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02" y="116632"/>
            <a:ext cx="69302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7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8576"/>
            <a:ext cx="3269747" cy="2266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2420888"/>
            <a:ext cx="3240360" cy="2173772"/>
          </a:xfrm>
          <a:prstGeom prst="rect">
            <a:avLst/>
          </a:prstGeom>
        </p:spPr>
      </p:pic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4725144"/>
            <a:ext cx="5190837" cy="1872208"/>
          </a:xfrm>
        </p:spPr>
      </p:pic>
    </p:spTree>
    <p:extLst>
      <p:ext uri="{BB962C8B-B14F-4D97-AF65-F5344CB8AC3E}">
        <p14:creationId xmlns:p14="http://schemas.microsoft.com/office/powerpoint/2010/main" val="162782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Standard shoulder scope side ported</a:t>
            </a:r>
          </a:p>
          <a:p>
            <a:pPr lvl="1"/>
            <a:r>
              <a:rPr lang="en-GB" dirty="0"/>
              <a:t>High flow</a:t>
            </a:r>
          </a:p>
          <a:p>
            <a:pPr lvl="1"/>
            <a:r>
              <a:rPr lang="en-GB" dirty="0"/>
              <a:t>5.5 mm stonecutter</a:t>
            </a:r>
          </a:p>
          <a:p>
            <a:r>
              <a:rPr lang="en-GB" dirty="0"/>
              <a:t>FMS reduce to 30, tourniquet haemostasis, let fluid flow</a:t>
            </a:r>
          </a:p>
          <a:p>
            <a:r>
              <a:rPr lang="en-GB" dirty="0"/>
              <a:t>No </a:t>
            </a:r>
            <a:r>
              <a:rPr lang="en-GB" dirty="0" err="1"/>
              <a:t>stockinette</a:t>
            </a:r>
            <a:r>
              <a:rPr lang="en-GB" dirty="0"/>
              <a:t> on forearm</a:t>
            </a:r>
          </a:p>
          <a:p>
            <a:r>
              <a:rPr lang="en-GB" dirty="0"/>
              <a:t>1 temporary median nerve (2 hrs) anterior excision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927236"/>
            <a:ext cx="2574351" cy="193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1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211960" y="6457812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Bone Joint </a:t>
            </a:r>
            <a:r>
              <a:rPr lang="en-GB" dirty="0" err="1"/>
              <a:t>Surg</a:t>
            </a:r>
            <a:r>
              <a:rPr lang="en-GB" dirty="0"/>
              <a:t> Am, 2001 Jan; 83 (1): 25 -25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9240"/>
            <a:ext cx="9144000" cy="1936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581" y="2229240"/>
            <a:ext cx="9144000" cy="1936102"/>
          </a:xfrm>
          <a:prstGeom prst="rect">
            <a:avLst/>
          </a:prstGeom>
          <a:solidFill>
            <a:srgbClr val="0808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2015629"/>
          </a:xfrm>
        </p:spPr>
        <p:txBody>
          <a:bodyPr/>
          <a:lstStyle/>
          <a:p>
            <a:r>
              <a:rPr lang="en-GB" dirty="0"/>
              <a:t>Minor complications 11%</a:t>
            </a:r>
          </a:p>
          <a:p>
            <a:pPr lvl="1"/>
            <a:r>
              <a:rPr lang="en-GB" dirty="0"/>
              <a:t>Prolonged drainage/  superficial infection 33 cases</a:t>
            </a:r>
          </a:p>
          <a:p>
            <a:pPr lvl="1"/>
            <a:r>
              <a:rPr lang="en-GB" dirty="0"/>
              <a:t>Lateral portal site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23219"/>
            <a:ext cx="7836303" cy="18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6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>
            <a:extLst>
              <a:ext uri="{FF2B5EF4-FFF2-40B4-BE49-F238E27FC236}">
                <a16:creationId xmlns:a16="http://schemas.microsoft.com/office/drawing/2014/main" id="{2BC9442E-C4F7-4241-A2CF-99FCADC4C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417638"/>
            <a:ext cx="3990975" cy="53435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437A1-D079-4BF5-9D4D-68A7B9983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56" y="1275548"/>
            <a:ext cx="5545137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4F7848-4021-433E-943C-36C4D66C4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315416"/>
            <a:ext cx="7534275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499E2-951B-480B-89DC-B1D475F3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8806"/>
            <a:ext cx="8229600" cy="1143000"/>
          </a:xfrm>
          <a:solidFill>
            <a:schemeClr val="bg2">
              <a:alpha val="21000"/>
            </a:schemeClr>
          </a:solidFill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www.cambridgeses.co.uk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8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351614"/>
            <a:ext cx="2952328" cy="3401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" y="1077696"/>
            <a:ext cx="3005588" cy="3694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257" y="1163354"/>
            <a:ext cx="3254682" cy="2689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561" y="4149080"/>
            <a:ext cx="3306760" cy="24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2" y="0"/>
            <a:ext cx="9145132" cy="2375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10252" y="6518388"/>
            <a:ext cx="3553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Arthroscopy, Vol. 10, No. 6, 1994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79" y="3316672"/>
            <a:ext cx="3143412" cy="33783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48716" y="2492896"/>
            <a:ext cx="55157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FIG. 3. Diagrammatic representation of arthroscopic radial head excision. A 5.5-mm </a:t>
            </a:r>
            <a:r>
              <a:rPr lang="en-GB" dirty="0"/>
              <a:t>motorized burr </a:t>
            </a: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is introduced through the</a:t>
            </a:r>
            <a:r>
              <a:rPr lang="en-GB" dirty="0"/>
              <a:t> anterolateral portal </a:t>
            </a: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under</a:t>
            </a:r>
            <a:r>
              <a:rPr lang="en-GB" dirty="0"/>
              <a:t> arthroscopic </a:t>
            </a: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visualization through the </a:t>
            </a:r>
            <a:r>
              <a:rPr lang="en-GB" dirty="0"/>
              <a:t>mid-lateral portal. </a:t>
            </a:r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The radial head is resected piecemeal.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7"/>
          <a:stretch/>
        </p:blipFill>
        <p:spPr>
          <a:xfrm>
            <a:off x="4186996" y="4293096"/>
            <a:ext cx="4630315" cy="2113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27579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Prone</a:t>
            </a:r>
          </a:p>
        </p:txBody>
      </p:sp>
    </p:spTree>
    <p:extLst>
      <p:ext uri="{BB962C8B-B14F-4D97-AF65-F5344CB8AC3E}">
        <p14:creationId xmlns:p14="http://schemas.microsoft.com/office/powerpoint/2010/main" val="2586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624006" y="274638"/>
            <a:ext cx="7895988" cy="1518372"/>
            <a:chOff x="179512" y="1417638"/>
            <a:chExt cx="7895988" cy="1518372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12" y="1417638"/>
              <a:ext cx="7779150" cy="14353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48064" y="2628233"/>
              <a:ext cx="292743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400" dirty="0">
                  <a:solidFill>
                    <a:schemeClr val="bg2"/>
                  </a:solidFill>
                </a:rPr>
                <a:t>VOL. 76-A. NO. 8. AUGUST 1994</a:t>
              </a:r>
              <a:endParaRPr lang="en-GB" sz="1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929749"/>
            <a:ext cx="2228743" cy="15470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68364" y="3209466"/>
            <a:ext cx="5472608" cy="3636725"/>
            <a:chOff x="3491880" y="2960627"/>
            <a:chExt cx="4762745" cy="3238074"/>
          </a:xfrm>
        </p:grpSpPr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1880" y="2960627"/>
              <a:ext cx="4762745" cy="2775093"/>
            </a:xfrm>
            <a:prstGeom prst="rect">
              <a:avLst/>
            </a:prstGeom>
          </p:spPr>
        </p:pic>
        <p:pic>
          <p:nvPicPr>
            <p:cNvPr id="11" name="Picture 10" descr="Screen Clippi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1880" y="5545993"/>
              <a:ext cx="4762745" cy="652708"/>
            </a:xfrm>
            <a:prstGeom prst="rect">
              <a:avLst/>
            </a:prstGeom>
          </p:spPr>
        </p:pic>
      </p:grp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769158"/>
            <a:ext cx="3081460" cy="30770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8364" y="3584838"/>
            <a:ext cx="5468132" cy="3261353"/>
          </a:xfrm>
          <a:prstGeom prst="rect">
            <a:avLst/>
          </a:prstGeom>
          <a:solidFill>
            <a:srgbClr val="000000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91" t="33949" r="25009" b="59892"/>
          <a:stretch/>
        </p:blipFill>
        <p:spPr>
          <a:xfrm>
            <a:off x="6732240" y="4437112"/>
            <a:ext cx="936105" cy="224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040" r="55097" b="53046"/>
          <a:stretch/>
        </p:blipFill>
        <p:spPr>
          <a:xfrm>
            <a:off x="3538660" y="4623822"/>
            <a:ext cx="2458306" cy="2880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921" t="39505" r="17871" b="52581"/>
          <a:stretch/>
        </p:blipFill>
        <p:spPr>
          <a:xfrm>
            <a:off x="7524328" y="4661296"/>
            <a:ext cx="504056" cy="288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56" t="47199" r="40731" b="44888"/>
          <a:stretch/>
        </p:blipFill>
        <p:spPr>
          <a:xfrm>
            <a:off x="4932040" y="4920626"/>
            <a:ext cx="194421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406" y="274638"/>
            <a:ext cx="9160137" cy="785730"/>
          </a:xfrm>
        </p:spPr>
      </p:pic>
      <p:sp>
        <p:nvSpPr>
          <p:cNvPr id="5" name="Rectangle 4"/>
          <p:cNvSpPr/>
          <p:nvPr/>
        </p:nvSpPr>
        <p:spPr>
          <a:xfrm>
            <a:off x="4572000" y="6381328"/>
            <a:ext cx="4386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Arthroscopy. 2001 Nov-Dec;17(9):918-23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41" y="1237868"/>
            <a:ext cx="8585641" cy="49977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057" y="1421146"/>
            <a:ext cx="8779138" cy="5159334"/>
          </a:xfrm>
          <a:prstGeom prst="rect">
            <a:avLst/>
          </a:prstGeom>
          <a:solidFill>
            <a:schemeClr val="bg2"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Viewing proximal medial portal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Anterior ¾  of head resected from anterolateral portal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Posterior ¼ then resected from mediolateral portal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07" y="1314272"/>
            <a:ext cx="882574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9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Anterolateral portal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556792"/>
            <a:ext cx="4536504" cy="511443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2420888"/>
            <a:ext cx="3816424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5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7" y="44624"/>
            <a:ext cx="9026863" cy="1728191"/>
          </a:xfrm>
        </p:spPr>
      </p:pic>
      <p:sp>
        <p:nvSpPr>
          <p:cNvPr id="5" name="Rectangle 4"/>
          <p:cNvSpPr/>
          <p:nvPr/>
        </p:nvSpPr>
        <p:spPr>
          <a:xfrm>
            <a:off x="3131840" y="638132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(2012) 36:2507–2512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811011"/>
            <a:ext cx="3384376" cy="462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52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7" y="44624"/>
            <a:ext cx="9026863" cy="1728191"/>
          </a:xfrm>
        </p:spPr>
      </p:pic>
      <p:sp>
        <p:nvSpPr>
          <p:cNvPr id="5" name="Rectangle 4"/>
          <p:cNvSpPr/>
          <p:nvPr/>
        </p:nvSpPr>
        <p:spPr>
          <a:xfrm>
            <a:off x="3131840" y="638132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(2012) 36:2507–2512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26879" y="2672915"/>
            <a:ext cx="5174943" cy="2808312"/>
            <a:chOff x="539551" y="2185838"/>
            <a:chExt cx="5544618" cy="3066105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51" y="2185838"/>
              <a:ext cx="5544618" cy="689858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551" y="2790490"/>
              <a:ext cx="5544617" cy="2461453"/>
            </a:xfrm>
            <a:prstGeom prst="rect">
              <a:avLst/>
            </a:prstGeom>
          </p:spPr>
        </p:pic>
      </p:grp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636911"/>
            <a:ext cx="3995936" cy="28762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1520" y="2708920"/>
            <a:ext cx="1008112" cy="360040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2267744" y="3858585"/>
            <a:ext cx="1008112" cy="578527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497960" y="2801946"/>
            <a:ext cx="1530424" cy="373793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092280" y="4149080"/>
            <a:ext cx="792088" cy="288032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5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7" y="44624"/>
            <a:ext cx="9026863" cy="1728191"/>
          </a:xfrm>
        </p:spPr>
      </p:pic>
      <p:sp>
        <p:nvSpPr>
          <p:cNvPr id="5" name="Rectangle 4"/>
          <p:cNvSpPr/>
          <p:nvPr/>
        </p:nvSpPr>
        <p:spPr>
          <a:xfrm>
            <a:off x="3131840" y="638132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(2012) 36:2507–2512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643068"/>
            <a:ext cx="2967398" cy="47478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995936" y="3861047"/>
            <a:ext cx="0" cy="360040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499992" y="3921132"/>
            <a:ext cx="0" cy="29995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106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1990</TotalTime>
  <Words>211</Words>
  <Application>Microsoft Office PowerPoint</Application>
  <PresentationFormat>On-screen Show (4:3)</PresentationFormat>
  <Paragraphs>32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Verdana</vt:lpstr>
      <vt:lpstr>Wingdings</vt:lpstr>
      <vt:lpstr>Wingdings 2</vt:lpstr>
      <vt:lpstr>Wingdings 3</vt:lpstr>
      <vt:lpstr>surgeon blue</vt:lpstr>
      <vt:lpstr>Elbow arthroscopic radial head excision </vt:lpstr>
      <vt:lpstr>www.cambridgeses.co.uk</vt:lpstr>
      <vt:lpstr>PowerPoint Presentation</vt:lpstr>
      <vt:lpstr>PowerPoint Presentation</vt:lpstr>
      <vt:lpstr>PowerPoint Presentation</vt:lpstr>
      <vt:lpstr>Anterolateral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</vt:lpstr>
      <vt:lpstr>PowerPoint Presentation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update</dc:title>
  <dc:creator>Lee Van Rensburg</dc:creator>
  <cp:lastModifiedBy>Lee Van Rensburg</cp:lastModifiedBy>
  <cp:revision>38</cp:revision>
  <dcterms:created xsi:type="dcterms:W3CDTF">2015-06-14T13:50:42Z</dcterms:created>
  <dcterms:modified xsi:type="dcterms:W3CDTF">2019-06-08T14:28:25Z</dcterms:modified>
</cp:coreProperties>
</file>