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53" r:id="rId2"/>
  </p:sldMasterIdLst>
  <p:notesMasterIdLst>
    <p:notesMasterId r:id="rId54"/>
  </p:notesMasterIdLst>
  <p:sldIdLst>
    <p:sldId id="455" r:id="rId3"/>
    <p:sldId id="418" r:id="rId4"/>
    <p:sldId id="458" r:id="rId5"/>
    <p:sldId id="714" r:id="rId6"/>
    <p:sldId id="459" r:id="rId7"/>
    <p:sldId id="460" r:id="rId8"/>
    <p:sldId id="461" r:id="rId9"/>
    <p:sldId id="705" r:id="rId10"/>
    <p:sldId id="456" r:id="rId11"/>
    <p:sldId id="462" r:id="rId12"/>
    <p:sldId id="463" r:id="rId13"/>
    <p:sldId id="706" r:id="rId14"/>
    <p:sldId id="465" r:id="rId15"/>
    <p:sldId id="542" r:id="rId16"/>
    <p:sldId id="704" r:id="rId17"/>
    <p:sldId id="700" r:id="rId18"/>
    <p:sldId id="701" r:id="rId19"/>
    <p:sldId id="702" r:id="rId20"/>
    <p:sldId id="707" r:id="rId21"/>
    <p:sldId id="703" r:id="rId22"/>
    <p:sldId id="708" r:id="rId23"/>
    <p:sldId id="709" r:id="rId24"/>
    <p:sldId id="694" r:id="rId25"/>
    <p:sldId id="710" r:id="rId26"/>
    <p:sldId id="711" r:id="rId27"/>
    <p:sldId id="449" r:id="rId28"/>
    <p:sldId id="434" r:id="rId29"/>
    <p:sldId id="438" r:id="rId30"/>
    <p:sldId id="693" r:id="rId31"/>
    <p:sldId id="715" r:id="rId32"/>
    <p:sldId id="716" r:id="rId33"/>
    <p:sldId id="717" r:id="rId34"/>
    <p:sldId id="698" r:id="rId35"/>
    <p:sldId id="712" r:id="rId36"/>
    <p:sldId id="534" r:id="rId37"/>
    <p:sldId id="535" r:id="rId38"/>
    <p:sldId id="718" r:id="rId39"/>
    <p:sldId id="691" r:id="rId40"/>
    <p:sldId id="690" r:id="rId41"/>
    <p:sldId id="544" r:id="rId42"/>
    <p:sldId id="719" r:id="rId43"/>
    <p:sldId id="720" r:id="rId44"/>
    <p:sldId id="457" r:id="rId45"/>
    <p:sldId id="721" r:id="rId46"/>
    <p:sldId id="437" r:id="rId47"/>
    <p:sldId id="436" r:id="rId48"/>
    <p:sldId id="722" r:id="rId49"/>
    <p:sldId id="723" r:id="rId50"/>
    <p:sldId id="724" r:id="rId51"/>
    <p:sldId id="726" r:id="rId52"/>
    <p:sldId id="725" r:id="rId5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080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71" autoAdjust="0"/>
  </p:normalViewPr>
  <p:slideViewPr>
    <p:cSldViewPr>
      <p:cViewPr varScale="1">
        <p:scale>
          <a:sx n="68" d="100"/>
          <a:sy n="68" d="100"/>
        </p:scale>
        <p:origin x="1264" y="56"/>
      </p:cViewPr>
      <p:guideLst>
        <p:guide orient="horz" pos="2160"/>
        <p:guide pos="2880"/>
      </p:guideLst>
    </p:cSldViewPr>
  </p:slideViewPr>
  <p:outlineViewPr>
    <p:cViewPr>
      <p:scale>
        <a:sx n="33" d="100"/>
        <a:sy n="33" d="100"/>
      </p:scale>
      <p:origin x="0" y="20676"/>
    </p:cViewPr>
  </p:outlineViewPr>
  <p:notesTextViewPr>
    <p:cViewPr>
      <p:scale>
        <a:sx n="100" d="100"/>
        <a:sy n="100" d="100"/>
      </p:scale>
      <p:origin x="0" y="0"/>
    </p:cViewPr>
  </p:notesTextViewPr>
  <p:sorterViewPr>
    <p:cViewPr>
      <p:scale>
        <a:sx n="50" d="100"/>
        <a:sy n="50" d="100"/>
      </p:scale>
      <p:origin x="0" y="-307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dirty="0">
                <a:latin typeface="+mn-lt"/>
                <a:cs typeface="+mn-cs"/>
              </a:defRPr>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9A645070-5883-459D-A5B4-96A5105015E6}" type="datetimeFigureOut">
              <a:rPr lang="en-US"/>
              <a:pPr>
                <a:defRPr/>
              </a:pPr>
              <a:t>8/1/2018</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dirty="0">
                <a:latin typeface="+mn-lt"/>
                <a:cs typeface="+mn-cs"/>
              </a:defRPr>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9F9D5A36-AB7F-4807-B3EE-2C007AB4F526}" type="slidenum">
              <a:rPr lang="en-GB"/>
              <a:pPr/>
              <a:t>‹#›</a:t>
            </a:fld>
            <a:endParaRPr lang="en-GB"/>
          </a:p>
        </p:txBody>
      </p:sp>
    </p:spTree>
    <p:extLst>
      <p:ext uri="{BB962C8B-B14F-4D97-AF65-F5344CB8AC3E}">
        <p14:creationId xmlns:p14="http://schemas.microsoft.com/office/powerpoint/2010/main" val="28020095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7A742-9891-4FEC-A1A4-6014E3C407F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2374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a:extLst>
              <a:ext uri="{FF2B5EF4-FFF2-40B4-BE49-F238E27FC236}">
                <a16:creationId xmlns:a16="http://schemas.microsoft.com/office/drawing/2014/main" id="{C5149C8E-D4BC-4325-8CE0-D2EE50DEFE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5" name="Notes Placeholder 2">
            <a:extLst>
              <a:ext uri="{FF2B5EF4-FFF2-40B4-BE49-F238E27FC236}">
                <a16:creationId xmlns:a16="http://schemas.microsoft.com/office/drawing/2014/main" id="{74797839-9FAC-4732-AAB7-818DF3CAB1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218116" name="Slide Number Placeholder 3">
            <a:extLst>
              <a:ext uri="{FF2B5EF4-FFF2-40B4-BE49-F238E27FC236}">
                <a16:creationId xmlns:a16="http://schemas.microsoft.com/office/drawing/2014/main" id="{25353912-F5BF-47EB-8F67-6D6CDFE5BD5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35BD698-3C47-43FF-8207-D1A19EB1AA41}" type="slidenum">
              <a:rPr lang="en-GB" altLang="en-US" smtClean="0">
                <a:latin typeface="Calibri" panose="020F0502020204030204" pitchFamily="34" charset="0"/>
              </a:rPr>
              <a:pPr/>
              <a:t>35</a:t>
            </a:fld>
            <a:endParaRPr lang="en-GB" altLang="en-US">
              <a:latin typeface="Calibri" panose="020F0502020204030204" pitchFamily="34" charset="0"/>
            </a:endParaRPr>
          </a:p>
        </p:txBody>
      </p:sp>
    </p:spTree>
    <p:extLst>
      <p:ext uri="{BB962C8B-B14F-4D97-AF65-F5344CB8AC3E}">
        <p14:creationId xmlns:p14="http://schemas.microsoft.com/office/powerpoint/2010/main" val="1167410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a:extLst>
              <a:ext uri="{FF2B5EF4-FFF2-40B4-BE49-F238E27FC236}">
                <a16:creationId xmlns:a16="http://schemas.microsoft.com/office/drawing/2014/main" id="{582E85A2-15F4-4512-B959-3001069D99B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3" name="Notes Placeholder 2">
            <a:extLst>
              <a:ext uri="{FF2B5EF4-FFF2-40B4-BE49-F238E27FC236}">
                <a16:creationId xmlns:a16="http://schemas.microsoft.com/office/drawing/2014/main" id="{2991B1B0-4E12-4B0C-8CED-1573375FF7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220164" name="Slide Number Placeholder 3">
            <a:extLst>
              <a:ext uri="{FF2B5EF4-FFF2-40B4-BE49-F238E27FC236}">
                <a16:creationId xmlns:a16="http://schemas.microsoft.com/office/drawing/2014/main" id="{656C1A65-CF93-4053-A7C3-67F94721643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3AB805B-1F99-4477-B991-8F9410EEDDC3}" type="slidenum">
              <a:rPr lang="en-GB" altLang="en-US" smtClean="0">
                <a:latin typeface="Calibri" panose="020F0502020204030204" pitchFamily="34" charset="0"/>
              </a:rPr>
              <a:pPr/>
              <a:t>36</a:t>
            </a:fld>
            <a:endParaRPr lang="en-GB" altLang="en-US">
              <a:latin typeface="Calibri" panose="020F0502020204030204" pitchFamily="34" charset="0"/>
            </a:endParaRPr>
          </a:p>
        </p:txBody>
      </p:sp>
    </p:spTree>
    <p:extLst>
      <p:ext uri="{BB962C8B-B14F-4D97-AF65-F5344CB8AC3E}">
        <p14:creationId xmlns:p14="http://schemas.microsoft.com/office/powerpoint/2010/main" val="88597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a:t>Click to edit Master title style</a:t>
            </a: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13"/>
          <p:cNvSpPr>
            <a:spLocks noGrp="1"/>
          </p:cNvSpPr>
          <p:nvPr>
            <p:ph type="dt" sz="half" idx="10"/>
          </p:nvPr>
        </p:nvSpPr>
        <p:spPr/>
        <p:txBody>
          <a:bodyPr/>
          <a:lstStyle>
            <a:lvl1pPr>
              <a:defRPr/>
            </a:lvl1pPr>
          </a:lstStyle>
          <a:p>
            <a:pPr>
              <a:defRPr/>
            </a:pPr>
            <a:fld id="{962449D4-EB28-40E5-8F80-338EC8322DD1}" type="datetimeFigureOut">
              <a:rPr lang="en-US"/>
              <a:pPr>
                <a:defRPr/>
              </a:pPr>
              <a:t>8/1/2018</a:t>
            </a:fld>
            <a:endParaRPr lang="en-GB" dirty="0"/>
          </a:p>
        </p:txBody>
      </p:sp>
      <p:sp>
        <p:nvSpPr>
          <p:cNvPr id="5" name="Footer Placeholder 2"/>
          <p:cNvSpPr>
            <a:spLocks noGrp="1"/>
          </p:cNvSpPr>
          <p:nvPr>
            <p:ph type="ftr" sz="quarter" idx="11"/>
          </p:nvPr>
        </p:nvSpPr>
        <p:spPr/>
        <p:txBody>
          <a:bodyPr/>
          <a:lstStyle>
            <a:lvl1pPr>
              <a:defRPr/>
            </a:lvl1pPr>
          </a:lstStyle>
          <a:p>
            <a:pPr>
              <a:defRPr/>
            </a:pPr>
            <a:endParaRPr lang="en-GB"/>
          </a:p>
        </p:txBody>
      </p:sp>
      <p:sp>
        <p:nvSpPr>
          <p:cNvPr id="6" name="Slide Number Placeholder 22"/>
          <p:cNvSpPr>
            <a:spLocks noGrp="1"/>
          </p:cNvSpPr>
          <p:nvPr>
            <p:ph type="sldNum" sz="quarter" idx="12"/>
          </p:nvPr>
        </p:nvSpPr>
        <p:spPr/>
        <p:txBody>
          <a:bodyPr/>
          <a:lstStyle>
            <a:lvl1pPr>
              <a:defRPr/>
            </a:lvl1pPr>
          </a:lstStyle>
          <a:p>
            <a:fld id="{62F81D32-EF2D-4CCA-AB7F-156AFBC7EF8B}" type="slidenum">
              <a:rPr lang="en-GB"/>
              <a:pPr/>
              <a:t>‹#›</a:t>
            </a:fld>
            <a:endParaRPr lang="en-GB"/>
          </a:p>
        </p:txBody>
      </p:sp>
    </p:spTree>
    <p:extLst>
      <p:ext uri="{BB962C8B-B14F-4D97-AF65-F5344CB8AC3E}">
        <p14:creationId xmlns:p14="http://schemas.microsoft.com/office/powerpoint/2010/main" val="3932771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40F71B5D-2E2B-4902-A089-048F8ABFA35E}" type="datetimeFigureOut">
              <a:rPr lang="en-US"/>
              <a:pPr>
                <a:defRPr/>
              </a:pPr>
              <a:t>8/1/2018</a:t>
            </a:fld>
            <a:endParaRPr lang="en-GB" dirty="0"/>
          </a:p>
        </p:txBody>
      </p:sp>
      <p:sp>
        <p:nvSpPr>
          <p:cNvPr id="5" name="Footer Placeholder 2"/>
          <p:cNvSpPr>
            <a:spLocks noGrp="1"/>
          </p:cNvSpPr>
          <p:nvPr>
            <p:ph type="ftr" sz="quarter" idx="11"/>
          </p:nvPr>
        </p:nvSpPr>
        <p:spPr/>
        <p:txBody>
          <a:bodyPr/>
          <a:lstStyle>
            <a:lvl1pPr>
              <a:defRPr/>
            </a:lvl1pPr>
          </a:lstStyle>
          <a:p>
            <a:pPr>
              <a:defRPr/>
            </a:pPr>
            <a:endParaRPr lang="en-GB"/>
          </a:p>
        </p:txBody>
      </p:sp>
      <p:sp>
        <p:nvSpPr>
          <p:cNvPr id="6" name="Slide Number Placeholder 22"/>
          <p:cNvSpPr>
            <a:spLocks noGrp="1"/>
          </p:cNvSpPr>
          <p:nvPr>
            <p:ph type="sldNum" sz="quarter" idx="12"/>
          </p:nvPr>
        </p:nvSpPr>
        <p:spPr/>
        <p:txBody>
          <a:bodyPr/>
          <a:lstStyle>
            <a:lvl1pPr>
              <a:defRPr/>
            </a:lvl1pPr>
          </a:lstStyle>
          <a:p>
            <a:fld id="{AC140D45-E94C-492B-9507-010573E07976}" type="slidenum">
              <a:rPr lang="en-GB"/>
              <a:pPr/>
              <a:t>‹#›</a:t>
            </a:fld>
            <a:endParaRPr lang="en-GB"/>
          </a:p>
        </p:txBody>
      </p:sp>
    </p:spTree>
    <p:extLst>
      <p:ext uri="{BB962C8B-B14F-4D97-AF65-F5344CB8AC3E}">
        <p14:creationId xmlns:p14="http://schemas.microsoft.com/office/powerpoint/2010/main" val="3702889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B4BCD267-6F33-4111-9C73-42CE8CE20E61}" type="datetimeFigureOut">
              <a:rPr lang="en-US"/>
              <a:pPr>
                <a:defRPr/>
              </a:pPr>
              <a:t>8/1/2018</a:t>
            </a:fld>
            <a:endParaRPr lang="en-GB" dirty="0"/>
          </a:p>
        </p:txBody>
      </p:sp>
      <p:sp>
        <p:nvSpPr>
          <p:cNvPr id="5" name="Footer Placeholder 2"/>
          <p:cNvSpPr>
            <a:spLocks noGrp="1"/>
          </p:cNvSpPr>
          <p:nvPr>
            <p:ph type="ftr" sz="quarter" idx="11"/>
          </p:nvPr>
        </p:nvSpPr>
        <p:spPr/>
        <p:txBody>
          <a:bodyPr/>
          <a:lstStyle>
            <a:lvl1pPr>
              <a:defRPr/>
            </a:lvl1pPr>
          </a:lstStyle>
          <a:p>
            <a:pPr>
              <a:defRPr/>
            </a:pPr>
            <a:endParaRPr lang="en-GB"/>
          </a:p>
        </p:txBody>
      </p:sp>
      <p:sp>
        <p:nvSpPr>
          <p:cNvPr id="6" name="Slide Number Placeholder 22"/>
          <p:cNvSpPr>
            <a:spLocks noGrp="1"/>
          </p:cNvSpPr>
          <p:nvPr>
            <p:ph type="sldNum" sz="quarter" idx="12"/>
          </p:nvPr>
        </p:nvSpPr>
        <p:spPr/>
        <p:txBody>
          <a:bodyPr/>
          <a:lstStyle>
            <a:lvl1pPr>
              <a:defRPr/>
            </a:lvl1pPr>
          </a:lstStyle>
          <a:p>
            <a:fld id="{F9FC0C79-1426-4F5F-8A6E-3C1070B30F79}" type="slidenum">
              <a:rPr lang="en-GB"/>
              <a:pPr/>
              <a:t>‹#›</a:t>
            </a:fld>
            <a:endParaRPr lang="en-GB"/>
          </a:p>
        </p:txBody>
      </p:sp>
    </p:spTree>
    <p:extLst>
      <p:ext uri="{BB962C8B-B14F-4D97-AF65-F5344CB8AC3E}">
        <p14:creationId xmlns:p14="http://schemas.microsoft.com/office/powerpoint/2010/main" val="23276271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lipArt Placeholder 3"/>
          <p:cNvSpPr>
            <a:spLocks noGrp="1"/>
          </p:cNvSpPr>
          <p:nvPr>
            <p:ph type="clipArt" sz="half" idx="2"/>
          </p:nvPr>
        </p:nvSpPr>
        <p:spPr>
          <a:xfrm>
            <a:off x="4648200" y="1981200"/>
            <a:ext cx="3810000" cy="4114800"/>
          </a:xfrm>
        </p:spPr>
        <p:txBody>
          <a:bodyPr>
            <a:normAutofit/>
          </a:bodyPr>
          <a:lstStyle/>
          <a:p>
            <a:pPr lvl="0"/>
            <a:r>
              <a:rPr lang="en-US" noProof="0"/>
              <a:t>Click icon to add online image</a:t>
            </a:r>
            <a:endParaRPr lang="en-GB" noProof="0" dirty="0"/>
          </a:p>
        </p:txBody>
      </p:sp>
      <p:sp>
        <p:nvSpPr>
          <p:cNvPr id="5" name="Date Placeholder 13"/>
          <p:cNvSpPr>
            <a:spLocks noGrp="1"/>
          </p:cNvSpPr>
          <p:nvPr>
            <p:ph type="dt" sz="half" idx="10"/>
          </p:nvPr>
        </p:nvSpPr>
        <p:spPr/>
        <p:txBody>
          <a:bodyPr/>
          <a:lstStyle>
            <a:lvl1pPr>
              <a:defRPr/>
            </a:lvl1pPr>
          </a:lstStyle>
          <a:p>
            <a:pPr>
              <a:defRPr/>
            </a:pPr>
            <a:fld id="{108011E9-0B2B-4974-B1B2-3D0E9DCCB420}" type="datetimeFigureOut">
              <a:rPr lang="en-US"/>
              <a:pPr>
                <a:defRPr/>
              </a:pPr>
              <a:t>8/1/2018</a:t>
            </a:fld>
            <a:endParaRPr lang="en-GB" dirty="0"/>
          </a:p>
        </p:txBody>
      </p:sp>
      <p:sp>
        <p:nvSpPr>
          <p:cNvPr id="6" name="Footer Placeholder 2"/>
          <p:cNvSpPr>
            <a:spLocks noGrp="1"/>
          </p:cNvSpPr>
          <p:nvPr>
            <p:ph type="ftr" sz="quarter" idx="11"/>
          </p:nvPr>
        </p:nvSpPr>
        <p:spPr/>
        <p:txBody>
          <a:bodyPr/>
          <a:lstStyle>
            <a:lvl1pPr>
              <a:defRPr/>
            </a:lvl1pPr>
          </a:lstStyle>
          <a:p>
            <a:pPr>
              <a:defRPr/>
            </a:pPr>
            <a:endParaRPr lang="en-GB"/>
          </a:p>
        </p:txBody>
      </p:sp>
      <p:sp>
        <p:nvSpPr>
          <p:cNvPr id="7" name="Slide Number Placeholder 22"/>
          <p:cNvSpPr>
            <a:spLocks noGrp="1"/>
          </p:cNvSpPr>
          <p:nvPr>
            <p:ph type="sldNum" sz="quarter" idx="12"/>
          </p:nvPr>
        </p:nvSpPr>
        <p:spPr/>
        <p:txBody>
          <a:bodyPr/>
          <a:lstStyle>
            <a:lvl1pPr>
              <a:defRPr/>
            </a:lvl1pPr>
          </a:lstStyle>
          <a:p>
            <a:fld id="{90AD0C80-E122-4FC1-97FA-C89B225F9273}" type="slidenum">
              <a:rPr lang="en-GB"/>
              <a:pPr/>
              <a:t>‹#›</a:t>
            </a:fld>
            <a:endParaRPr lang="en-GB"/>
          </a:p>
        </p:txBody>
      </p:sp>
    </p:spTree>
    <p:extLst>
      <p:ext uri="{BB962C8B-B14F-4D97-AF65-F5344CB8AC3E}">
        <p14:creationId xmlns:p14="http://schemas.microsoft.com/office/powerpoint/2010/main" val="3205901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3" name="Rectangle 2"/>
          <p:cNvSpPr/>
          <p:nvPr userDrawn="1"/>
        </p:nvSpPr>
        <p:spPr>
          <a:xfrm>
            <a:off x="796636" y="0"/>
            <a:ext cx="2921000" cy="738909"/>
          </a:xfrm>
          <a:prstGeom prst="rect">
            <a:avLst/>
          </a:prstGeom>
          <a:solidFill>
            <a:srgbClr val="00B3E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a:ea typeface="+mn-ea"/>
              <a:cs typeface="+mn-cs"/>
            </a:endParaRPr>
          </a:p>
        </p:txBody>
      </p:sp>
      <p:sp>
        <p:nvSpPr>
          <p:cNvPr id="4" name="Text Placeholder 2"/>
          <p:cNvSpPr>
            <a:spLocks noGrp="1"/>
          </p:cNvSpPr>
          <p:nvPr>
            <p:ph idx="1"/>
          </p:nvPr>
        </p:nvSpPr>
        <p:spPr>
          <a:xfrm>
            <a:off x="981358" y="1270000"/>
            <a:ext cx="7481628" cy="4680973"/>
          </a:xfrm>
          <a:prstGeom prst="rect">
            <a:avLst/>
          </a:prstGeom>
        </p:spPr>
        <p:txBody>
          <a:bodyPr vert="horz" lIns="91440" tIns="45720" rIns="91440" bIns="45720" rtlCol="0">
            <a:normAutofit/>
          </a:bodyPr>
          <a:lstStyle/>
          <a:p>
            <a:pPr lvl="0"/>
            <a:r>
              <a:rPr lang="en-US" dirty="0"/>
              <a:t>Subhead Arial Bold 20 Color# Grey</a:t>
            </a:r>
          </a:p>
          <a:p>
            <a:pPr marL="0" marR="0" lvl="1" indent="0" algn="l" defTabSz="914400" rtl="0" eaLnBrk="1" fontAlgn="auto" latinLnBrk="0" hangingPunct="1">
              <a:lnSpc>
                <a:spcPct val="90000"/>
              </a:lnSpc>
              <a:spcBef>
                <a:spcPts val="500"/>
              </a:spcBef>
              <a:spcAft>
                <a:spcPts val="0"/>
              </a:spcAft>
              <a:buClr>
                <a:srgbClr val="00B3EF"/>
              </a:buClr>
              <a:buSzTx/>
              <a:buFont typeface="Arial" panose="020B0604020202020204" pitchFamily="34" charset="0"/>
              <a:buNone/>
              <a:tabLst/>
              <a:defRPr/>
            </a:pPr>
            <a:r>
              <a:rPr lang="en-US" dirty="0"/>
              <a:t>Regular Text Style Arial Regular 18pt Color# Grey, Text 1, Lighter 25%</a:t>
            </a:r>
          </a:p>
          <a:p>
            <a:pPr lvl="2"/>
            <a:r>
              <a:rPr lang="en-US" dirty="0"/>
              <a:t>1st Level Bullets Arial Regular 16pt Color# Grey with Cyan Bullet</a:t>
            </a:r>
          </a:p>
          <a:p>
            <a:pPr lvl="3"/>
            <a:r>
              <a:rPr lang="en-US" dirty="0"/>
              <a:t>2nd Level Bullets Arial Regular 16pt Color# Grey</a:t>
            </a:r>
          </a:p>
          <a:p>
            <a:pPr lvl="4"/>
            <a:r>
              <a:rPr lang="en-US" dirty="0"/>
              <a:t>PICTURE CAPTIONS</a:t>
            </a:r>
          </a:p>
          <a:p>
            <a:pPr lvl="5"/>
            <a:r>
              <a:rPr lang="en-US" sz="1600" dirty="0">
                <a:latin typeface="Arial" panose="020B0604020202020204" pitchFamily="34" charset="0"/>
                <a:cs typeface="Arial" panose="020B0604020202020204" pitchFamily="34" charset="0"/>
              </a:rPr>
              <a:t>Picture Caption Descriptive Text.</a:t>
            </a:r>
            <a:endParaRPr lang="en-US" dirty="0"/>
          </a:p>
          <a:p>
            <a:pPr lvl="2"/>
            <a:endParaRPr lang="en-US" dirty="0"/>
          </a:p>
          <a:p>
            <a:pPr lvl="2"/>
            <a:endParaRPr lang="en-US" dirty="0"/>
          </a:p>
        </p:txBody>
      </p:sp>
      <p:sp>
        <p:nvSpPr>
          <p:cNvPr id="5" name="Title Placeholder 1"/>
          <p:cNvSpPr>
            <a:spLocks noGrp="1"/>
          </p:cNvSpPr>
          <p:nvPr>
            <p:ph type="title"/>
          </p:nvPr>
        </p:nvSpPr>
        <p:spPr>
          <a:xfrm>
            <a:off x="981357" y="200928"/>
            <a:ext cx="8107218" cy="342796"/>
          </a:xfrm>
          <a:prstGeom prst="rect">
            <a:avLst/>
          </a:prstGeom>
        </p:spPr>
        <p:txBody>
          <a:bodyPr vert="horz" lIns="91440" tIns="45720" rIns="91440" bIns="45720" rtlCol="0" anchor="ctr">
            <a:noAutofit/>
          </a:bodyPr>
          <a:lstStyle/>
          <a:p>
            <a:r>
              <a:rPr lang="en-US" dirty="0"/>
              <a:t>Rockwell 18pt white</a:t>
            </a:r>
          </a:p>
        </p:txBody>
      </p:sp>
      <p:sp>
        <p:nvSpPr>
          <p:cNvPr id="6" name="Footer Placeholder 4"/>
          <p:cNvSpPr>
            <a:spLocks noGrp="1"/>
          </p:cNvSpPr>
          <p:nvPr>
            <p:ph type="ftr" sz="quarter" idx="3"/>
          </p:nvPr>
        </p:nvSpPr>
        <p:spPr>
          <a:xfrm>
            <a:off x="5167356" y="6269129"/>
            <a:ext cx="3086100" cy="365125"/>
          </a:xfrm>
          <a:prstGeom prst="rect">
            <a:avLst/>
          </a:prstGeom>
        </p:spPr>
        <p:txBody>
          <a:bodyPr vert="horz" lIns="91440" tIns="45720" rIns="91440" bIns="45720" rtlCol="0" anchor="ctr"/>
          <a:lstStyle>
            <a:lvl1pPr algn="r">
              <a:defRPr sz="1000" b="1">
                <a:solidFill>
                  <a:srgbClr val="0099D2"/>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99D2"/>
                </a:solidFill>
                <a:effectLst/>
                <a:uLnTx/>
                <a:uFillTx/>
                <a:latin typeface="Arial" panose="020B0604020202020204" pitchFamily="34" charset="0"/>
                <a:ea typeface="+mn-ea"/>
                <a:cs typeface="Arial" panose="020B0604020202020204" pitchFamily="34" charset="0"/>
              </a:rPr>
              <a:t>GEN70-19-A  </a:t>
            </a:r>
          </a:p>
        </p:txBody>
      </p:sp>
      <p:pic>
        <p:nvPicPr>
          <p:cNvPr id="7" name="Picture 6" descr="ACUMED_LOGO_FINAL##.eps"/>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6635" y="6292825"/>
            <a:ext cx="1758148" cy="321382"/>
          </a:xfrm>
          <a:prstGeom prst="rect">
            <a:avLst/>
          </a:prstGeom>
        </p:spPr>
      </p:pic>
    </p:spTree>
    <p:extLst>
      <p:ext uri="{BB962C8B-B14F-4D97-AF65-F5344CB8AC3E}">
        <p14:creationId xmlns:p14="http://schemas.microsoft.com/office/powerpoint/2010/main" val="219203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C44E7836-AA7F-4906-B88A-FE61ABDE6EE6}" type="datetimeFigureOut">
              <a:rPr lang="en-US"/>
              <a:pPr>
                <a:defRPr/>
              </a:pPr>
              <a:t>8/1/2018</a:t>
            </a:fld>
            <a:endParaRPr lang="en-GB" dirty="0"/>
          </a:p>
        </p:txBody>
      </p:sp>
      <p:sp>
        <p:nvSpPr>
          <p:cNvPr id="5" name="Footer Placeholder 2"/>
          <p:cNvSpPr>
            <a:spLocks noGrp="1"/>
          </p:cNvSpPr>
          <p:nvPr>
            <p:ph type="ftr" sz="quarter" idx="11"/>
          </p:nvPr>
        </p:nvSpPr>
        <p:spPr/>
        <p:txBody>
          <a:bodyPr/>
          <a:lstStyle>
            <a:lvl1pPr>
              <a:defRPr/>
            </a:lvl1pPr>
          </a:lstStyle>
          <a:p>
            <a:pPr>
              <a:defRPr/>
            </a:pPr>
            <a:endParaRPr lang="en-GB"/>
          </a:p>
        </p:txBody>
      </p:sp>
      <p:sp>
        <p:nvSpPr>
          <p:cNvPr id="6" name="Slide Number Placeholder 22"/>
          <p:cNvSpPr>
            <a:spLocks noGrp="1"/>
          </p:cNvSpPr>
          <p:nvPr>
            <p:ph type="sldNum" sz="quarter" idx="12"/>
          </p:nvPr>
        </p:nvSpPr>
        <p:spPr/>
        <p:txBody>
          <a:bodyPr/>
          <a:lstStyle>
            <a:lvl1pPr>
              <a:defRPr/>
            </a:lvl1pPr>
          </a:lstStyle>
          <a:p>
            <a:fld id="{0728BA9B-ED62-449A-8001-AF514250213F}" type="slidenum">
              <a:rPr lang="en-GB"/>
              <a:pPr/>
              <a:t>‹#›</a:t>
            </a:fld>
            <a:endParaRPr lang="en-GB"/>
          </a:p>
        </p:txBody>
      </p:sp>
    </p:spTree>
    <p:extLst>
      <p:ext uri="{BB962C8B-B14F-4D97-AF65-F5344CB8AC3E}">
        <p14:creationId xmlns:p14="http://schemas.microsoft.com/office/powerpoint/2010/main" val="373332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3A86E0F3-2657-4F84-8073-49429EF4176D}" type="datetimeFigureOut">
              <a:rPr lang="en-US"/>
              <a:pPr>
                <a:defRPr/>
              </a:pPr>
              <a:t>8/1/2018</a:t>
            </a:fld>
            <a:endParaRPr lang="en-GB" dirty="0"/>
          </a:p>
        </p:txBody>
      </p:sp>
      <p:sp>
        <p:nvSpPr>
          <p:cNvPr id="5" name="Footer Placeholder 4"/>
          <p:cNvSpPr>
            <a:spLocks noGrp="1"/>
          </p:cNvSpPr>
          <p:nvPr>
            <p:ph type="ftr" sz="quarter" idx="11"/>
          </p:nvPr>
        </p:nvSpPr>
        <p:spPr/>
        <p:txBody>
          <a:bodyPr/>
          <a:lstStyle>
            <a:lvl1pPr>
              <a:defRPr dirty="0"/>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58B88EFE-CBAC-46CE-99AF-EFED46E8DED2}" type="slidenum">
              <a:rPr lang="en-GB"/>
              <a:pPr/>
              <a:t>‹#›</a:t>
            </a:fld>
            <a:endParaRPr lang="en-GB"/>
          </a:p>
        </p:txBody>
      </p:sp>
    </p:spTree>
    <p:extLst>
      <p:ext uri="{BB962C8B-B14F-4D97-AF65-F5344CB8AC3E}">
        <p14:creationId xmlns:p14="http://schemas.microsoft.com/office/powerpoint/2010/main" val="24765885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DC7B859F-8F59-4EF7-BDDE-528884E14602}" type="datetimeFigureOut">
              <a:rPr lang="en-US"/>
              <a:pPr>
                <a:defRPr/>
              </a:pPr>
              <a:t>8/1/2018</a:t>
            </a:fld>
            <a:endParaRPr lang="en-GB" dirty="0"/>
          </a:p>
        </p:txBody>
      </p:sp>
      <p:sp>
        <p:nvSpPr>
          <p:cNvPr id="6" name="Footer Placeholder 2"/>
          <p:cNvSpPr>
            <a:spLocks noGrp="1"/>
          </p:cNvSpPr>
          <p:nvPr>
            <p:ph type="ftr" sz="quarter" idx="11"/>
          </p:nvPr>
        </p:nvSpPr>
        <p:spPr/>
        <p:txBody>
          <a:bodyPr/>
          <a:lstStyle>
            <a:lvl1pPr>
              <a:defRPr/>
            </a:lvl1pPr>
          </a:lstStyle>
          <a:p>
            <a:pPr>
              <a:defRPr/>
            </a:pPr>
            <a:endParaRPr lang="en-GB"/>
          </a:p>
        </p:txBody>
      </p:sp>
      <p:sp>
        <p:nvSpPr>
          <p:cNvPr id="7" name="Slide Number Placeholder 22"/>
          <p:cNvSpPr>
            <a:spLocks noGrp="1"/>
          </p:cNvSpPr>
          <p:nvPr>
            <p:ph type="sldNum" sz="quarter" idx="12"/>
          </p:nvPr>
        </p:nvSpPr>
        <p:spPr/>
        <p:txBody>
          <a:bodyPr/>
          <a:lstStyle>
            <a:lvl1pPr>
              <a:defRPr/>
            </a:lvl1pPr>
          </a:lstStyle>
          <a:p>
            <a:fld id="{285FF725-06A1-4BD1-A5C4-5A14BE509B40}" type="slidenum">
              <a:rPr lang="en-GB"/>
              <a:pPr/>
              <a:t>‹#›</a:t>
            </a:fld>
            <a:endParaRPr lang="en-GB"/>
          </a:p>
        </p:txBody>
      </p:sp>
    </p:spTree>
    <p:extLst>
      <p:ext uri="{BB962C8B-B14F-4D97-AF65-F5344CB8AC3E}">
        <p14:creationId xmlns:p14="http://schemas.microsoft.com/office/powerpoint/2010/main" val="4102934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p:cNvSpPr>
            <a:spLocks noGrp="1"/>
          </p:cNvSpPr>
          <p:nvPr>
            <p:ph type="dt" sz="half" idx="10"/>
          </p:nvPr>
        </p:nvSpPr>
        <p:spPr/>
        <p:txBody>
          <a:bodyPr/>
          <a:lstStyle>
            <a:lvl1pPr>
              <a:defRPr/>
            </a:lvl1pPr>
          </a:lstStyle>
          <a:p>
            <a:pPr>
              <a:defRPr/>
            </a:pPr>
            <a:fld id="{13B4E844-7716-41DD-B12B-8CA409C85B2C}" type="datetimeFigureOut">
              <a:rPr lang="en-US"/>
              <a:pPr>
                <a:defRPr/>
              </a:pPr>
              <a:t>8/1/2018</a:t>
            </a:fld>
            <a:endParaRPr lang="en-GB" dirty="0"/>
          </a:p>
        </p:txBody>
      </p:sp>
      <p:sp>
        <p:nvSpPr>
          <p:cNvPr id="8" name="Footer Placeholder 2"/>
          <p:cNvSpPr>
            <a:spLocks noGrp="1"/>
          </p:cNvSpPr>
          <p:nvPr>
            <p:ph type="ftr" sz="quarter" idx="11"/>
          </p:nvPr>
        </p:nvSpPr>
        <p:spPr/>
        <p:txBody>
          <a:bodyPr/>
          <a:lstStyle>
            <a:lvl1pPr>
              <a:defRPr/>
            </a:lvl1pPr>
          </a:lstStyle>
          <a:p>
            <a:pPr>
              <a:defRPr/>
            </a:pPr>
            <a:endParaRPr lang="en-GB"/>
          </a:p>
        </p:txBody>
      </p:sp>
      <p:sp>
        <p:nvSpPr>
          <p:cNvPr id="9" name="Slide Number Placeholder 22"/>
          <p:cNvSpPr>
            <a:spLocks noGrp="1"/>
          </p:cNvSpPr>
          <p:nvPr>
            <p:ph type="sldNum" sz="quarter" idx="12"/>
          </p:nvPr>
        </p:nvSpPr>
        <p:spPr/>
        <p:txBody>
          <a:bodyPr/>
          <a:lstStyle>
            <a:lvl1pPr>
              <a:defRPr/>
            </a:lvl1pPr>
          </a:lstStyle>
          <a:p>
            <a:fld id="{8311E875-0866-45A9-BCC0-3700DC0B9D77}" type="slidenum">
              <a:rPr lang="en-GB"/>
              <a:pPr/>
              <a:t>‹#›</a:t>
            </a:fld>
            <a:endParaRPr lang="en-GB"/>
          </a:p>
        </p:txBody>
      </p:sp>
    </p:spTree>
    <p:extLst>
      <p:ext uri="{BB962C8B-B14F-4D97-AF65-F5344CB8AC3E}">
        <p14:creationId xmlns:p14="http://schemas.microsoft.com/office/powerpoint/2010/main" val="3057308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fld id="{3CBC4081-7544-44F8-A691-2F8ABF39FC5D}" type="datetimeFigureOut">
              <a:rPr lang="en-US"/>
              <a:pPr>
                <a:defRPr/>
              </a:pPr>
              <a:t>8/1/2018</a:t>
            </a:fld>
            <a:endParaRPr lang="en-GB" dirty="0"/>
          </a:p>
        </p:txBody>
      </p:sp>
      <p:sp>
        <p:nvSpPr>
          <p:cNvPr id="4" name="Footer Placeholder 2"/>
          <p:cNvSpPr>
            <a:spLocks noGrp="1"/>
          </p:cNvSpPr>
          <p:nvPr>
            <p:ph type="ftr" sz="quarter" idx="11"/>
          </p:nvPr>
        </p:nvSpPr>
        <p:spPr/>
        <p:txBody>
          <a:bodyPr/>
          <a:lstStyle>
            <a:lvl1pPr>
              <a:defRPr/>
            </a:lvl1pPr>
          </a:lstStyle>
          <a:p>
            <a:pPr>
              <a:defRPr/>
            </a:pPr>
            <a:endParaRPr lang="en-GB"/>
          </a:p>
        </p:txBody>
      </p:sp>
      <p:sp>
        <p:nvSpPr>
          <p:cNvPr id="5" name="Slide Number Placeholder 22"/>
          <p:cNvSpPr>
            <a:spLocks noGrp="1"/>
          </p:cNvSpPr>
          <p:nvPr>
            <p:ph type="sldNum" sz="quarter" idx="12"/>
          </p:nvPr>
        </p:nvSpPr>
        <p:spPr/>
        <p:txBody>
          <a:bodyPr/>
          <a:lstStyle>
            <a:lvl1pPr>
              <a:defRPr/>
            </a:lvl1pPr>
          </a:lstStyle>
          <a:p>
            <a:fld id="{222457B4-85D0-4893-8AB0-330C4FDC5233}" type="slidenum">
              <a:rPr lang="en-GB"/>
              <a:pPr/>
              <a:t>‹#›</a:t>
            </a:fld>
            <a:endParaRPr lang="en-GB"/>
          </a:p>
        </p:txBody>
      </p:sp>
    </p:spTree>
    <p:extLst>
      <p:ext uri="{BB962C8B-B14F-4D97-AF65-F5344CB8AC3E}">
        <p14:creationId xmlns:p14="http://schemas.microsoft.com/office/powerpoint/2010/main" val="3610202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52581BD0-A36E-409C-B171-A9A3816B7D39}" type="datetimeFigureOut">
              <a:rPr lang="en-US"/>
              <a:pPr>
                <a:defRPr/>
              </a:pPr>
              <a:t>8/1/2018</a:t>
            </a:fld>
            <a:endParaRPr lang="en-GB" dirty="0"/>
          </a:p>
        </p:txBody>
      </p:sp>
      <p:sp>
        <p:nvSpPr>
          <p:cNvPr id="3" name="Footer Placeholder 2"/>
          <p:cNvSpPr>
            <a:spLocks noGrp="1"/>
          </p:cNvSpPr>
          <p:nvPr>
            <p:ph type="ftr" sz="quarter" idx="11"/>
          </p:nvPr>
        </p:nvSpPr>
        <p:spPr/>
        <p:txBody>
          <a:bodyPr/>
          <a:lstStyle>
            <a:lvl1pPr>
              <a:defRPr/>
            </a:lvl1pPr>
          </a:lstStyle>
          <a:p>
            <a:pPr>
              <a:defRPr/>
            </a:pPr>
            <a:endParaRPr lang="en-GB"/>
          </a:p>
        </p:txBody>
      </p:sp>
      <p:sp>
        <p:nvSpPr>
          <p:cNvPr id="4" name="Slide Number Placeholder 22"/>
          <p:cNvSpPr>
            <a:spLocks noGrp="1"/>
          </p:cNvSpPr>
          <p:nvPr>
            <p:ph type="sldNum" sz="quarter" idx="12"/>
          </p:nvPr>
        </p:nvSpPr>
        <p:spPr/>
        <p:txBody>
          <a:bodyPr/>
          <a:lstStyle>
            <a:lvl1pPr>
              <a:defRPr/>
            </a:lvl1pPr>
          </a:lstStyle>
          <a:p>
            <a:fld id="{C1FB5C64-E5F8-41AE-BA57-F1067FB5C2D4}" type="slidenum">
              <a:rPr lang="en-GB"/>
              <a:pPr/>
              <a:t>‹#›</a:t>
            </a:fld>
            <a:endParaRPr lang="en-GB"/>
          </a:p>
        </p:txBody>
      </p:sp>
    </p:spTree>
    <p:extLst>
      <p:ext uri="{BB962C8B-B14F-4D97-AF65-F5344CB8AC3E}">
        <p14:creationId xmlns:p14="http://schemas.microsoft.com/office/powerpoint/2010/main" val="2698741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B474C575-F85B-43DD-A498-5625E93EA74B}" type="datetimeFigureOut">
              <a:rPr lang="en-US"/>
              <a:pPr>
                <a:defRPr/>
              </a:pPr>
              <a:t>8/1/2018</a:t>
            </a:fld>
            <a:endParaRPr lang="en-GB" dirty="0"/>
          </a:p>
        </p:txBody>
      </p:sp>
      <p:sp>
        <p:nvSpPr>
          <p:cNvPr id="6" name="Footer Placeholder 2"/>
          <p:cNvSpPr>
            <a:spLocks noGrp="1"/>
          </p:cNvSpPr>
          <p:nvPr>
            <p:ph type="ftr" sz="quarter" idx="11"/>
          </p:nvPr>
        </p:nvSpPr>
        <p:spPr/>
        <p:txBody>
          <a:bodyPr/>
          <a:lstStyle>
            <a:lvl1pPr>
              <a:defRPr/>
            </a:lvl1pPr>
          </a:lstStyle>
          <a:p>
            <a:pPr>
              <a:defRPr/>
            </a:pPr>
            <a:endParaRPr lang="en-GB"/>
          </a:p>
        </p:txBody>
      </p:sp>
      <p:sp>
        <p:nvSpPr>
          <p:cNvPr id="7" name="Slide Number Placeholder 22"/>
          <p:cNvSpPr>
            <a:spLocks noGrp="1"/>
          </p:cNvSpPr>
          <p:nvPr>
            <p:ph type="sldNum" sz="quarter" idx="12"/>
          </p:nvPr>
        </p:nvSpPr>
        <p:spPr/>
        <p:txBody>
          <a:bodyPr/>
          <a:lstStyle>
            <a:lvl1pPr>
              <a:defRPr/>
            </a:lvl1pPr>
          </a:lstStyle>
          <a:p>
            <a:fld id="{BBF8826A-F157-43E4-87FD-9D7116EF29BE}" type="slidenum">
              <a:rPr lang="en-GB"/>
              <a:pPr/>
              <a:t>‹#›</a:t>
            </a:fld>
            <a:endParaRPr lang="en-GB"/>
          </a:p>
        </p:txBody>
      </p:sp>
    </p:spTree>
    <p:extLst>
      <p:ext uri="{BB962C8B-B14F-4D97-AF65-F5344CB8AC3E}">
        <p14:creationId xmlns:p14="http://schemas.microsoft.com/office/powerpoint/2010/main" val="3749790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a:t>Edit Master text styles</a:t>
            </a:r>
          </a:p>
        </p:txBody>
      </p:sp>
      <p:sp>
        <p:nvSpPr>
          <p:cNvPr id="5" name="Date Placeholder 13"/>
          <p:cNvSpPr>
            <a:spLocks noGrp="1"/>
          </p:cNvSpPr>
          <p:nvPr>
            <p:ph type="dt" sz="half" idx="10"/>
          </p:nvPr>
        </p:nvSpPr>
        <p:spPr/>
        <p:txBody>
          <a:bodyPr/>
          <a:lstStyle>
            <a:lvl1pPr>
              <a:defRPr/>
            </a:lvl1pPr>
          </a:lstStyle>
          <a:p>
            <a:pPr>
              <a:defRPr/>
            </a:pPr>
            <a:fld id="{4A669F01-2C0F-47F9-B20E-FB6940352620}" type="datetimeFigureOut">
              <a:rPr lang="en-US"/>
              <a:pPr>
                <a:defRPr/>
              </a:pPr>
              <a:t>8/1/2018</a:t>
            </a:fld>
            <a:endParaRPr lang="en-GB" dirty="0"/>
          </a:p>
        </p:txBody>
      </p:sp>
      <p:sp>
        <p:nvSpPr>
          <p:cNvPr id="6" name="Footer Placeholder 2"/>
          <p:cNvSpPr>
            <a:spLocks noGrp="1"/>
          </p:cNvSpPr>
          <p:nvPr>
            <p:ph type="ftr" sz="quarter" idx="11"/>
          </p:nvPr>
        </p:nvSpPr>
        <p:spPr/>
        <p:txBody>
          <a:bodyPr/>
          <a:lstStyle>
            <a:lvl1pPr>
              <a:defRPr/>
            </a:lvl1pPr>
          </a:lstStyle>
          <a:p>
            <a:pPr>
              <a:defRPr/>
            </a:pPr>
            <a:endParaRPr lang="en-GB"/>
          </a:p>
        </p:txBody>
      </p:sp>
      <p:sp>
        <p:nvSpPr>
          <p:cNvPr id="7" name="Slide Number Placeholder 22"/>
          <p:cNvSpPr>
            <a:spLocks noGrp="1"/>
          </p:cNvSpPr>
          <p:nvPr>
            <p:ph type="sldNum" sz="quarter" idx="12"/>
          </p:nvPr>
        </p:nvSpPr>
        <p:spPr/>
        <p:txBody>
          <a:bodyPr/>
          <a:lstStyle>
            <a:lvl1pPr>
              <a:defRPr/>
            </a:lvl1pPr>
          </a:lstStyle>
          <a:p>
            <a:fld id="{F0CA1D8A-6ED2-483D-B1F4-196269FEBBC2}" type="slidenum">
              <a:rPr lang="en-GB"/>
              <a:pPr/>
              <a:t>‹#›</a:t>
            </a:fld>
            <a:endParaRPr lang="en-GB"/>
          </a:p>
        </p:txBody>
      </p:sp>
    </p:spTree>
    <p:extLst>
      <p:ext uri="{BB962C8B-B14F-4D97-AF65-F5344CB8AC3E}">
        <p14:creationId xmlns:p14="http://schemas.microsoft.com/office/powerpoint/2010/main" val="1816485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a:t>Click to edit Master title style</a:t>
            </a:r>
          </a:p>
        </p:txBody>
      </p:sp>
      <p:sp>
        <p:nvSpPr>
          <p:cNvPr id="1027" name="Text Placeholder 12"/>
          <p:cNvSpPr>
            <a:spLocks noGrp="1"/>
          </p:cNvSpPr>
          <p:nvPr>
            <p:ph type="body" idx="1"/>
          </p:nvPr>
        </p:nvSpPr>
        <p:spPr bwMode="auto">
          <a:xfrm>
            <a:off x="457200" y="1600200"/>
            <a:ext cx="82296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fontAlgn="auto" latinLnBrk="0" hangingPunct="1">
              <a:spcBef>
                <a:spcPts val="0"/>
              </a:spcBef>
              <a:spcAft>
                <a:spcPts val="0"/>
              </a:spcAft>
              <a:defRPr kumimoji="0" sz="1200">
                <a:solidFill>
                  <a:schemeClr val="tx1">
                    <a:shade val="50000"/>
                  </a:schemeClr>
                </a:solidFill>
                <a:latin typeface="+mn-lt"/>
                <a:cs typeface="+mn-cs"/>
              </a:defRPr>
            </a:lvl1pPr>
          </a:lstStyle>
          <a:p>
            <a:pPr>
              <a:defRPr/>
            </a:pPr>
            <a:fld id="{5344A60A-18FC-4D08-AA50-E06B3D16ED8A}" type="datetimeFigureOut">
              <a:rPr lang="en-US"/>
              <a:pPr>
                <a:defRPr/>
              </a:pPr>
              <a:t>8/1/2018</a:t>
            </a:fld>
            <a:endParaRPr lang="en-GB" dirty="0"/>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fontAlgn="auto" latinLnBrk="0" hangingPunct="1">
              <a:spcBef>
                <a:spcPts val="0"/>
              </a:spcBef>
              <a:spcAft>
                <a:spcPts val="0"/>
              </a:spcAft>
              <a:defRPr kumimoji="0" sz="1200" dirty="0">
                <a:solidFill>
                  <a:schemeClr val="tx1">
                    <a:shade val="50000"/>
                  </a:schemeClr>
                </a:solidFill>
                <a:latin typeface="+mn-lt"/>
                <a:cs typeface="+mn-cs"/>
              </a:defRPr>
            </a:lvl1pPr>
          </a:lstStyle>
          <a:p>
            <a:pPr>
              <a:defRPr/>
            </a:pPr>
            <a:endParaRPr lang="en-GB"/>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wrap="square" lIns="0" tIns="45720" rIns="0" bIns="45720" numCol="1" anchor="b" anchorCtr="0" compatLnSpc="1">
            <a:prstTxWarp prst="textNoShape">
              <a:avLst/>
            </a:prstTxWarp>
          </a:bodyPr>
          <a:lstStyle>
            <a:lvl1pPr algn="r">
              <a:defRPr sz="1200">
                <a:solidFill>
                  <a:srgbClr val="BCBCBC"/>
                </a:solidFill>
              </a:defRPr>
            </a:lvl1pPr>
          </a:lstStyle>
          <a:p>
            <a:fld id="{DEAB5EDB-14AF-4E53-ABE1-ACFDA2132F31}" type="slidenum">
              <a:rPr lang="en-GB"/>
              <a:pPr/>
              <a:t>‹#›</a:t>
            </a:fld>
            <a:endParaRPr lang="en-GB"/>
          </a:p>
        </p:txBody>
      </p:sp>
      <p:pic>
        <p:nvPicPr>
          <p:cNvPr id="1031" name="Picture 2" descr="C:\Users\Lee\AppData\Local\Microsoft\Windows\Temporary Internet Files\Content.IE5\7Y040FUD\MC900442122[1].png">
            <a:hlinkClick r:id="" action="ppaction://noaction"/>
          </p:cNvPr>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87313" y="17463"/>
            <a:ext cx="3460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1" tx1="lt1" bg2="dk2" tx2="lt2" accent1="accent1" accent2="accent2" accent3="accent3" accent4="accent4" accent5="accent5" accent6="accent6" hlink="hlink" folHlink="folHlink"/>
  <p:sldLayoutIdLst>
    <p:sldLayoutId id="2147483741" r:id="rId1"/>
    <p:sldLayoutId id="2147483742" r:id="rId2"/>
    <p:sldLayoutId id="214748375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ctr" rtl="0" eaLnBrk="1" fontAlgn="base" hangingPunct="1">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1" fontAlgn="base" hangingPunct="1">
        <a:spcBef>
          <a:spcPct val="0"/>
        </a:spcBef>
        <a:spcAft>
          <a:spcPct val="0"/>
        </a:spcAft>
        <a:defRPr sz="4100" b="1">
          <a:solidFill>
            <a:schemeClr val="tx1"/>
          </a:solidFill>
          <a:latin typeface="Verdana" pitchFamily="34" charset="0"/>
        </a:defRPr>
      </a:lvl2pPr>
      <a:lvl3pPr algn="ctr" rtl="0" eaLnBrk="1" fontAlgn="base" hangingPunct="1">
        <a:spcBef>
          <a:spcPct val="0"/>
        </a:spcBef>
        <a:spcAft>
          <a:spcPct val="0"/>
        </a:spcAft>
        <a:defRPr sz="4100" b="1">
          <a:solidFill>
            <a:schemeClr val="tx1"/>
          </a:solidFill>
          <a:latin typeface="Verdana" pitchFamily="34" charset="0"/>
        </a:defRPr>
      </a:lvl3pPr>
      <a:lvl4pPr algn="ctr" rtl="0" eaLnBrk="1" fontAlgn="base" hangingPunct="1">
        <a:spcBef>
          <a:spcPct val="0"/>
        </a:spcBef>
        <a:spcAft>
          <a:spcPct val="0"/>
        </a:spcAft>
        <a:defRPr sz="4100" b="1">
          <a:solidFill>
            <a:schemeClr val="tx1"/>
          </a:solidFill>
          <a:latin typeface="Verdana" pitchFamily="34" charset="0"/>
        </a:defRPr>
      </a:lvl4pPr>
      <a:lvl5pPr algn="ctr" rtl="0" eaLnBrk="1" fontAlgn="base" hangingPunct="1">
        <a:spcBef>
          <a:spcPct val="0"/>
        </a:spcBef>
        <a:spcAft>
          <a:spcPct val="0"/>
        </a:spcAft>
        <a:defRPr sz="4100" b="1">
          <a:solidFill>
            <a:schemeClr val="tx1"/>
          </a:solidFill>
          <a:latin typeface="Verdana" pitchFamily="34" charset="0"/>
        </a:defRPr>
      </a:lvl5pPr>
      <a:lvl6pPr marL="457200" algn="ctr" rtl="0" eaLnBrk="1" fontAlgn="base" hangingPunct="1">
        <a:spcBef>
          <a:spcPct val="0"/>
        </a:spcBef>
        <a:spcAft>
          <a:spcPct val="0"/>
        </a:spcAft>
        <a:defRPr sz="4100" b="1">
          <a:solidFill>
            <a:schemeClr val="tx1"/>
          </a:solidFill>
          <a:latin typeface="Verdana" pitchFamily="34" charset="0"/>
        </a:defRPr>
      </a:lvl6pPr>
      <a:lvl7pPr marL="914400" algn="ctr" rtl="0" eaLnBrk="1" fontAlgn="base" hangingPunct="1">
        <a:spcBef>
          <a:spcPct val="0"/>
        </a:spcBef>
        <a:spcAft>
          <a:spcPct val="0"/>
        </a:spcAft>
        <a:defRPr sz="4100" b="1">
          <a:solidFill>
            <a:schemeClr val="tx1"/>
          </a:solidFill>
          <a:latin typeface="Verdana" pitchFamily="34" charset="0"/>
        </a:defRPr>
      </a:lvl7pPr>
      <a:lvl8pPr marL="1371600" algn="ctr" rtl="0" eaLnBrk="1" fontAlgn="base" hangingPunct="1">
        <a:spcBef>
          <a:spcPct val="0"/>
        </a:spcBef>
        <a:spcAft>
          <a:spcPct val="0"/>
        </a:spcAft>
        <a:defRPr sz="4100" b="1">
          <a:solidFill>
            <a:schemeClr val="tx1"/>
          </a:solidFill>
          <a:latin typeface="Verdana" pitchFamily="34" charset="0"/>
        </a:defRPr>
      </a:lvl8pPr>
      <a:lvl9pPr marL="1828800" algn="ctr" rtl="0" eaLnBrk="1" fontAlgn="base" hangingPunct="1">
        <a:spcBef>
          <a:spcPct val="0"/>
        </a:spcBef>
        <a:spcAft>
          <a:spcPct val="0"/>
        </a:spcAft>
        <a:defRPr sz="4100" b="1">
          <a:solidFill>
            <a:schemeClr val="tx1"/>
          </a:solidFill>
          <a:latin typeface="Verdana" pitchFamily="34" charset="0"/>
        </a:defRPr>
      </a:lvl9pPr>
    </p:titleStyle>
    <p:bodyStyle>
      <a:lvl1pPr marL="547688" indent="-411163" algn="l" rtl="0" eaLnBrk="1" fontAlgn="base" hangingPunct="1">
        <a:spcBef>
          <a:spcPct val="20000"/>
        </a:spcBef>
        <a:spcAft>
          <a:spcPct val="0"/>
        </a:spcAft>
        <a:buClr>
          <a:srgbClr val="F9F9F9"/>
        </a:buClr>
        <a:buSzPct val="65000"/>
        <a:buFont typeface="Wingdings 2" panose="05020102010507070707" pitchFamily="18" charset="2"/>
        <a:buChar char=""/>
        <a:defRPr sz="2800" kern="1200">
          <a:solidFill>
            <a:schemeClr val="tx1"/>
          </a:solidFill>
          <a:latin typeface="+mn-lt"/>
          <a:ea typeface="+mn-ea"/>
          <a:cs typeface="+mn-cs"/>
        </a:defRPr>
      </a:lvl1pPr>
      <a:lvl2pPr marL="868363" indent="-282575" algn="l" rtl="0" eaLnBrk="1" fontAlgn="base" hangingPunct="1">
        <a:spcBef>
          <a:spcPct val="20000"/>
        </a:spcBef>
        <a:spcAft>
          <a:spcPct val="0"/>
        </a:spcAft>
        <a:buClr>
          <a:schemeClr val="tx1"/>
        </a:buClr>
        <a:buSzPct val="80000"/>
        <a:buFont typeface="Wingdings 2" panose="05020102010507070707" pitchFamily="18" charset="2"/>
        <a:buChar char=""/>
        <a:defRPr sz="2400" kern="1200">
          <a:solidFill>
            <a:schemeClr val="tx1"/>
          </a:solidFill>
          <a:latin typeface="+mn-lt"/>
          <a:ea typeface="+mn-ea"/>
          <a:cs typeface="+mn-cs"/>
        </a:defRPr>
      </a:lvl2pPr>
      <a:lvl3pPr marL="1133475" indent="-228600" algn="l" rtl="0" eaLnBrk="1" fontAlgn="base" hangingPunct="1">
        <a:spcBef>
          <a:spcPct val="20000"/>
        </a:spcBef>
        <a:spcAft>
          <a:spcPct val="0"/>
        </a:spcAft>
        <a:buClr>
          <a:schemeClr val="tx1"/>
        </a:buClr>
        <a:buSzPct val="95000"/>
        <a:buFont typeface="Wingdings" panose="05000000000000000000" pitchFamily="2" charset="2"/>
        <a:buChar char=""/>
        <a:defRPr sz="2200" kern="1200">
          <a:solidFill>
            <a:schemeClr val="tx1"/>
          </a:solidFill>
          <a:latin typeface="+mn-lt"/>
          <a:ea typeface="+mn-ea"/>
          <a:cs typeface="+mn-cs"/>
        </a:defRPr>
      </a:lvl3pPr>
      <a:lvl4pPr marL="1352550" indent="-182563" algn="l" rtl="0" eaLnBrk="1" fontAlgn="base" hangingPunct="1">
        <a:spcBef>
          <a:spcPct val="20000"/>
        </a:spcBef>
        <a:spcAft>
          <a:spcPct val="0"/>
        </a:spcAft>
        <a:buClr>
          <a:schemeClr val="tx1"/>
        </a:buClr>
        <a:buSzPct val="100000"/>
        <a:buFont typeface="Wingdings 3" panose="05040102010807070707" pitchFamily="18" charset="2"/>
        <a:buChar char=""/>
        <a:defRPr sz="2000" kern="1200">
          <a:solidFill>
            <a:schemeClr val="tx1"/>
          </a:solidFill>
          <a:latin typeface="+mn-lt"/>
          <a:ea typeface="+mn-ea"/>
          <a:cs typeface="+mn-cs"/>
        </a:defRPr>
      </a:lvl4pPr>
      <a:lvl5pPr marL="1544638" indent="-182563" algn="l" rtl="0" eaLnBrk="1" fontAlgn="base" hangingPunct="1">
        <a:spcBef>
          <a:spcPct val="20000"/>
        </a:spcBef>
        <a:spcAft>
          <a:spcPct val="0"/>
        </a:spcAft>
        <a:buClr>
          <a:schemeClr val="tx1"/>
        </a:buClr>
        <a:buFont typeface="Wingdings 2" panose="05020102010507070707"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rgbClr val="A8A89E">
                <a:alpha val="50000"/>
              </a:srgbClr>
            </a:gs>
            <a:gs pos="0">
              <a:srgbClr val="FFFFFF">
                <a:alpha val="68000"/>
              </a:srgb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2" name="Rectangle 11"/>
          <p:cNvSpPr/>
          <p:nvPr userDrawn="1"/>
        </p:nvSpPr>
        <p:spPr>
          <a:xfrm>
            <a:off x="0" y="6813486"/>
            <a:ext cx="9144000" cy="9199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Rectangle 1"/>
          <p:cNvSpPr/>
          <p:nvPr userDrawn="1"/>
        </p:nvSpPr>
        <p:spPr>
          <a:xfrm>
            <a:off x="8279826" y="6598042"/>
            <a:ext cx="803425" cy="215444"/>
          </a:xfrm>
          <a:prstGeom prst="rect">
            <a:avLst/>
          </a:prstGeom>
        </p:spPr>
        <p:txBody>
          <a:bodyPr wrap="none">
            <a:spAutoFit/>
          </a:bodyPr>
          <a:lstStyle/>
          <a:p>
            <a:pPr marL="0" marR="0">
              <a:spcBef>
                <a:spcPts val="0"/>
              </a:spcBef>
              <a:spcAft>
                <a:spcPts val="0"/>
              </a:spcAft>
            </a:pPr>
            <a:r>
              <a:rPr lang="en-US" sz="800" dirty="0">
                <a:solidFill>
                  <a:schemeClr val="accent4"/>
                </a:solidFill>
                <a:effectLst/>
                <a:latin typeface="Arial" panose="020B0604020202020204" pitchFamily="34" charset="0"/>
                <a:ea typeface="Calibri" panose="020F0502020204030204" pitchFamily="34" charset="0"/>
                <a:cs typeface="Times New Roman" panose="02020603050405020304" pitchFamily="18" charset="0"/>
              </a:rPr>
              <a:t>GEN70-27-A </a:t>
            </a:r>
            <a:endParaRPr lang="en-US" sz="800" dirty="0">
              <a:solidFill>
                <a:schemeClr val="accent4"/>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36904363"/>
      </p:ext>
    </p:extLst>
  </p:cSld>
  <p:clrMap bg1="lt1" tx1="dk1" bg2="lt2" tx2="dk2" accent1="accent1" accent2="accent2" accent3="accent3" accent4="accent4" accent5="accent5" accent6="accent6" hlink="hlink" folHlink="folHlink"/>
  <p:sldLayoutIdLst>
    <p:sldLayoutId id="2147483754" r:id="rId1"/>
  </p:sldLayoutIdLst>
  <p:hf sldNum="0" hdr="0" dt="0"/>
  <p:txStyles>
    <p:titleStyle>
      <a:lvl1pPr algn="l" defTabSz="914400" rtl="0" eaLnBrk="1" latinLnBrk="0" hangingPunct="1">
        <a:lnSpc>
          <a:spcPct val="90000"/>
        </a:lnSpc>
        <a:spcBef>
          <a:spcPct val="0"/>
        </a:spcBef>
        <a:buNone/>
        <a:defRPr sz="1800" b="1" i="0" kern="1200" spc="100" baseline="0">
          <a:solidFill>
            <a:schemeClr val="bg1"/>
          </a:solidFill>
          <a:latin typeface="+mn-lt"/>
          <a:ea typeface="+mj-ea"/>
          <a:cs typeface="Arial" panose="020B0604020202020204" pitchFamily="34" charset="0"/>
        </a:defRPr>
      </a:lvl1pPr>
    </p:titleStyle>
    <p:bodyStyle>
      <a:lvl1pPr marL="0" indent="0" algn="l" defTabSz="914400" rtl="0" eaLnBrk="1" latinLnBrk="0" hangingPunct="1">
        <a:lnSpc>
          <a:spcPct val="150000"/>
        </a:lnSpc>
        <a:spcBef>
          <a:spcPts val="500"/>
        </a:spcBef>
        <a:buFont typeface="Arial" panose="020B0604020202020204" pitchFamily="34" charset="0"/>
        <a:buNone/>
        <a:defRPr sz="2000" b="1" i="0" kern="1200" baseline="0">
          <a:solidFill>
            <a:schemeClr val="tx2"/>
          </a:solidFill>
          <a:latin typeface="Arial" panose="020B0604020202020204" pitchFamily="34" charset="0"/>
          <a:ea typeface="+mn-ea"/>
          <a:cs typeface="Arial" panose="020B0604020202020204" pitchFamily="34" charset="0"/>
        </a:defRPr>
      </a:lvl1pPr>
      <a:lvl2pPr marL="0" marR="0" indent="0" algn="l" defTabSz="914400" rtl="0" eaLnBrk="1" fontAlgn="auto" latinLnBrk="0" hangingPunct="1">
        <a:lnSpc>
          <a:spcPct val="20000"/>
        </a:lnSpc>
        <a:spcBef>
          <a:spcPts val="0"/>
        </a:spcBef>
        <a:spcAft>
          <a:spcPts val="500"/>
        </a:spcAft>
        <a:buClr>
          <a:srgbClr val="00B3EF"/>
        </a:buClr>
        <a:buSzTx/>
        <a:buFont typeface="Arial" panose="020B0604020202020204" pitchFamily="34" charset="0"/>
        <a:buNone/>
        <a:tabLst/>
        <a:defRPr sz="1800" kern="1200" baseline="0">
          <a:solidFill>
            <a:schemeClr val="tx2"/>
          </a:solidFill>
          <a:latin typeface="Arial" panose="020B0604020202020204" pitchFamily="34" charset="0"/>
          <a:ea typeface="+mn-ea"/>
          <a:cs typeface="Arial" panose="020B0604020202020204" pitchFamily="34" charset="0"/>
        </a:defRPr>
      </a:lvl2pPr>
      <a:lvl3pPr marL="0" indent="-285750" algn="l" defTabSz="914400" rtl="0" eaLnBrk="1" latinLnBrk="0" hangingPunct="1">
        <a:lnSpc>
          <a:spcPct val="90000"/>
        </a:lnSpc>
        <a:spcBef>
          <a:spcPts val="500"/>
        </a:spcBef>
        <a:buClr>
          <a:srgbClr val="00B3EF"/>
        </a:buClr>
        <a:buFont typeface="Arial" panose="020B0604020202020204" pitchFamily="34" charset="0"/>
        <a:buChar char="•"/>
        <a:defRPr sz="1600" kern="1200" baseline="0">
          <a:solidFill>
            <a:srgbClr val="505150"/>
          </a:solidFill>
          <a:latin typeface="Arial" panose="020B0604020202020204" pitchFamily="34" charset="0"/>
          <a:ea typeface="+mn-ea"/>
          <a:cs typeface="Arial" panose="020B0604020202020204" pitchFamily="34" charset="0"/>
        </a:defRPr>
      </a:lvl3pPr>
      <a:lvl4pPr marL="800100" indent="-342900" algn="l" defTabSz="914400" rtl="0" eaLnBrk="1" latinLnBrk="0" hangingPunct="1">
        <a:lnSpc>
          <a:spcPct val="90000"/>
        </a:lnSpc>
        <a:spcBef>
          <a:spcPts val="500"/>
        </a:spcBef>
        <a:buFont typeface="Arial" panose="020B0604020202020204" pitchFamily="34" charset="0"/>
        <a:buChar char="•"/>
        <a:defRPr sz="1600" kern="1200">
          <a:solidFill>
            <a:srgbClr val="505150"/>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90000"/>
        </a:lnSpc>
        <a:spcBef>
          <a:spcPts val="500"/>
        </a:spcBef>
        <a:buFont typeface="Arial" panose="020B0604020202020204" pitchFamily="34" charset="0"/>
        <a:buNone/>
        <a:defRPr sz="1800" kern="1200">
          <a:solidFill>
            <a:srgbClr val="00B3EF"/>
          </a:solidFill>
          <a:latin typeface="Arial" panose="020B0604020202020204" pitchFamily="34" charset="0"/>
          <a:ea typeface="+mn-ea"/>
          <a:cs typeface="Arial" panose="020B0604020202020204" pitchFamily="34" charset="0"/>
        </a:defRPr>
      </a:lvl5pPr>
      <a:lvl6pPr marL="0" indent="0" algn="l" defTabSz="914400" rtl="0" eaLnBrk="1" latinLnBrk="0" hangingPunct="1">
        <a:lnSpc>
          <a:spcPct val="90000"/>
        </a:lnSpc>
        <a:spcBef>
          <a:spcPts val="500"/>
        </a:spcBef>
        <a:buFont typeface="Arial" panose="020B0604020202020204" pitchFamily="34" charset="0"/>
        <a:buNone/>
        <a:defRPr sz="1600" kern="1200" baseline="0">
          <a:solidFill>
            <a:schemeClr val="tx1">
              <a:lumMod val="75000"/>
              <a:lumOff val="25000"/>
            </a:schemeClr>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576">
          <p15:clr>
            <a:srgbClr val="F26B43"/>
          </p15:clr>
        </p15:guide>
        <p15:guide id="2" pos="561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jpeg"/><Relationship Id="rId18" Type="http://schemas.openxmlformats.org/officeDocument/2006/relationships/image" Target="../media/image46.png"/><Relationship Id="rId3" Type="http://schemas.openxmlformats.org/officeDocument/2006/relationships/image" Target="../media/image31.jpeg"/><Relationship Id="rId7" Type="http://schemas.openxmlformats.org/officeDocument/2006/relationships/image" Target="../media/image35.jpeg"/><Relationship Id="rId12" Type="http://schemas.openxmlformats.org/officeDocument/2006/relationships/image" Target="../media/image40.jpeg"/><Relationship Id="rId17" Type="http://schemas.openxmlformats.org/officeDocument/2006/relationships/image" Target="../media/image45.jpeg"/><Relationship Id="rId2" Type="http://schemas.openxmlformats.org/officeDocument/2006/relationships/image" Target="../media/image30.png"/><Relationship Id="rId16"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34.jpe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 Id="rId14" Type="http://schemas.openxmlformats.org/officeDocument/2006/relationships/image" Target="../media/image42.jpe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g"/><Relationship Id="rId7" Type="http://schemas.openxmlformats.org/officeDocument/2006/relationships/image" Target="../media/image73.jpg"/><Relationship Id="rId2" Type="http://schemas.openxmlformats.org/officeDocument/2006/relationships/image" Target="../media/image68.jpg"/><Relationship Id="rId1" Type="http://schemas.openxmlformats.org/officeDocument/2006/relationships/slideLayout" Target="../slideLayouts/slideLayout2.xml"/><Relationship Id="rId6" Type="http://schemas.openxmlformats.org/officeDocument/2006/relationships/image" Target="../media/image72.jpg"/><Relationship Id="rId5" Type="http://schemas.openxmlformats.org/officeDocument/2006/relationships/image" Target="../media/image71.jpg"/><Relationship Id="rId10" Type="http://schemas.openxmlformats.org/officeDocument/2006/relationships/image" Target="../media/image76.png"/><Relationship Id="rId4" Type="http://schemas.openxmlformats.org/officeDocument/2006/relationships/image" Target="../media/image70.jpg"/><Relationship Id="rId9" Type="http://schemas.openxmlformats.org/officeDocument/2006/relationships/image" Target="../media/image75.png"/></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jpeg"/></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23.xml.rels><?xml version="1.0" encoding="UTF-8" standalone="yes"?>
<Relationships xmlns="http://schemas.openxmlformats.org/package/2006/relationships"><Relationship Id="rId3" Type="http://schemas.openxmlformats.org/officeDocument/2006/relationships/image" Target="../media/image85.tmp"/><Relationship Id="rId2" Type="http://schemas.openxmlformats.org/officeDocument/2006/relationships/image" Target="../media/image84.tmp"/><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2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6.jpeg"/><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26.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emf"/><Relationship Id="rId1" Type="http://schemas.openxmlformats.org/officeDocument/2006/relationships/slideLayout" Target="../slideLayouts/slideLayout2.xml"/><Relationship Id="rId4" Type="http://schemas.openxmlformats.org/officeDocument/2006/relationships/image" Target="../media/image95.emf"/></Relationships>
</file>

<file path=ppt/slides/_rels/slide2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28.xml.rels><?xml version="1.0" encoding="UTF-8" standalone="yes"?>
<Relationships xmlns="http://schemas.openxmlformats.org/package/2006/relationships"><Relationship Id="rId3" Type="http://schemas.openxmlformats.org/officeDocument/2006/relationships/image" Target="../media/image101.tmp"/><Relationship Id="rId2" Type="http://schemas.openxmlformats.org/officeDocument/2006/relationships/image" Target="../media/image96.png"/><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tmp"/></Relationships>
</file>

<file path=ppt/slides/_rels/slide29.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mp"/><Relationship Id="rId1" Type="http://schemas.openxmlformats.org/officeDocument/2006/relationships/slideLayout" Target="../slideLayouts/slideLayout2.xml"/><Relationship Id="rId5" Type="http://schemas.openxmlformats.org/officeDocument/2006/relationships/image" Target="../media/image12.tmp"/><Relationship Id="rId4" Type="http://schemas.openxmlformats.org/officeDocument/2006/relationships/image" Target="../media/image11.tmp"/></Relationships>
</file>

<file path=ppt/slides/_rels/slide30.xml.rels><?xml version="1.0" encoding="UTF-8" standalone="yes"?>
<Relationships xmlns="http://schemas.openxmlformats.org/package/2006/relationships"><Relationship Id="rId3" Type="http://schemas.openxmlformats.org/officeDocument/2006/relationships/image" Target="../media/image111.tmp"/><Relationship Id="rId2" Type="http://schemas.openxmlformats.org/officeDocument/2006/relationships/image" Target="../media/image110.tmp"/><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3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3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gif"/><Relationship Id="rId2" Type="http://schemas.openxmlformats.org/officeDocument/2006/relationships/image" Target="../media/image116.png"/><Relationship Id="rId1" Type="http://schemas.openxmlformats.org/officeDocument/2006/relationships/slideLayout" Target="../slideLayouts/slideLayout6.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3.wmf"/></Relationships>
</file>

<file path=ppt/slides/_rels/slide3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6.jpeg"/><Relationship Id="rId5" Type="http://schemas.openxmlformats.org/officeDocument/2006/relationships/hyperlink" Target="http://www.jbjs.org/issue.aspx" TargetMode="External"/><Relationship Id="rId4" Type="http://schemas.openxmlformats.org/officeDocument/2006/relationships/image" Target="../media/image12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1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4.png"/><Relationship Id="rId7" Type="http://schemas.openxmlformats.org/officeDocument/2006/relationships/image" Target="../media/image137.png"/><Relationship Id="rId2"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136.png"/><Relationship Id="rId10" Type="http://schemas.openxmlformats.org/officeDocument/2006/relationships/image" Target="../media/image140.png"/><Relationship Id="rId4" Type="http://schemas.openxmlformats.org/officeDocument/2006/relationships/image" Target="../media/image135.png"/><Relationship Id="rId9" Type="http://schemas.openxmlformats.org/officeDocument/2006/relationships/image" Target="../media/image139.png"/></Relationships>
</file>

<file path=ppt/slides/_rels/slide4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tmp"/><Relationship Id="rId1" Type="http://schemas.openxmlformats.org/officeDocument/2006/relationships/slideLayout" Target="../slideLayouts/slideLayout7.xml"/><Relationship Id="rId4" Type="http://schemas.openxmlformats.org/officeDocument/2006/relationships/image" Target="../media/image143.tmp"/></Relationships>
</file>

<file path=ppt/slides/_rels/slide4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tmp"/><Relationship Id="rId1" Type="http://schemas.openxmlformats.org/officeDocument/2006/relationships/slideLayout" Target="../slideLayouts/slideLayout7.xml"/><Relationship Id="rId4" Type="http://schemas.openxmlformats.org/officeDocument/2006/relationships/image" Target="../media/image146.tmp"/></Relationships>
</file>

<file path=ppt/slides/_rels/slide47.xml.rels><?xml version="1.0" encoding="UTF-8" standalone="yes"?>
<Relationships xmlns="http://schemas.openxmlformats.org/package/2006/relationships"><Relationship Id="rId8" Type="http://schemas.openxmlformats.org/officeDocument/2006/relationships/image" Target="../media/image153.jpeg"/><Relationship Id="rId3" Type="http://schemas.openxmlformats.org/officeDocument/2006/relationships/image" Target="../media/image148.jpeg"/><Relationship Id="rId7" Type="http://schemas.openxmlformats.org/officeDocument/2006/relationships/image" Target="../media/image152.jpeg"/><Relationship Id="rId2" Type="http://schemas.openxmlformats.org/officeDocument/2006/relationships/image" Target="../media/image147.jpeg"/><Relationship Id="rId1" Type="http://schemas.openxmlformats.org/officeDocument/2006/relationships/slideLayout" Target="../slideLayouts/slideLayout7.xml"/><Relationship Id="rId6" Type="http://schemas.openxmlformats.org/officeDocument/2006/relationships/image" Target="../media/image151.jpeg"/><Relationship Id="rId11" Type="http://schemas.openxmlformats.org/officeDocument/2006/relationships/image" Target="../media/image156.jpeg"/><Relationship Id="rId5" Type="http://schemas.openxmlformats.org/officeDocument/2006/relationships/image" Target="../media/image150.jpeg"/><Relationship Id="rId10" Type="http://schemas.openxmlformats.org/officeDocument/2006/relationships/image" Target="../media/image155.jpeg"/><Relationship Id="rId4" Type="http://schemas.openxmlformats.org/officeDocument/2006/relationships/image" Target="../media/image149.jpeg"/><Relationship Id="rId9" Type="http://schemas.openxmlformats.org/officeDocument/2006/relationships/image" Target="../media/image154.jpeg"/></Relationships>
</file>

<file path=ppt/slides/_rels/slide48.xml.rels><?xml version="1.0" encoding="UTF-8" standalone="yes"?>
<Relationships xmlns="http://schemas.openxmlformats.org/package/2006/relationships"><Relationship Id="rId2" Type="http://schemas.openxmlformats.org/officeDocument/2006/relationships/image" Target="../media/image157.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59.emf"/><Relationship Id="rId2" Type="http://schemas.openxmlformats.org/officeDocument/2006/relationships/image" Target="../media/image158.emf"/><Relationship Id="rId1" Type="http://schemas.openxmlformats.org/officeDocument/2006/relationships/slideLayout" Target="../slideLayouts/slideLayout7.xml"/><Relationship Id="rId6" Type="http://schemas.openxmlformats.org/officeDocument/2006/relationships/image" Target="../media/image162.png"/><Relationship Id="rId5" Type="http://schemas.openxmlformats.org/officeDocument/2006/relationships/image" Target="../media/image161.emf"/><Relationship Id="rId4" Type="http://schemas.openxmlformats.org/officeDocument/2006/relationships/image" Target="../media/image160.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8" Type="http://schemas.openxmlformats.org/officeDocument/2006/relationships/image" Target="../media/image169.emf"/><Relationship Id="rId3" Type="http://schemas.openxmlformats.org/officeDocument/2006/relationships/image" Target="../media/image164.emf"/><Relationship Id="rId7" Type="http://schemas.openxmlformats.org/officeDocument/2006/relationships/image" Target="../media/image168.emf"/><Relationship Id="rId2" Type="http://schemas.openxmlformats.org/officeDocument/2006/relationships/image" Target="../media/image163.emf"/><Relationship Id="rId1" Type="http://schemas.openxmlformats.org/officeDocument/2006/relationships/slideLayout" Target="../slideLayouts/slideLayout7.xml"/><Relationship Id="rId6" Type="http://schemas.openxmlformats.org/officeDocument/2006/relationships/image" Target="../media/image167.emf"/><Relationship Id="rId5" Type="http://schemas.openxmlformats.org/officeDocument/2006/relationships/image" Target="../media/image166.emf"/><Relationship Id="rId4" Type="http://schemas.openxmlformats.org/officeDocument/2006/relationships/image" Target="../media/image165.emf"/><Relationship Id="rId9" Type="http://schemas.openxmlformats.org/officeDocument/2006/relationships/image" Target="../media/image170.emf"/></Relationships>
</file>

<file path=ppt/slides/_rels/slide51.xml.rels><?xml version="1.0" encoding="UTF-8" standalone="yes"?>
<Relationships xmlns="http://schemas.openxmlformats.org/package/2006/relationships"><Relationship Id="rId8" Type="http://schemas.openxmlformats.org/officeDocument/2006/relationships/image" Target="../media/image177.emf"/><Relationship Id="rId3" Type="http://schemas.openxmlformats.org/officeDocument/2006/relationships/image" Target="../media/image172.emf"/><Relationship Id="rId7" Type="http://schemas.openxmlformats.org/officeDocument/2006/relationships/image" Target="../media/image176.emf"/><Relationship Id="rId12" Type="http://schemas.openxmlformats.org/officeDocument/2006/relationships/image" Target="../media/image181.emf"/><Relationship Id="rId2" Type="http://schemas.openxmlformats.org/officeDocument/2006/relationships/image" Target="../media/image171.emf"/><Relationship Id="rId1" Type="http://schemas.openxmlformats.org/officeDocument/2006/relationships/slideLayout" Target="../slideLayouts/slideLayout2.xml"/><Relationship Id="rId6" Type="http://schemas.openxmlformats.org/officeDocument/2006/relationships/image" Target="../media/image175.emf"/><Relationship Id="rId11" Type="http://schemas.openxmlformats.org/officeDocument/2006/relationships/image" Target="../media/image180.emf"/><Relationship Id="rId5" Type="http://schemas.openxmlformats.org/officeDocument/2006/relationships/image" Target="../media/image174.emf"/><Relationship Id="rId10" Type="http://schemas.openxmlformats.org/officeDocument/2006/relationships/image" Target="../media/image179.emf"/><Relationship Id="rId4" Type="http://schemas.openxmlformats.org/officeDocument/2006/relationships/image" Target="../media/image173.emf"/><Relationship Id="rId9" Type="http://schemas.openxmlformats.org/officeDocument/2006/relationships/image" Target="../media/image178.emf"/></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tmp"/><Relationship Id="rId1" Type="http://schemas.openxmlformats.org/officeDocument/2006/relationships/slideLayout" Target="../slideLayouts/slideLayout2.xml"/><Relationship Id="rId4" Type="http://schemas.openxmlformats.org/officeDocument/2006/relationships/image" Target="../media/image16.tmp"/></Relationships>
</file>

<file path=ppt/slides/_rels/slide7.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a:extLst>
              <a:ext uri="{FF2B5EF4-FFF2-40B4-BE49-F238E27FC236}">
                <a16:creationId xmlns:a16="http://schemas.microsoft.com/office/drawing/2014/main" id="{EBE6871C-9AC2-429F-B94B-58D6ED9253B1}"/>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2863" y="0"/>
            <a:ext cx="9083675" cy="574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49D35578-DBFB-4C84-9811-800F3C414BAD}"/>
              </a:ext>
            </a:extLst>
          </p:cNvPr>
          <p:cNvSpPr>
            <a:spLocks noGrp="1"/>
          </p:cNvSpPr>
          <p:nvPr>
            <p:ph type="ctrTitle"/>
          </p:nvPr>
        </p:nvSpPr>
        <p:spPr>
          <a:xfrm>
            <a:off x="17462" y="-1"/>
            <a:ext cx="9058274" cy="1412777"/>
          </a:xfrm>
          <a:solidFill>
            <a:srgbClr val="000000">
              <a:alpha val="27059"/>
            </a:srgbClr>
          </a:solidFill>
        </p:spPr>
        <p:txBody>
          <a:bodyPr>
            <a:normAutofit fontScale="90000"/>
          </a:bodyPr>
          <a:lstStyle/>
          <a:p>
            <a:pPr eaLnBrk="1" hangingPunct="1">
              <a:defRPr/>
            </a:pPr>
            <a:br>
              <a:rPr lang="en-GB" dirty="0"/>
            </a:br>
            <a:br>
              <a:rPr lang="en-GB" dirty="0"/>
            </a:br>
            <a:r>
              <a:rPr lang="en-GB" dirty="0"/>
              <a:t>Elbow Instability</a:t>
            </a:r>
            <a:br>
              <a:rPr lang="en-GB" dirty="0"/>
            </a:br>
            <a:r>
              <a:rPr lang="en-GB" dirty="0"/>
              <a:t>Overview</a:t>
            </a:r>
          </a:p>
        </p:txBody>
      </p:sp>
      <p:sp>
        <p:nvSpPr>
          <p:cNvPr id="4099" name="Subtitle 4">
            <a:extLst>
              <a:ext uri="{FF2B5EF4-FFF2-40B4-BE49-F238E27FC236}">
                <a16:creationId xmlns:a16="http://schemas.microsoft.com/office/drawing/2014/main" id="{4AA2341D-6AFB-4AF7-AF10-A71F5A12C54D}"/>
              </a:ext>
            </a:extLst>
          </p:cNvPr>
          <p:cNvSpPr>
            <a:spLocks noGrp="1"/>
          </p:cNvSpPr>
          <p:nvPr>
            <p:ph type="subTitle" idx="1"/>
          </p:nvPr>
        </p:nvSpPr>
        <p:spPr>
          <a:xfrm>
            <a:off x="1979613" y="4652963"/>
            <a:ext cx="6054725" cy="1250950"/>
          </a:xfrm>
        </p:spPr>
        <p:txBody>
          <a:bodyPr/>
          <a:lstStyle/>
          <a:p>
            <a:pPr eaLnBrk="1" hangingPunct="1">
              <a:defRPr/>
            </a:pPr>
            <a:r>
              <a:rPr lang="en-GB" sz="2000" b="1" dirty="0">
                <a:effectLst>
                  <a:outerShdw blurRad="38100" dist="38100" dir="2700000" algn="tl">
                    <a:srgbClr val="000000">
                      <a:alpha val="43137"/>
                    </a:srgbClr>
                  </a:outerShdw>
                </a:effectLst>
              </a:rPr>
              <a:t>Mr Lee Van Rensburg</a:t>
            </a:r>
          </a:p>
          <a:p>
            <a:pPr eaLnBrk="1" hangingPunct="1">
              <a:defRPr/>
            </a:pPr>
            <a:r>
              <a:rPr lang="en-GB" altLang="en-US" sz="2000" b="1" dirty="0">
                <a:effectLst>
                  <a:outerShdw blurRad="38100" dist="38100" dir="2700000" algn="tl">
                    <a:srgbClr val="000000">
                      <a:alpha val="43137"/>
                    </a:srgbClr>
                  </a:outerShdw>
                </a:effectLst>
              </a:rPr>
              <a:t>Cambridge University Hospitals NHS trust</a:t>
            </a:r>
            <a:endParaRPr lang="en-GB" sz="2000" b="1" dirty="0">
              <a:effectLst>
                <a:outerShdw blurRad="38100" dist="38100" dir="2700000" algn="tl">
                  <a:srgbClr val="000000">
                    <a:alpha val="43137"/>
                  </a:srgbClr>
                </a:outerShdw>
              </a:effectLst>
            </a:endParaRPr>
          </a:p>
          <a:p>
            <a:pPr eaLnBrk="1" hangingPunct="1">
              <a:defRPr/>
            </a:pPr>
            <a:r>
              <a:rPr lang="en-GB" sz="2000" b="1" dirty="0">
                <a:effectLst>
                  <a:outerShdw blurRad="38100" dist="38100" dir="2700000" algn="tl">
                    <a:srgbClr val="000000">
                      <a:alpha val="43137"/>
                    </a:srgbClr>
                  </a:outerShdw>
                </a:effectLst>
              </a:rPr>
              <a:t>2018 </a:t>
            </a:r>
          </a:p>
        </p:txBody>
      </p:sp>
      <p:pic>
        <p:nvPicPr>
          <p:cNvPr id="4101" name="Picture 2">
            <a:extLst>
              <a:ext uri="{FF2B5EF4-FFF2-40B4-BE49-F238E27FC236}">
                <a16:creationId xmlns:a16="http://schemas.microsoft.com/office/drawing/2014/main" id="{A1401FF7-7074-4373-8A17-7F0F96837DB2}"/>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5730875"/>
            <a:ext cx="4595813"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4">
            <a:extLst>
              <a:ext uri="{FF2B5EF4-FFF2-40B4-BE49-F238E27FC236}">
                <a16:creationId xmlns:a16="http://schemas.microsoft.com/office/drawing/2014/main" id="{3D248071-7680-459B-A01F-2E0FDB68D653}"/>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598988" y="5735638"/>
            <a:ext cx="4573587" cy="112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4800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1697D-D0FE-4D99-9E9D-7B8BD9EFA331}"/>
              </a:ext>
            </a:extLst>
          </p:cNvPr>
          <p:cNvSpPr>
            <a:spLocks noGrp="1"/>
          </p:cNvSpPr>
          <p:nvPr>
            <p:ph type="title"/>
          </p:nvPr>
        </p:nvSpPr>
        <p:spPr/>
        <p:txBody>
          <a:bodyPr/>
          <a:lstStyle/>
          <a:p>
            <a:pPr>
              <a:defRPr/>
            </a:pPr>
            <a:endParaRPr lang="en-US"/>
          </a:p>
        </p:txBody>
      </p:sp>
      <p:pic>
        <p:nvPicPr>
          <p:cNvPr id="5125" name="Picture 2">
            <a:extLst>
              <a:ext uri="{FF2B5EF4-FFF2-40B4-BE49-F238E27FC236}">
                <a16:creationId xmlns:a16="http://schemas.microsoft.com/office/drawing/2014/main" id="{D246C147-D234-4E30-9593-F36E56C3C082}"/>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5781675" y="2146300"/>
            <a:ext cx="170815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4">
            <a:extLst>
              <a:ext uri="{FF2B5EF4-FFF2-40B4-BE49-F238E27FC236}">
                <a16:creationId xmlns:a16="http://schemas.microsoft.com/office/drawing/2014/main" id="{BFB774AF-F2A8-4CE4-A2A1-9EF70E7C8750}"/>
              </a:ext>
            </a:extLst>
          </p:cNvPr>
          <p:cNvPicPr>
            <a:picLocks noChangeAspect="1"/>
          </p:cNvPicPr>
          <p:nvPr/>
        </p:nvPicPr>
        <p:blipFill>
          <a:blip r:embed="rId3" cstate="hqprint">
            <a:extLst>
              <a:ext uri="{28A0092B-C50C-407E-A947-70E740481C1C}">
                <a14:useLocalDpi xmlns:a14="http://schemas.microsoft.com/office/drawing/2010/main"/>
              </a:ext>
            </a:extLst>
          </a:blip>
          <a:srcRect b="26666"/>
          <a:stretch>
            <a:fillRect/>
          </a:stretch>
        </p:blipFill>
        <p:spPr bwMode="auto">
          <a:xfrm>
            <a:off x="7518400" y="2168525"/>
            <a:ext cx="112236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35A947F8-2E1B-4C04-BC29-D6778AD0D978}"/>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827713" y="3705225"/>
            <a:ext cx="174307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A44FDC01-9F5E-4BA6-9CAE-0CA5B96EDDAE}"/>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5868988" y="3705225"/>
            <a:ext cx="1701800"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8B3D40D6-627E-4760-A53C-45C59667C4F0}"/>
              </a:ext>
            </a:extLst>
          </p:cNvPr>
          <p:cNvPicPr>
            <a:picLocks noChangeAspect="1"/>
          </p:cNvPicPr>
          <p:nvPr/>
        </p:nvPicPr>
        <p:blipFill>
          <a:blip r:embed="rId6" cstate="hqprint">
            <a:extLst>
              <a:ext uri="{28A0092B-C50C-407E-A947-70E740481C1C}">
                <a14:useLocalDpi xmlns:a14="http://schemas.microsoft.com/office/drawing/2010/main"/>
              </a:ext>
            </a:extLst>
          </a:blip>
          <a:srcRect t="6129" b="21561"/>
          <a:stretch>
            <a:fillRect/>
          </a:stretch>
        </p:blipFill>
        <p:spPr bwMode="auto">
          <a:xfrm>
            <a:off x="7615238" y="3741738"/>
            <a:ext cx="1222375"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094E3683-210D-48AC-B496-8325006A0987}"/>
              </a:ext>
            </a:extLst>
          </p:cNvPr>
          <p:cNvPicPr>
            <a:picLocks noChangeAspect="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5861050" y="5176838"/>
            <a:ext cx="1676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39D6D835-605D-48E0-917D-587FBD56E9D4}"/>
              </a:ext>
            </a:extLst>
          </p:cNvPr>
          <p:cNvPicPr>
            <a:picLocks noChangeAspect="1"/>
          </p:cNvPicPr>
          <p:nvPr/>
        </p:nvPicPr>
        <p:blipFill>
          <a:blip r:embed="rId8" cstate="hqprint">
            <a:extLst>
              <a:ext uri="{28A0092B-C50C-407E-A947-70E740481C1C}">
                <a14:useLocalDpi xmlns:a14="http://schemas.microsoft.com/office/drawing/2010/main"/>
              </a:ext>
            </a:extLst>
          </a:blip>
          <a:srcRect t="15166" b="18689"/>
          <a:stretch>
            <a:fillRect/>
          </a:stretch>
        </p:blipFill>
        <p:spPr bwMode="auto">
          <a:xfrm>
            <a:off x="7615238" y="5157788"/>
            <a:ext cx="1258887" cy="126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Picture 13">
            <a:extLst>
              <a:ext uri="{FF2B5EF4-FFF2-40B4-BE49-F238E27FC236}">
                <a16:creationId xmlns:a16="http://schemas.microsoft.com/office/drawing/2014/main" id="{A712E32F-DD22-4622-A099-ABAE2F58D204}"/>
              </a:ext>
            </a:extLst>
          </p:cNvPr>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119557" y="2187637"/>
            <a:ext cx="5719268" cy="43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9E6F91A5-460F-4DDE-8056-6A84217817BD}"/>
              </a:ext>
            </a:extLst>
          </p:cNvPr>
          <p:cNvPicPr>
            <a:picLocks noChangeAspect="1"/>
          </p:cNvPicPr>
          <p:nvPr/>
        </p:nvPicPr>
        <p:blipFill>
          <a:blip r:embed="rId10"/>
          <a:stretch>
            <a:fillRect/>
          </a:stretch>
        </p:blipFill>
        <p:spPr>
          <a:xfrm>
            <a:off x="0" y="8099"/>
            <a:ext cx="9059441" cy="2017951"/>
          </a:xfrm>
          <a:prstGeom prst="rect">
            <a:avLst/>
          </a:prstGeom>
        </p:spPr>
      </p:pic>
      <p:sp>
        <p:nvSpPr>
          <p:cNvPr id="4" name="Rectangle 3">
            <a:extLst>
              <a:ext uri="{FF2B5EF4-FFF2-40B4-BE49-F238E27FC236}">
                <a16:creationId xmlns:a16="http://schemas.microsoft.com/office/drawing/2014/main" id="{23D60ADC-695C-4784-9088-804C61EC5D3E}"/>
              </a:ext>
            </a:extLst>
          </p:cNvPr>
          <p:cNvSpPr/>
          <p:nvPr/>
        </p:nvSpPr>
        <p:spPr>
          <a:xfrm>
            <a:off x="0" y="15756"/>
            <a:ext cx="9144000" cy="654294"/>
          </a:xfrm>
          <a:prstGeom prst="rect">
            <a:avLst/>
          </a:prstGeom>
          <a:solidFill>
            <a:srgbClr val="08080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A2864D8E-A229-4330-8B51-CEAB9B40520F}"/>
              </a:ext>
            </a:extLst>
          </p:cNvPr>
          <p:cNvPicPr>
            <a:picLocks noChangeAspect="1"/>
          </p:cNvPicPr>
          <p:nvPr/>
        </p:nvPicPr>
        <p:blipFill>
          <a:blip r:embed="rId11"/>
          <a:stretch>
            <a:fillRect/>
          </a:stretch>
        </p:blipFill>
        <p:spPr>
          <a:xfrm>
            <a:off x="-24554" y="1011238"/>
            <a:ext cx="9144000" cy="1036637"/>
          </a:xfrm>
          <a:prstGeom prst="rect">
            <a:avLst/>
          </a:prstGeom>
        </p:spPr>
      </p:pic>
    </p:spTree>
    <p:extLst>
      <p:ext uri="{BB962C8B-B14F-4D97-AF65-F5344CB8AC3E}">
        <p14:creationId xmlns:p14="http://schemas.microsoft.com/office/powerpoint/2010/main" val="7509172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D9D3-717F-4B97-83DB-AC794AAD7C49}"/>
              </a:ext>
            </a:extLst>
          </p:cNvPr>
          <p:cNvSpPr>
            <a:spLocks noGrp="1"/>
          </p:cNvSpPr>
          <p:nvPr>
            <p:ph type="title"/>
          </p:nvPr>
        </p:nvSpPr>
        <p:spPr/>
        <p:txBody>
          <a:bodyPr/>
          <a:lstStyle/>
          <a:p>
            <a:r>
              <a:rPr lang="en-US" dirty="0"/>
              <a:t>Management</a:t>
            </a:r>
            <a:endParaRPr lang="en-GB" dirty="0"/>
          </a:p>
        </p:txBody>
      </p:sp>
      <p:sp>
        <p:nvSpPr>
          <p:cNvPr id="3" name="Content Placeholder 2">
            <a:extLst>
              <a:ext uri="{FF2B5EF4-FFF2-40B4-BE49-F238E27FC236}">
                <a16:creationId xmlns:a16="http://schemas.microsoft.com/office/drawing/2014/main" id="{68A3474B-6029-402D-B65C-AA7C89A7AE34}"/>
              </a:ext>
            </a:extLst>
          </p:cNvPr>
          <p:cNvSpPr>
            <a:spLocks noGrp="1"/>
          </p:cNvSpPr>
          <p:nvPr>
            <p:ph idx="1"/>
          </p:nvPr>
        </p:nvSpPr>
        <p:spPr/>
        <p:txBody>
          <a:bodyPr/>
          <a:lstStyle/>
          <a:p>
            <a:r>
              <a:rPr lang="en-US" dirty="0"/>
              <a:t>Simple dislocation</a:t>
            </a:r>
          </a:p>
          <a:p>
            <a:pPr lvl="1"/>
            <a:r>
              <a:rPr lang="en-US" dirty="0"/>
              <a:t>Assess stability</a:t>
            </a:r>
          </a:p>
          <a:p>
            <a:pPr lvl="1"/>
            <a:r>
              <a:rPr lang="en-US" dirty="0"/>
              <a:t>Think of  medial injury</a:t>
            </a:r>
          </a:p>
          <a:p>
            <a:pPr lvl="1"/>
            <a:r>
              <a:rPr lang="en-US" sz="6600" dirty="0"/>
              <a:t>Get it moving</a:t>
            </a:r>
          </a:p>
          <a:p>
            <a:pPr lvl="1"/>
            <a:endParaRPr lang="en-US" dirty="0"/>
          </a:p>
          <a:p>
            <a:r>
              <a:rPr lang="en-US" dirty="0"/>
              <a:t>Complex dislocation</a:t>
            </a:r>
          </a:p>
          <a:p>
            <a:pPr lvl="1"/>
            <a:r>
              <a:rPr lang="en-US" dirty="0"/>
              <a:t>Turn complex into simple</a:t>
            </a:r>
          </a:p>
          <a:p>
            <a:pPr lvl="1"/>
            <a:r>
              <a:rPr lang="en-US" sz="7200" dirty="0"/>
              <a:t>Get it moving</a:t>
            </a:r>
            <a:endParaRPr lang="en-GB" sz="7200" dirty="0"/>
          </a:p>
        </p:txBody>
      </p:sp>
    </p:spTree>
    <p:extLst>
      <p:ext uri="{BB962C8B-B14F-4D97-AF65-F5344CB8AC3E}">
        <p14:creationId xmlns:p14="http://schemas.microsoft.com/office/powerpoint/2010/main" val="76470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4763C-BF9D-45DC-8F3D-A2E7F4D433B4}"/>
              </a:ext>
            </a:extLst>
          </p:cNvPr>
          <p:cNvSpPr>
            <a:spLocks noGrp="1"/>
          </p:cNvSpPr>
          <p:nvPr>
            <p:ph type="title"/>
          </p:nvPr>
        </p:nvSpPr>
        <p:spPr/>
        <p:txBody>
          <a:bodyPr/>
          <a:lstStyle/>
          <a:p>
            <a:r>
              <a:rPr lang="en-US" dirty="0"/>
              <a:t>Asses stability</a:t>
            </a:r>
            <a:endParaRPr lang="en-GB" dirty="0"/>
          </a:p>
        </p:txBody>
      </p:sp>
      <p:sp>
        <p:nvSpPr>
          <p:cNvPr id="3" name="Content Placeholder 2">
            <a:extLst>
              <a:ext uri="{FF2B5EF4-FFF2-40B4-BE49-F238E27FC236}">
                <a16:creationId xmlns:a16="http://schemas.microsoft.com/office/drawing/2014/main" id="{8245CF85-AE2C-4FAE-AB32-1353D357B128}"/>
              </a:ext>
            </a:extLst>
          </p:cNvPr>
          <p:cNvSpPr>
            <a:spLocks noGrp="1"/>
          </p:cNvSpPr>
          <p:nvPr>
            <p:ph idx="1"/>
          </p:nvPr>
        </p:nvSpPr>
        <p:spPr/>
        <p:txBody>
          <a:bodyPr/>
          <a:lstStyle/>
          <a:p>
            <a:r>
              <a:rPr lang="en-GB" dirty="0"/>
              <a:t>Is this truly a simple dislocation or is it a complex dislocation</a:t>
            </a:r>
          </a:p>
        </p:txBody>
      </p:sp>
      <p:sp>
        <p:nvSpPr>
          <p:cNvPr id="4" name="TextBox 3">
            <a:extLst>
              <a:ext uri="{FF2B5EF4-FFF2-40B4-BE49-F238E27FC236}">
                <a16:creationId xmlns:a16="http://schemas.microsoft.com/office/drawing/2014/main" id="{B9DB663A-8DDB-42F0-AD7D-E0DB7C14F5C1}"/>
              </a:ext>
            </a:extLst>
          </p:cNvPr>
          <p:cNvSpPr txBox="1"/>
          <p:nvPr/>
        </p:nvSpPr>
        <p:spPr>
          <a:xfrm>
            <a:off x="107504" y="3769796"/>
            <a:ext cx="8880957" cy="523220"/>
          </a:xfrm>
          <a:prstGeom prst="rect">
            <a:avLst/>
          </a:prstGeom>
          <a:noFill/>
        </p:spPr>
        <p:txBody>
          <a:bodyPr wrap="none" rtlCol="0">
            <a:spAutoFit/>
          </a:bodyPr>
          <a:lstStyle/>
          <a:p>
            <a:r>
              <a:rPr lang="en-GB" sz="2800" dirty="0"/>
              <a:t>Is this elbow stable to within 30 degrees of extension ?</a:t>
            </a:r>
          </a:p>
        </p:txBody>
      </p:sp>
    </p:spTree>
    <p:extLst>
      <p:ext uri="{BB962C8B-B14F-4D97-AF65-F5344CB8AC3E}">
        <p14:creationId xmlns:p14="http://schemas.microsoft.com/office/powerpoint/2010/main" val="3661378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3C28C4-B5A5-4BD8-91D9-C447748D13EB}"/>
              </a:ext>
            </a:extLst>
          </p:cNvPr>
          <p:cNvPicPr>
            <a:picLocks noChangeAspect="1"/>
          </p:cNvPicPr>
          <p:nvPr/>
        </p:nvPicPr>
        <p:blipFill>
          <a:blip r:embed="rId2"/>
          <a:stretch>
            <a:fillRect/>
          </a:stretch>
        </p:blipFill>
        <p:spPr>
          <a:xfrm>
            <a:off x="6543942" y="199427"/>
            <a:ext cx="2441848" cy="1556678"/>
          </a:xfrm>
          <a:prstGeom prst="rect">
            <a:avLst/>
          </a:prstGeom>
        </p:spPr>
      </p:pic>
      <p:sp>
        <p:nvSpPr>
          <p:cNvPr id="2" name="Title 1">
            <a:extLst>
              <a:ext uri="{FF2B5EF4-FFF2-40B4-BE49-F238E27FC236}">
                <a16:creationId xmlns:a16="http://schemas.microsoft.com/office/drawing/2014/main" id="{270872C2-B1BD-498A-89EE-4B8877E7EF4A}"/>
              </a:ext>
            </a:extLst>
          </p:cNvPr>
          <p:cNvSpPr>
            <a:spLocks noGrp="1"/>
          </p:cNvSpPr>
          <p:nvPr>
            <p:ph type="title"/>
          </p:nvPr>
        </p:nvSpPr>
        <p:spPr/>
        <p:txBody>
          <a:bodyPr/>
          <a:lstStyle/>
          <a:p>
            <a:pPr>
              <a:defRPr/>
            </a:pPr>
            <a:r>
              <a:rPr lang="en-US" dirty="0"/>
              <a:t>EUA Elbow</a:t>
            </a:r>
          </a:p>
        </p:txBody>
      </p:sp>
      <p:pic>
        <p:nvPicPr>
          <p:cNvPr id="30723" name="Content Placeholder 3">
            <a:extLst>
              <a:ext uri="{FF2B5EF4-FFF2-40B4-BE49-F238E27FC236}">
                <a16:creationId xmlns:a16="http://schemas.microsoft.com/office/drawing/2014/main" id="{3978BDE5-19D4-4BEC-A986-9FDE8D1CF3A9}"/>
              </a:ext>
            </a:extLst>
          </p:cNvPr>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228600" y="1544638"/>
            <a:ext cx="3876675" cy="5191125"/>
          </a:xfrm>
        </p:spPr>
      </p:pic>
      <p:pic>
        <p:nvPicPr>
          <p:cNvPr id="5" name="Picture 4">
            <a:extLst>
              <a:ext uri="{FF2B5EF4-FFF2-40B4-BE49-F238E27FC236}">
                <a16:creationId xmlns:a16="http://schemas.microsoft.com/office/drawing/2014/main" id="{925D74C9-5096-4E65-9A60-66BDEBD2106B}"/>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700" y="2825750"/>
            <a:ext cx="5256213"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F15B4E3A-2673-4C48-9F35-7AF7E681C2F8}"/>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31750" y="2741613"/>
            <a:ext cx="1206500" cy="20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BC981AB1-E350-4582-A56B-81ECC7E2FFAE}"/>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763" y="2786063"/>
            <a:ext cx="5184775" cy="396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66E959D4-FEB0-4679-A69A-AD956609B8CC}"/>
              </a:ext>
            </a:extLst>
          </p:cNvPr>
          <p:cNvPicPr>
            <a:picLocks noChangeAspect="1"/>
          </p:cNvPicPr>
          <p:nvPr/>
        </p:nvPicPr>
        <p:blipFill>
          <a:blip r:embed="rId7" cstate="hqprint">
            <a:extLst>
              <a:ext uri="{28A0092B-C50C-407E-A947-70E740481C1C}">
                <a14:useLocalDpi xmlns:a14="http://schemas.microsoft.com/office/drawing/2010/main"/>
              </a:ext>
            </a:extLst>
          </a:blip>
          <a:srcRect l="-2832"/>
          <a:stretch>
            <a:fillRect/>
          </a:stretch>
        </p:blipFill>
        <p:spPr bwMode="auto">
          <a:xfrm>
            <a:off x="-130175" y="2747963"/>
            <a:ext cx="5267325" cy="404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a:extLst>
              <a:ext uri="{FF2B5EF4-FFF2-40B4-BE49-F238E27FC236}">
                <a16:creationId xmlns:a16="http://schemas.microsoft.com/office/drawing/2014/main" id="{D19D1851-E287-411A-BD79-3A4386275AA0}"/>
              </a:ext>
            </a:extLst>
          </p:cNvPr>
          <p:cNvPicPr>
            <a:picLocks noChangeAspect="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20638" y="2741613"/>
            <a:ext cx="150495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55C11703-EB26-4906-88F3-2DAC20D3B3D4}"/>
              </a:ext>
            </a:extLst>
          </p:cNvPr>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15875" y="2867025"/>
            <a:ext cx="5122863"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771EBB6A-F4AB-4CC8-85B9-DF1FC1F9F4F7}"/>
              </a:ext>
            </a:extLst>
          </p:cNvPr>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66675" y="2814638"/>
            <a:ext cx="4918075" cy="398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D344379C-4EC9-49E0-808B-2C703248DF49}"/>
              </a:ext>
            </a:extLst>
          </p:cNvPr>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19050" y="2735263"/>
            <a:ext cx="1681163" cy="217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38253A14-4834-4E60-B819-ED58ABAA66A1}"/>
              </a:ext>
            </a:extLst>
          </p:cNvPr>
          <p:cNvPicPr>
            <a:picLocks noChangeAspect="1"/>
          </p:cNvPicPr>
          <p:nvPr/>
        </p:nvPicPr>
        <p:blipFill>
          <a:blip r:embed="rId12">
            <a:extLst>
              <a:ext uri="{28A0092B-C50C-407E-A947-70E740481C1C}">
                <a14:useLocalDpi xmlns:a14="http://schemas.microsoft.com/office/drawing/2010/main"/>
              </a:ext>
            </a:extLst>
          </a:blip>
          <a:srcRect/>
          <a:stretch>
            <a:fillRect/>
          </a:stretch>
        </p:blipFill>
        <p:spPr bwMode="auto">
          <a:xfrm>
            <a:off x="-68263" y="1079500"/>
            <a:ext cx="4264026" cy="570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06A8DDC6-94B7-47FC-AD0F-E5EA865CC94D}"/>
              </a:ext>
            </a:extLst>
          </p:cNvPr>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68263" y="2895600"/>
            <a:ext cx="5180013" cy="386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E77A084A-4AD9-4327-96D5-7CEBBC885E25}"/>
              </a:ext>
            </a:extLst>
          </p:cNvPr>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74613" y="2768600"/>
            <a:ext cx="5340351"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7BCE6AE8-46F6-49C1-8424-202C7944D185}"/>
              </a:ext>
            </a:extLst>
          </p:cNvPr>
          <p:cNvSpPr txBox="1">
            <a:spLocks noChangeArrowheads="1"/>
          </p:cNvSpPr>
          <p:nvPr/>
        </p:nvSpPr>
        <p:spPr bwMode="auto">
          <a:xfrm>
            <a:off x="5405438" y="5462588"/>
            <a:ext cx="29654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a:t>Flex 30 degrees</a:t>
            </a:r>
          </a:p>
          <a:p>
            <a:pPr eaLnBrk="1" hangingPunct="1"/>
            <a:r>
              <a:rPr lang="en-US" altLang="en-US" sz="2800"/>
              <a:t>Unlock olecranon</a:t>
            </a:r>
          </a:p>
        </p:txBody>
      </p:sp>
      <p:sp>
        <p:nvSpPr>
          <p:cNvPr id="18" name="TextBox 17">
            <a:extLst>
              <a:ext uri="{FF2B5EF4-FFF2-40B4-BE49-F238E27FC236}">
                <a16:creationId xmlns:a16="http://schemas.microsoft.com/office/drawing/2014/main" id="{E3B7AB4D-E002-499C-83D0-A674E9075B6C}"/>
              </a:ext>
            </a:extLst>
          </p:cNvPr>
          <p:cNvSpPr txBox="1">
            <a:spLocks noChangeArrowheads="1"/>
          </p:cNvSpPr>
          <p:nvPr/>
        </p:nvSpPr>
        <p:spPr bwMode="auto">
          <a:xfrm>
            <a:off x="5413375" y="5462588"/>
            <a:ext cx="37433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a:t>Ensure reduced on ap</a:t>
            </a:r>
          </a:p>
          <a:p>
            <a:pPr eaLnBrk="1" hangingPunct="1"/>
            <a:r>
              <a:rPr lang="en-US" altLang="en-US" sz="2800"/>
              <a:t>Elbow in full extension</a:t>
            </a:r>
          </a:p>
        </p:txBody>
      </p:sp>
      <p:sp>
        <p:nvSpPr>
          <p:cNvPr id="19" name="TextBox 18">
            <a:extLst>
              <a:ext uri="{FF2B5EF4-FFF2-40B4-BE49-F238E27FC236}">
                <a16:creationId xmlns:a16="http://schemas.microsoft.com/office/drawing/2014/main" id="{85B386E5-0FFD-44E9-9F7B-D4321E770E41}"/>
              </a:ext>
            </a:extLst>
          </p:cNvPr>
          <p:cNvSpPr txBox="1">
            <a:spLocks noChangeArrowheads="1"/>
          </p:cNvSpPr>
          <p:nvPr/>
        </p:nvSpPr>
        <p:spPr bwMode="auto">
          <a:xfrm>
            <a:off x="5424488" y="5840413"/>
            <a:ext cx="3135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a:t>Varus stress - LCL</a:t>
            </a:r>
          </a:p>
        </p:txBody>
      </p:sp>
      <p:pic>
        <p:nvPicPr>
          <p:cNvPr id="24" name="Picture 23">
            <a:extLst>
              <a:ext uri="{FF2B5EF4-FFF2-40B4-BE49-F238E27FC236}">
                <a16:creationId xmlns:a16="http://schemas.microsoft.com/office/drawing/2014/main" id="{6EE60DD4-95C4-4F09-A0E6-17F73C665898}"/>
              </a:ext>
            </a:extLst>
          </p:cNvPr>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1913" y="3175"/>
            <a:ext cx="3476625"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BEB12FC3-161B-4C92-860E-2DE97E723956}"/>
              </a:ext>
            </a:extLst>
          </p:cNvPr>
          <p:cNvSpPr txBox="1">
            <a:spLocks noChangeArrowheads="1"/>
          </p:cNvSpPr>
          <p:nvPr/>
        </p:nvSpPr>
        <p:spPr bwMode="auto">
          <a:xfrm>
            <a:off x="5348288" y="5075238"/>
            <a:ext cx="33956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a:t>Valgus stress - MCL</a:t>
            </a:r>
          </a:p>
        </p:txBody>
      </p:sp>
      <p:sp>
        <p:nvSpPr>
          <p:cNvPr id="21" name="TextBox 20">
            <a:extLst>
              <a:ext uri="{FF2B5EF4-FFF2-40B4-BE49-F238E27FC236}">
                <a16:creationId xmlns:a16="http://schemas.microsoft.com/office/drawing/2014/main" id="{89EC1263-6E73-4D83-B0DE-380C3152BEBB}"/>
              </a:ext>
            </a:extLst>
          </p:cNvPr>
          <p:cNvSpPr txBox="1"/>
          <p:nvPr/>
        </p:nvSpPr>
        <p:spPr>
          <a:xfrm>
            <a:off x="5219700" y="3340100"/>
            <a:ext cx="3757613" cy="646113"/>
          </a:xfrm>
          <a:prstGeom prst="rect">
            <a:avLst/>
          </a:prstGeom>
          <a:solidFill>
            <a:schemeClr val="tx2">
              <a:lumMod val="20000"/>
              <a:lumOff val="80000"/>
            </a:schemeClr>
          </a:solidFill>
          <a:ln>
            <a:solidFill>
              <a:srgbClr val="FF0000"/>
            </a:solidFill>
          </a:ln>
        </p:spPr>
        <p:txBody>
          <a:bodyPr wrap="none">
            <a:spAutoFit/>
          </a:bodyPr>
          <a:lstStyle/>
          <a:p>
            <a:pPr eaLnBrk="1" hangingPunct="1">
              <a:defRPr/>
            </a:pPr>
            <a:r>
              <a:rPr lang="en-US" sz="3600" b="1" dirty="0">
                <a:solidFill>
                  <a:srgbClr val="FF0000"/>
                </a:solidFill>
                <a:effectLst>
                  <a:outerShdw blurRad="38100" dist="38100" dir="2700000" algn="tl">
                    <a:srgbClr val="000000">
                      <a:alpha val="43137"/>
                    </a:srgbClr>
                  </a:outerShdw>
                </a:effectLst>
              </a:rPr>
              <a:t>What’s wrong??</a:t>
            </a:r>
          </a:p>
        </p:txBody>
      </p:sp>
      <p:sp>
        <p:nvSpPr>
          <p:cNvPr id="22" name="TextBox 21">
            <a:extLst>
              <a:ext uri="{FF2B5EF4-FFF2-40B4-BE49-F238E27FC236}">
                <a16:creationId xmlns:a16="http://schemas.microsoft.com/office/drawing/2014/main" id="{88A9000E-08F4-44F2-A7AD-89083AC225AE}"/>
              </a:ext>
            </a:extLst>
          </p:cNvPr>
          <p:cNvSpPr txBox="1">
            <a:spLocks noChangeArrowheads="1"/>
          </p:cNvSpPr>
          <p:nvPr/>
        </p:nvSpPr>
        <p:spPr bwMode="auto">
          <a:xfrm>
            <a:off x="5349875" y="4665663"/>
            <a:ext cx="3184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a:t>I/I parallel with bed</a:t>
            </a:r>
          </a:p>
        </p:txBody>
      </p:sp>
      <p:sp>
        <p:nvSpPr>
          <p:cNvPr id="23" name="TextBox 22">
            <a:extLst>
              <a:ext uri="{FF2B5EF4-FFF2-40B4-BE49-F238E27FC236}">
                <a16:creationId xmlns:a16="http://schemas.microsoft.com/office/drawing/2014/main" id="{AF119A9A-7D68-48C6-8F3B-9422824D8695}"/>
              </a:ext>
            </a:extLst>
          </p:cNvPr>
          <p:cNvSpPr txBox="1">
            <a:spLocks noChangeArrowheads="1"/>
          </p:cNvSpPr>
          <p:nvPr/>
        </p:nvSpPr>
        <p:spPr bwMode="auto">
          <a:xfrm>
            <a:off x="4900613" y="2527300"/>
            <a:ext cx="43068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a:t>Pronate forearm - PLRI</a:t>
            </a:r>
          </a:p>
          <a:p>
            <a:pPr eaLnBrk="1" hangingPunct="1"/>
            <a:r>
              <a:rPr lang="en-US" altLang="en-US" sz="2800"/>
              <a:t>Lock Radial head in place</a:t>
            </a:r>
          </a:p>
        </p:txBody>
      </p:sp>
      <p:sp>
        <p:nvSpPr>
          <p:cNvPr id="28" name="TextBox 27">
            <a:extLst>
              <a:ext uri="{FF2B5EF4-FFF2-40B4-BE49-F238E27FC236}">
                <a16:creationId xmlns:a16="http://schemas.microsoft.com/office/drawing/2014/main" id="{A41EDC6E-FE28-4083-92C9-0B2605E0DE58}"/>
              </a:ext>
            </a:extLst>
          </p:cNvPr>
          <p:cNvSpPr txBox="1">
            <a:spLocks noChangeArrowheads="1"/>
          </p:cNvSpPr>
          <p:nvPr/>
        </p:nvSpPr>
        <p:spPr bwMode="auto">
          <a:xfrm>
            <a:off x="5183188" y="5092700"/>
            <a:ext cx="410368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a:t>Test stable full extension</a:t>
            </a:r>
          </a:p>
          <a:p>
            <a:pPr eaLnBrk="1" hangingPunct="1"/>
            <a:r>
              <a:rPr lang="en-US" altLang="en-US" sz="2800"/>
              <a:t>Move I/I</a:t>
            </a:r>
          </a:p>
          <a:p>
            <a:pPr eaLnBrk="1" hangingPunct="1"/>
            <a:r>
              <a:rPr lang="en-US" altLang="en-US" sz="2800"/>
              <a:t>Don’t twist arm</a:t>
            </a:r>
          </a:p>
        </p:txBody>
      </p:sp>
      <p:sp>
        <p:nvSpPr>
          <p:cNvPr id="29" name="TextBox 28">
            <a:extLst>
              <a:ext uri="{FF2B5EF4-FFF2-40B4-BE49-F238E27FC236}">
                <a16:creationId xmlns:a16="http://schemas.microsoft.com/office/drawing/2014/main" id="{F127F6D6-9D06-4BD6-A37D-CF1B9CE6F056}"/>
              </a:ext>
            </a:extLst>
          </p:cNvPr>
          <p:cNvSpPr txBox="1">
            <a:spLocks noChangeArrowheads="1"/>
          </p:cNvSpPr>
          <p:nvPr/>
        </p:nvSpPr>
        <p:spPr bwMode="auto">
          <a:xfrm>
            <a:off x="5030788" y="5322888"/>
            <a:ext cx="413543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a:t>Start flexed </a:t>
            </a:r>
          </a:p>
          <a:p>
            <a:pPr eaLnBrk="1" hangingPunct="1"/>
            <a:r>
              <a:rPr lang="en-US" altLang="en-US" sz="2800"/>
              <a:t>Ensure congruent lateral</a:t>
            </a:r>
          </a:p>
        </p:txBody>
      </p:sp>
      <p:sp>
        <p:nvSpPr>
          <p:cNvPr id="30" name="TextBox 29">
            <a:extLst>
              <a:ext uri="{FF2B5EF4-FFF2-40B4-BE49-F238E27FC236}">
                <a16:creationId xmlns:a16="http://schemas.microsoft.com/office/drawing/2014/main" id="{162E2D36-E35C-4174-988C-A8E91713F1D6}"/>
              </a:ext>
            </a:extLst>
          </p:cNvPr>
          <p:cNvSpPr txBox="1">
            <a:spLocks noChangeArrowheads="1"/>
          </p:cNvSpPr>
          <p:nvPr/>
        </p:nvSpPr>
        <p:spPr bwMode="auto">
          <a:xfrm>
            <a:off x="5794375" y="5405438"/>
            <a:ext cx="13033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a:t>Extend</a:t>
            </a:r>
          </a:p>
        </p:txBody>
      </p:sp>
      <p:pic>
        <p:nvPicPr>
          <p:cNvPr id="11" name="Picture 10">
            <a:extLst>
              <a:ext uri="{FF2B5EF4-FFF2-40B4-BE49-F238E27FC236}">
                <a16:creationId xmlns:a16="http://schemas.microsoft.com/office/drawing/2014/main" id="{EB869E27-9880-40C9-AF0D-3CDCC4B494D4}"/>
              </a:ext>
            </a:extLst>
          </p:cNvPr>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26988" y="1317625"/>
            <a:ext cx="4086226" cy="547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a:extLst>
              <a:ext uri="{FF2B5EF4-FFF2-40B4-BE49-F238E27FC236}">
                <a16:creationId xmlns:a16="http://schemas.microsoft.com/office/drawing/2014/main" id="{EA285359-E431-4C2D-8003-588950BBE512}"/>
              </a:ext>
            </a:extLst>
          </p:cNvPr>
          <p:cNvSpPr txBox="1">
            <a:spLocks noChangeArrowheads="1"/>
          </p:cNvSpPr>
          <p:nvPr/>
        </p:nvSpPr>
        <p:spPr bwMode="auto">
          <a:xfrm>
            <a:off x="5464175" y="3744913"/>
            <a:ext cx="35194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dirty="0"/>
              <a:t>If stable congruent in full extension</a:t>
            </a:r>
          </a:p>
        </p:txBody>
      </p:sp>
      <p:pic>
        <p:nvPicPr>
          <p:cNvPr id="16" name="Picture 15">
            <a:extLst>
              <a:ext uri="{FF2B5EF4-FFF2-40B4-BE49-F238E27FC236}">
                <a16:creationId xmlns:a16="http://schemas.microsoft.com/office/drawing/2014/main" id="{0EC0EC9F-8223-484D-AA33-74DB15B87490}"/>
              </a:ext>
            </a:extLst>
          </p:cNvPr>
          <p:cNvPicPr>
            <a:picLocks noChangeAspect="1"/>
          </p:cNvPicPr>
          <p:nvPr/>
        </p:nvPicPr>
        <p:blipFill>
          <a:blip r:embed="rId17">
            <a:extLst>
              <a:ext uri="{28A0092B-C50C-407E-A947-70E740481C1C}">
                <a14:useLocalDpi xmlns:a14="http://schemas.microsoft.com/office/drawing/2010/main"/>
              </a:ext>
            </a:extLst>
          </a:blip>
          <a:srcRect/>
          <a:stretch>
            <a:fillRect/>
          </a:stretch>
        </p:blipFill>
        <p:spPr bwMode="auto">
          <a:xfrm>
            <a:off x="-59373" y="578644"/>
            <a:ext cx="4337051" cy="580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77743C95-9983-4EBB-AD6D-0394F26794E9}"/>
              </a:ext>
            </a:extLst>
          </p:cNvPr>
          <p:cNvPicPr>
            <a:picLocks noChangeAspect="1"/>
          </p:cNvPicPr>
          <p:nvPr/>
        </p:nvPicPr>
        <p:blipFill>
          <a:blip r:embed="rId18" cstate="hqprint">
            <a:extLst>
              <a:ext uri="{28A0092B-C50C-407E-A947-70E740481C1C}">
                <a14:useLocalDpi xmlns:a14="http://schemas.microsoft.com/office/drawing/2010/main"/>
              </a:ext>
            </a:extLst>
          </a:blip>
          <a:srcRect/>
          <a:stretch>
            <a:fillRect/>
          </a:stretch>
        </p:blipFill>
        <p:spPr bwMode="auto">
          <a:xfrm>
            <a:off x="6456363" y="20638"/>
            <a:ext cx="2700337"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39693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par>
                                <p:cTn id="27" presetID="10"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par>
                          <p:cTn id="34" fill="hold" nodeType="afterGroup">
                            <p:stCondLst>
                              <p:cond delay="0"/>
                            </p:stCondLst>
                            <p:childTnLst>
                              <p:par>
                                <p:cTn id="35" presetID="10" presetClass="entr" presetSubtype="0"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3000"/>
                                        <p:tgtEl>
                                          <p:spTgt spid="21"/>
                                        </p:tgtEl>
                                      </p:cBhvr>
                                    </p:animEffect>
                                  </p:childTnLst>
                                  <p:subTnLst>
                                    <p:set>
                                      <p:cBhvr override="childStyle">
                                        <p:cTn dur="1" fill="hold" display="0" masterRel="nextClick" afterEffect="1"/>
                                        <p:tgtEl>
                                          <p:spTgt spid="21"/>
                                        </p:tgtEl>
                                        <p:attrNameLst>
                                          <p:attrName>style.visibility</p:attrName>
                                        </p:attrNameLst>
                                      </p:cBhvr>
                                      <p:to>
                                        <p:strVal val="hidden"/>
                                      </p:to>
                                    </p:set>
                                  </p:subTnLst>
                                </p:cTn>
                              </p:par>
                              <p:par>
                                <p:cTn id="38" presetID="1"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childTnLst>
                                </p:cTn>
                              </p:par>
                              <p:par>
                                <p:cTn id="44" presetID="10" presetClass="entr" presetSubtype="0" fill="hold"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subTnLst>
                                    <p:set>
                                      <p:cBhvr override="childStyle">
                                        <p:cTn dur="1" fill="hold" display="0" masterRel="nextClick" afterEffect="1"/>
                                        <p:tgtEl>
                                          <p:spTgt spid="24"/>
                                        </p:tgtEl>
                                        <p:attrNameLst>
                                          <p:attrName>style.visibility</p:attrName>
                                        </p:attrNameLst>
                                      </p:cBhvr>
                                      <p:to>
                                        <p:strVal val="hidden"/>
                                      </p:to>
                                    </p:set>
                                  </p:subTnLst>
                                </p:cTn>
                              </p:par>
                              <p:par>
                                <p:cTn id="47" presetID="1" presetClass="entr" presetSubtype="0" fill="hold" nodeType="withEffect">
                                  <p:stCondLst>
                                    <p:cond delay="0"/>
                                  </p:stCondLst>
                                  <p:childTnLst>
                                    <p:set>
                                      <p:cBhvr>
                                        <p:cTn id="48" dur="1" fill="hold">
                                          <p:stCondLst>
                                            <p:cond delay="0"/>
                                          </p:stCondLst>
                                        </p:cTn>
                                        <p:tgtEl>
                                          <p:spTgt spid="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subTnLst>
                                    <p:set>
                                      <p:cBhvr override="childStyle">
                                        <p:cTn dur="1" fill="hold" display="0" masterRel="nextClick" afterEffect="1"/>
                                        <p:tgtEl>
                                          <p:spTgt spid="28"/>
                                        </p:tgtEl>
                                        <p:attrNameLst>
                                          <p:attrName>style.visibility</p:attrName>
                                        </p:attrNameLst>
                                      </p:cBhvr>
                                      <p:to>
                                        <p:strVal val="hidden"/>
                                      </p:to>
                                    </p:set>
                                  </p:sub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childTnLst>
                                  <p:subTnLst>
                                    <p:set>
                                      <p:cBhvr override="childStyle">
                                        <p:cTn dur="1" fill="hold" display="0" masterRel="nextClick" afterEffect="1"/>
                                        <p:tgtEl>
                                          <p:spTgt spid="29"/>
                                        </p:tgtEl>
                                        <p:attrNameLst>
                                          <p:attrName>style.visibility</p:attrName>
                                        </p:attrNameLst>
                                      </p:cBhvr>
                                      <p:to>
                                        <p:strVal val="hidden"/>
                                      </p:to>
                                    </p:set>
                                  </p:sub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childTnLst>
                                  <p:subTnLst>
                                    <p:set>
                                      <p:cBhvr override="childStyle">
                                        <p:cTn dur="1" fill="hold" display="0" masterRel="nextClick" afterEffect="1"/>
                                        <p:tgtEl>
                                          <p:spTgt spid="30"/>
                                        </p:tgtEl>
                                        <p:attrNameLst>
                                          <p:attrName>style.visibility</p:attrName>
                                        </p:attrNameLst>
                                      </p:cBhvr>
                                      <p:to>
                                        <p:strVal val="hidden"/>
                                      </p:to>
                                    </p:set>
                                  </p:subTnLst>
                                </p:cTn>
                              </p:par>
                              <p:par>
                                <p:cTn id="69" presetID="1" presetClass="entr" presetSubtype="0" fill="hold" nodeType="withEffect">
                                  <p:stCondLst>
                                    <p:cond delay="0"/>
                                  </p:stCondLst>
                                  <p:childTnLst>
                                    <p:set>
                                      <p:cBhvr>
                                        <p:cTn id="70" dur="1" fill="hold">
                                          <p:stCondLst>
                                            <p:cond delay="0"/>
                                          </p:stCondLst>
                                        </p:cTn>
                                        <p:tgtEl>
                                          <p:spTgt spid="3"/>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nodeType="clickEffect">
                                  <p:stCondLst>
                                    <p:cond delay="0"/>
                                  </p:stCondLst>
                                  <p:childTnLst>
                                    <p:set>
                                      <p:cBhvr>
                                        <p:cTn id="74" dur="1" fill="hold">
                                          <p:stCondLst>
                                            <p:cond delay="0"/>
                                          </p:stCondLst>
                                        </p:cTn>
                                        <p:tgtEl>
                                          <p:spTgt spid="11"/>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1"/>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nodeType="clickEffect">
                                  <p:stCondLst>
                                    <p:cond delay="0"/>
                                  </p:stCondLst>
                                  <p:childTnLst>
                                    <p:set>
                                      <p:cBhvr>
                                        <p:cTn id="8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animBg="1"/>
      <p:bldP spid="22" grpId="0"/>
      <p:bldP spid="23" grpId="0"/>
      <p:bldP spid="28" grpId="0"/>
      <p:bldP spid="29" grpId="0"/>
      <p:bldP spid="30"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04667-C2D1-4E95-81AB-3BCC69DDCD4D}"/>
              </a:ext>
            </a:extLst>
          </p:cNvPr>
          <p:cNvSpPr>
            <a:spLocks noGrp="1"/>
          </p:cNvSpPr>
          <p:nvPr>
            <p:ph type="title"/>
          </p:nvPr>
        </p:nvSpPr>
        <p:spPr/>
        <p:txBody>
          <a:bodyPr/>
          <a:lstStyle/>
          <a:p>
            <a:pPr>
              <a:defRPr/>
            </a:pPr>
            <a:endParaRPr lang="en-GB"/>
          </a:p>
        </p:txBody>
      </p:sp>
      <p:pic>
        <p:nvPicPr>
          <p:cNvPr id="29699" name="Content Placeholder 3" descr="Screen Clipping">
            <a:extLst>
              <a:ext uri="{FF2B5EF4-FFF2-40B4-BE49-F238E27FC236}">
                <a16:creationId xmlns:a16="http://schemas.microsoft.com/office/drawing/2014/main" id="{4598DDC6-7D74-4C36-A6B1-386326F274CD}"/>
              </a:ext>
            </a:extLst>
          </p:cNvPr>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a:xfrm>
            <a:off x="238125" y="276225"/>
            <a:ext cx="7796213" cy="5745163"/>
          </a:xfrm>
        </p:spPr>
      </p:pic>
      <p:pic>
        <p:nvPicPr>
          <p:cNvPr id="29700" name="Picture 4" descr="Screen Clipping">
            <a:extLst>
              <a:ext uri="{FF2B5EF4-FFF2-40B4-BE49-F238E27FC236}">
                <a16:creationId xmlns:a16="http://schemas.microsoft.com/office/drawing/2014/main" id="{F81F2921-5100-4806-B329-7872D11B228F}"/>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7013" y="274638"/>
            <a:ext cx="3671887"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Rectangle 5">
            <a:extLst>
              <a:ext uri="{FF2B5EF4-FFF2-40B4-BE49-F238E27FC236}">
                <a16:creationId xmlns:a16="http://schemas.microsoft.com/office/drawing/2014/main" id="{0C32454A-A517-4095-8C9F-A2C419A6F76A}"/>
              </a:ext>
            </a:extLst>
          </p:cNvPr>
          <p:cNvSpPr>
            <a:spLocks noChangeArrowheads="1"/>
          </p:cNvSpPr>
          <p:nvPr/>
        </p:nvSpPr>
        <p:spPr bwMode="auto">
          <a:xfrm>
            <a:off x="5151438" y="5589588"/>
            <a:ext cx="2924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a:t>JBJS - A 2011;93:1873-81</a:t>
            </a:r>
          </a:p>
        </p:txBody>
      </p:sp>
      <p:sp>
        <p:nvSpPr>
          <p:cNvPr id="29702" name="TextBox 6">
            <a:extLst>
              <a:ext uri="{FF2B5EF4-FFF2-40B4-BE49-F238E27FC236}">
                <a16:creationId xmlns:a16="http://schemas.microsoft.com/office/drawing/2014/main" id="{36D82D4A-F4ED-4580-834F-8DAA8FA343A0}"/>
              </a:ext>
            </a:extLst>
          </p:cNvPr>
          <p:cNvSpPr txBox="1">
            <a:spLocks noChangeArrowheads="1"/>
          </p:cNvSpPr>
          <p:nvPr/>
        </p:nvSpPr>
        <p:spPr bwMode="auto">
          <a:xfrm>
            <a:off x="457200" y="5605463"/>
            <a:ext cx="19923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a:t>Hanging arm sign</a:t>
            </a:r>
          </a:p>
        </p:txBody>
      </p:sp>
    </p:spTree>
    <p:extLst>
      <p:ext uri="{BB962C8B-B14F-4D97-AF65-F5344CB8AC3E}">
        <p14:creationId xmlns:p14="http://schemas.microsoft.com/office/powerpoint/2010/main" val="8695524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4763C-BF9D-45DC-8F3D-A2E7F4D433B4}"/>
              </a:ext>
            </a:extLst>
          </p:cNvPr>
          <p:cNvSpPr>
            <a:spLocks noGrp="1"/>
          </p:cNvSpPr>
          <p:nvPr>
            <p:ph type="title"/>
          </p:nvPr>
        </p:nvSpPr>
        <p:spPr/>
        <p:txBody>
          <a:bodyPr/>
          <a:lstStyle/>
          <a:p>
            <a:r>
              <a:rPr lang="en-US" dirty="0"/>
              <a:t>Asses stability</a:t>
            </a:r>
            <a:endParaRPr lang="en-GB" dirty="0"/>
          </a:p>
        </p:txBody>
      </p:sp>
      <p:sp>
        <p:nvSpPr>
          <p:cNvPr id="3" name="Content Placeholder 2">
            <a:extLst>
              <a:ext uri="{FF2B5EF4-FFF2-40B4-BE49-F238E27FC236}">
                <a16:creationId xmlns:a16="http://schemas.microsoft.com/office/drawing/2014/main" id="{8245CF85-AE2C-4FAE-AB32-1353D357B128}"/>
              </a:ext>
            </a:extLst>
          </p:cNvPr>
          <p:cNvSpPr>
            <a:spLocks noGrp="1"/>
          </p:cNvSpPr>
          <p:nvPr>
            <p:ph idx="1"/>
          </p:nvPr>
        </p:nvSpPr>
        <p:spPr/>
        <p:txBody>
          <a:bodyPr/>
          <a:lstStyle/>
          <a:p>
            <a:r>
              <a:rPr lang="en-GB" dirty="0"/>
              <a:t>Look at initial radiographs</a:t>
            </a:r>
          </a:p>
        </p:txBody>
      </p:sp>
    </p:spTree>
    <p:extLst>
      <p:ext uri="{BB962C8B-B14F-4D97-AF65-F5344CB8AC3E}">
        <p14:creationId xmlns:p14="http://schemas.microsoft.com/office/powerpoint/2010/main" val="28267344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1010-72B9-4562-84B3-3A3D84F943D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034D6AA-488E-43EC-9E42-E560D6A783E3}"/>
              </a:ext>
            </a:extLst>
          </p:cNvPr>
          <p:cNvSpPr>
            <a:spLocks noGrp="1"/>
          </p:cNvSpPr>
          <p:nvPr>
            <p:ph idx="1"/>
          </p:nvPr>
        </p:nvSpPr>
        <p:spPr/>
        <p:txBody>
          <a:bodyPr/>
          <a:lstStyle/>
          <a:p>
            <a:endParaRPr lang="en-GB" dirty="0"/>
          </a:p>
        </p:txBody>
      </p:sp>
      <p:pic>
        <p:nvPicPr>
          <p:cNvPr id="4" name="Picture 3">
            <a:extLst>
              <a:ext uri="{FF2B5EF4-FFF2-40B4-BE49-F238E27FC236}">
                <a16:creationId xmlns:a16="http://schemas.microsoft.com/office/drawing/2014/main" id="{A96F9A46-E442-4A86-8C57-2C951F3C258C}"/>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flipH="1">
            <a:off x="426069" y="51765"/>
            <a:ext cx="3776978" cy="5665467"/>
          </a:xfrm>
          <a:prstGeom prst="rect">
            <a:avLst/>
          </a:prstGeom>
        </p:spPr>
      </p:pic>
      <p:pic>
        <p:nvPicPr>
          <p:cNvPr id="6" name="Picture 5">
            <a:extLst>
              <a:ext uri="{FF2B5EF4-FFF2-40B4-BE49-F238E27FC236}">
                <a16:creationId xmlns:a16="http://schemas.microsoft.com/office/drawing/2014/main" id="{ECEBF30F-C331-431A-9F9B-24AA37A0896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788024" y="1269327"/>
            <a:ext cx="4248472" cy="5588674"/>
          </a:xfrm>
          <a:prstGeom prst="rect">
            <a:avLst/>
          </a:prstGeom>
        </p:spPr>
      </p:pic>
      <p:pic>
        <p:nvPicPr>
          <p:cNvPr id="7" name="Picture 6">
            <a:extLst>
              <a:ext uri="{FF2B5EF4-FFF2-40B4-BE49-F238E27FC236}">
                <a16:creationId xmlns:a16="http://schemas.microsoft.com/office/drawing/2014/main" id="{510DC606-A198-448A-8AC3-53B7EB8537B3}"/>
              </a:ext>
            </a:extLst>
          </p:cNvPr>
          <p:cNvPicPr>
            <a:picLocks noChangeAspect="1"/>
          </p:cNvPicPr>
          <p:nvPr/>
        </p:nvPicPr>
        <p:blipFill>
          <a:blip r:embed="rId4"/>
          <a:stretch>
            <a:fillRect/>
          </a:stretch>
        </p:blipFill>
        <p:spPr>
          <a:xfrm>
            <a:off x="0" y="5430396"/>
            <a:ext cx="2885909" cy="1427604"/>
          </a:xfrm>
          <a:prstGeom prst="rect">
            <a:avLst/>
          </a:prstGeom>
        </p:spPr>
      </p:pic>
    </p:spTree>
    <p:extLst>
      <p:ext uri="{BB962C8B-B14F-4D97-AF65-F5344CB8AC3E}">
        <p14:creationId xmlns:p14="http://schemas.microsoft.com/office/powerpoint/2010/main" val="3956102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D457BD-E9CB-44DC-BEC8-190FA40C973A}"/>
              </a:ext>
            </a:extLst>
          </p:cNvPr>
          <p:cNvPicPr>
            <a:picLocks noChangeAspect="1"/>
          </p:cNvPicPr>
          <p:nvPr/>
        </p:nvPicPr>
        <p:blipFill>
          <a:blip r:embed="rId2"/>
          <a:stretch>
            <a:fillRect/>
          </a:stretch>
        </p:blipFill>
        <p:spPr>
          <a:xfrm>
            <a:off x="6264902" y="63526"/>
            <a:ext cx="2883658" cy="1426588"/>
          </a:xfrm>
          <a:prstGeom prst="rect">
            <a:avLst/>
          </a:prstGeom>
        </p:spPr>
      </p:pic>
      <p:sp>
        <p:nvSpPr>
          <p:cNvPr id="2" name="Title 1">
            <a:extLst>
              <a:ext uri="{FF2B5EF4-FFF2-40B4-BE49-F238E27FC236}">
                <a16:creationId xmlns:a16="http://schemas.microsoft.com/office/drawing/2014/main" id="{7F197AEF-6DE4-4EEC-A131-0E08B6264081}"/>
              </a:ext>
            </a:extLst>
          </p:cNvPr>
          <p:cNvSpPr>
            <a:spLocks noGrp="1"/>
          </p:cNvSpPr>
          <p:nvPr>
            <p:ph type="title"/>
          </p:nvPr>
        </p:nvSpPr>
        <p:spPr/>
        <p:txBody>
          <a:bodyPr/>
          <a:lstStyle/>
          <a:p>
            <a:endParaRPr lang="en-GB"/>
          </a:p>
        </p:txBody>
      </p:sp>
      <p:pic>
        <p:nvPicPr>
          <p:cNvPr id="7" name="Content Placeholder 6">
            <a:extLst>
              <a:ext uri="{FF2B5EF4-FFF2-40B4-BE49-F238E27FC236}">
                <a16:creationId xmlns:a16="http://schemas.microsoft.com/office/drawing/2014/main" id="{F52F87AB-C279-48DB-819B-7715E0B7F424}"/>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0" y="31708"/>
            <a:ext cx="4653107" cy="4837452"/>
          </a:xfrm>
          <a:prstGeom prst="rect">
            <a:avLst/>
          </a:prstGeom>
        </p:spPr>
      </p:pic>
      <p:pic>
        <p:nvPicPr>
          <p:cNvPr id="5" name="Picture 4">
            <a:extLst>
              <a:ext uri="{FF2B5EF4-FFF2-40B4-BE49-F238E27FC236}">
                <a16:creationId xmlns:a16="http://schemas.microsoft.com/office/drawing/2014/main" id="{2AC7CC8A-8B42-439E-92A0-5C0A1573988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572000" y="2292860"/>
            <a:ext cx="4572000" cy="4565140"/>
          </a:xfrm>
          <a:prstGeom prst="rect">
            <a:avLst/>
          </a:prstGeom>
        </p:spPr>
      </p:pic>
      <p:pic>
        <p:nvPicPr>
          <p:cNvPr id="9" name="Picture 8">
            <a:extLst>
              <a:ext uri="{FF2B5EF4-FFF2-40B4-BE49-F238E27FC236}">
                <a16:creationId xmlns:a16="http://schemas.microsoft.com/office/drawing/2014/main" id="{5380CD0E-51B0-4A04-80D2-04397311A4C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283968" y="63526"/>
            <a:ext cx="4860032" cy="3515114"/>
          </a:xfrm>
          <a:prstGeom prst="rect">
            <a:avLst/>
          </a:prstGeom>
        </p:spPr>
      </p:pic>
      <p:pic>
        <p:nvPicPr>
          <p:cNvPr id="10" name="Picture 9">
            <a:extLst>
              <a:ext uri="{FF2B5EF4-FFF2-40B4-BE49-F238E27FC236}">
                <a16:creationId xmlns:a16="http://schemas.microsoft.com/office/drawing/2014/main" id="{C6D009B5-F007-4581-967B-4423737ECA8D}"/>
              </a:ext>
            </a:extLst>
          </p:cNvPr>
          <p:cNvPicPr>
            <a:picLocks noChangeAspect="1"/>
          </p:cNvPicPr>
          <p:nvPr/>
        </p:nvPicPr>
        <p:blipFill>
          <a:blip r:embed="rId6"/>
          <a:stretch>
            <a:fillRect/>
          </a:stretch>
        </p:blipFill>
        <p:spPr>
          <a:xfrm>
            <a:off x="0" y="4869160"/>
            <a:ext cx="2567680" cy="1925760"/>
          </a:xfrm>
          <a:prstGeom prst="rect">
            <a:avLst/>
          </a:prstGeom>
        </p:spPr>
      </p:pic>
      <p:pic>
        <p:nvPicPr>
          <p:cNvPr id="11" name="Picture 10">
            <a:extLst>
              <a:ext uri="{FF2B5EF4-FFF2-40B4-BE49-F238E27FC236}">
                <a16:creationId xmlns:a16="http://schemas.microsoft.com/office/drawing/2014/main" id="{50C2D4D1-93BB-49C4-BC06-9C5DD79131FF}"/>
              </a:ext>
            </a:extLst>
          </p:cNvPr>
          <p:cNvPicPr>
            <a:picLocks noChangeAspect="1"/>
          </p:cNvPicPr>
          <p:nvPr/>
        </p:nvPicPr>
        <p:blipFill>
          <a:blip r:embed="rId7"/>
          <a:stretch>
            <a:fillRect/>
          </a:stretch>
        </p:blipFill>
        <p:spPr>
          <a:xfrm>
            <a:off x="6361932" y="4869160"/>
            <a:ext cx="2567681" cy="1925761"/>
          </a:xfrm>
          <a:prstGeom prst="rect">
            <a:avLst/>
          </a:prstGeom>
        </p:spPr>
      </p:pic>
      <p:pic>
        <p:nvPicPr>
          <p:cNvPr id="6" name="Picture 5">
            <a:extLst>
              <a:ext uri="{FF2B5EF4-FFF2-40B4-BE49-F238E27FC236}">
                <a16:creationId xmlns:a16="http://schemas.microsoft.com/office/drawing/2014/main" id="{6CF1353F-1E45-4ECB-A907-D229676B8515}"/>
              </a:ext>
            </a:extLst>
          </p:cNvPr>
          <p:cNvPicPr>
            <a:picLocks noChangeAspect="1"/>
          </p:cNvPicPr>
          <p:nvPr/>
        </p:nvPicPr>
        <p:blipFill>
          <a:blip r:embed="rId8"/>
          <a:stretch>
            <a:fillRect/>
          </a:stretch>
        </p:blipFill>
        <p:spPr>
          <a:xfrm>
            <a:off x="2641197" y="4060624"/>
            <a:ext cx="3645133" cy="2733850"/>
          </a:xfrm>
          <a:prstGeom prst="rect">
            <a:avLst/>
          </a:prstGeom>
        </p:spPr>
      </p:pic>
    </p:spTree>
    <p:extLst>
      <p:ext uri="{BB962C8B-B14F-4D97-AF65-F5344CB8AC3E}">
        <p14:creationId xmlns:p14="http://schemas.microsoft.com/office/powerpoint/2010/main" val="151861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582B-3B75-4107-A203-0D3DE00E63B6}"/>
              </a:ext>
            </a:extLst>
          </p:cNvPr>
          <p:cNvSpPr>
            <a:spLocks noGrp="1"/>
          </p:cNvSpPr>
          <p:nvPr>
            <p:ph type="title"/>
          </p:nvPr>
        </p:nvSpPr>
        <p:spPr>
          <a:xfrm>
            <a:off x="3779912" y="274638"/>
            <a:ext cx="4906888" cy="1143000"/>
          </a:xfrm>
        </p:spPr>
        <p:txBody>
          <a:bodyPr/>
          <a:lstStyle/>
          <a:p>
            <a:r>
              <a:rPr lang="en-GB" dirty="0"/>
              <a:t>32 YO Male</a:t>
            </a:r>
          </a:p>
        </p:txBody>
      </p:sp>
      <p:pic>
        <p:nvPicPr>
          <p:cNvPr id="5" name="Picture 4">
            <a:extLst>
              <a:ext uri="{FF2B5EF4-FFF2-40B4-BE49-F238E27FC236}">
                <a16:creationId xmlns:a16="http://schemas.microsoft.com/office/drawing/2014/main" id="{D8F9C3AC-50DA-4A30-B856-63DA43F104E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flipH="1">
            <a:off x="113374" y="-34416"/>
            <a:ext cx="4176464" cy="5701259"/>
          </a:xfrm>
          <a:prstGeom prst="rect">
            <a:avLst/>
          </a:prstGeom>
        </p:spPr>
      </p:pic>
      <p:pic>
        <p:nvPicPr>
          <p:cNvPr id="7" name="Picture 6">
            <a:extLst>
              <a:ext uri="{FF2B5EF4-FFF2-40B4-BE49-F238E27FC236}">
                <a16:creationId xmlns:a16="http://schemas.microsoft.com/office/drawing/2014/main" id="{1BB7ACD7-034D-48A2-BBFB-276EC149EBB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957318" y="2681540"/>
            <a:ext cx="4176464" cy="4176460"/>
          </a:xfrm>
          <a:prstGeom prst="rect">
            <a:avLst/>
          </a:prstGeom>
        </p:spPr>
      </p:pic>
      <p:pic>
        <p:nvPicPr>
          <p:cNvPr id="11" name="Picture 10">
            <a:extLst>
              <a:ext uri="{FF2B5EF4-FFF2-40B4-BE49-F238E27FC236}">
                <a16:creationId xmlns:a16="http://schemas.microsoft.com/office/drawing/2014/main" id="{B1C14691-6702-4769-BBEB-0195E3052D8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264461" y="111114"/>
            <a:ext cx="2539372" cy="2570426"/>
          </a:xfrm>
          <a:prstGeom prst="rect">
            <a:avLst/>
          </a:prstGeom>
        </p:spPr>
      </p:pic>
      <p:pic>
        <p:nvPicPr>
          <p:cNvPr id="16" name="Picture 15">
            <a:extLst>
              <a:ext uri="{FF2B5EF4-FFF2-40B4-BE49-F238E27FC236}">
                <a16:creationId xmlns:a16="http://schemas.microsoft.com/office/drawing/2014/main" id="{64368D7F-4E0D-494C-BAA8-2E9AEDCA159E}"/>
              </a:ext>
            </a:extLst>
          </p:cNvPr>
          <p:cNvPicPr>
            <a:picLocks noChangeAspect="1"/>
          </p:cNvPicPr>
          <p:nvPr/>
        </p:nvPicPr>
        <p:blipFill>
          <a:blip r:embed="rId5"/>
          <a:stretch>
            <a:fillRect/>
          </a:stretch>
        </p:blipFill>
        <p:spPr>
          <a:xfrm>
            <a:off x="6660232" y="-1"/>
            <a:ext cx="2483768" cy="2688561"/>
          </a:xfrm>
          <a:prstGeom prst="rect">
            <a:avLst/>
          </a:prstGeom>
        </p:spPr>
      </p:pic>
      <p:sp>
        <p:nvSpPr>
          <p:cNvPr id="17" name="TextBox 16">
            <a:extLst>
              <a:ext uri="{FF2B5EF4-FFF2-40B4-BE49-F238E27FC236}">
                <a16:creationId xmlns:a16="http://schemas.microsoft.com/office/drawing/2014/main" id="{8F82BCA2-10CB-4D04-B543-68CF53140489}"/>
              </a:ext>
            </a:extLst>
          </p:cNvPr>
          <p:cNvSpPr txBox="1"/>
          <p:nvPr/>
        </p:nvSpPr>
        <p:spPr>
          <a:xfrm>
            <a:off x="7524328" y="2348880"/>
            <a:ext cx="1736373" cy="369332"/>
          </a:xfrm>
          <a:prstGeom prst="rect">
            <a:avLst/>
          </a:prstGeom>
          <a:noFill/>
        </p:spPr>
        <p:txBody>
          <a:bodyPr wrap="none" rtlCol="0">
            <a:spAutoFit/>
          </a:bodyPr>
          <a:lstStyle/>
          <a:p>
            <a:r>
              <a:rPr lang="en-GB" dirty="0"/>
              <a:t>Reduced in ED</a:t>
            </a:r>
          </a:p>
        </p:txBody>
      </p:sp>
      <p:pic>
        <p:nvPicPr>
          <p:cNvPr id="19" name="Picture 18">
            <a:extLst>
              <a:ext uri="{FF2B5EF4-FFF2-40B4-BE49-F238E27FC236}">
                <a16:creationId xmlns:a16="http://schemas.microsoft.com/office/drawing/2014/main" id="{0E87BE45-E144-4BFA-97B8-610A0043B2B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flipH="1">
            <a:off x="43573" y="4488926"/>
            <a:ext cx="2764891" cy="2355833"/>
          </a:xfrm>
          <a:prstGeom prst="rect">
            <a:avLst/>
          </a:prstGeom>
        </p:spPr>
      </p:pic>
      <p:sp>
        <p:nvSpPr>
          <p:cNvPr id="20" name="TextBox 19">
            <a:extLst>
              <a:ext uri="{FF2B5EF4-FFF2-40B4-BE49-F238E27FC236}">
                <a16:creationId xmlns:a16="http://schemas.microsoft.com/office/drawing/2014/main" id="{A7AA5DA3-DD4E-4B58-9C43-C2BAAF976BF0}"/>
              </a:ext>
            </a:extLst>
          </p:cNvPr>
          <p:cNvSpPr txBox="1"/>
          <p:nvPr/>
        </p:nvSpPr>
        <p:spPr>
          <a:xfrm>
            <a:off x="323528" y="6453336"/>
            <a:ext cx="2514471" cy="369332"/>
          </a:xfrm>
          <a:prstGeom prst="rect">
            <a:avLst/>
          </a:prstGeom>
          <a:solidFill>
            <a:srgbClr val="080808"/>
          </a:solidFill>
        </p:spPr>
        <p:txBody>
          <a:bodyPr wrap="none" rtlCol="0">
            <a:spAutoFit/>
          </a:bodyPr>
          <a:lstStyle/>
          <a:p>
            <a:r>
              <a:rPr lang="en-GB" dirty="0"/>
              <a:t>D1 Theatre only image</a:t>
            </a:r>
          </a:p>
        </p:txBody>
      </p:sp>
      <p:pic>
        <p:nvPicPr>
          <p:cNvPr id="22" name="Picture 21">
            <a:extLst>
              <a:ext uri="{FF2B5EF4-FFF2-40B4-BE49-F238E27FC236}">
                <a16:creationId xmlns:a16="http://schemas.microsoft.com/office/drawing/2014/main" id="{669A92B0-0E8C-491D-936E-F40E70061D8E}"/>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0218" y="-26384"/>
            <a:ext cx="5065630" cy="6767868"/>
          </a:xfrm>
          <a:prstGeom prst="rect">
            <a:avLst/>
          </a:prstGeom>
        </p:spPr>
      </p:pic>
      <p:sp>
        <p:nvSpPr>
          <p:cNvPr id="23" name="TextBox 22">
            <a:extLst>
              <a:ext uri="{FF2B5EF4-FFF2-40B4-BE49-F238E27FC236}">
                <a16:creationId xmlns:a16="http://schemas.microsoft.com/office/drawing/2014/main" id="{15057E9B-2E92-47DE-83B8-437C50C244F5}"/>
              </a:ext>
            </a:extLst>
          </p:cNvPr>
          <p:cNvSpPr txBox="1"/>
          <p:nvPr/>
        </p:nvSpPr>
        <p:spPr>
          <a:xfrm>
            <a:off x="95666" y="661472"/>
            <a:ext cx="2929007" cy="369332"/>
          </a:xfrm>
          <a:prstGeom prst="rect">
            <a:avLst/>
          </a:prstGeom>
          <a:noFill/>
        </p:spPr>
        <p:txBody>
          <a:bodyPr wrap="none" rtlCol="0">
            <a:spAutoFit/>
          </a:bodyPr>
          <a:lstStyle/>
          <a:p>
            <a:r>
              <a:rPr lang="en-GB" dirty="0"/>
              <a:t>D10 Post theatre reduction</a:t>
            </a:r>
          </a:p>
        </p:txBody>
      </p:sp>
      <p:pic>
        <p:nvPicPr>
          <p:cNvPr id="25" name="Picture 24">
            <a:extLst>
              <a:ext uri="{FF2B5EF4-FFF2-40B4-BE49-F238E27FC236}">
                <a16:creationId xmlns:a16="http://schemas.microsoft.com/office/drawing/2014/main" id="{9C10A612-5E4A-4EB7-BD36-C9A7C14EA6C9}"/>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3779911" y="237366"/>
            <a:ext cx="5382323" cy="6345996"/>
          </a:xfrm>
          <a:prstGeom prst="rect">
            <a:avLst/>
          </a:prstGeom>
        </p:spPr>
      </p:pic>
    </p:spTree>
    <p:extLst>
      <p:ext uri="{BB962C8B-B14F-4D97-AF65-F5344CB8AC3E}">
        <p14:creationId xmlns:p14="http://schemas.microsoft.com/office/powerpoint/2010/main" val="396190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animBg="1"/>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EBA4D9B-8100-41D9-BB30-946B111DE0B3}"/>
              </a:ext>
            </a:extLst>
          </p:cNvPr>
          <p:cNvSpPr>
            <a:spLocks noGrp="1"/>
          </p:cNvSpPr>
          <p:nvPr>
            <p:ph type="title"/>
          </p:nvPr>
        </p:nvSpPr>
        <p:spPr/>
        <p:txBody>
          <a:bodyPr/>
          <a:lstStyle/>
          <a:p>
            <a:endParaRPr lang="en-GB"/>
          </a:p>
        </p:txBody>
      </p:sp>
      <p:sp>
        <p:nvSpPr>
          <p:cNvPr id="7" name="Content Placeholder 6">
            <a:extLst>
              <a:ext uri="{FF2B5EF4-FFF2-40B4-BE49-F238E27FC236}">
                <a16:creationId xmlns:a16="http://schemas.microsoft.com/office/drawing/2014/main" id="{0C4133DE-9719-4929-9075-C5D1792B979D}"/>
              </a:ext>
            </a:extLst>
          </p:cNvPr>
          <p:cNvSpPr>
            <a:spLocks noGrp="1"/>
          </p:cNvSpPr>
          <p:nvPr>
            <p:ph idx="1"/>
          </p:nvPr>
        </p:nvSpPr>
        <p:spPr/>
        <p:txBody>
          <a:bodyPr/>
          <a:lstStyle/>
          <a:p>
            <a:r>
              <a:rPr lang="en-GB" dirty="0"/>
              <a:t>N = 4 (11 years)</a:t>
            </a:r>
          </a:p>
          <a:p>
            <a:r>
              <a:rPr lang="en-GB" dirty="0"/>
              <a:t>2 reduced, 2 not reduced</a:t>
            </a:r>
          </a:p>
          <a:p>
            <a:r>
              <a:rPr lang="en-GB" dirty="0"/>
              <a:t>All </a:t>
            </a:r>
            <a:r>
              <a:rPr lang="en-GB" dirty="0" err="1"/>
              <a:t>redislocated</a:t>
            </a:r>
            <a:r>
              <a:rPr lang="en-GB" dirty="0"/>
              <a:t> within 2.5 weeks recurrent instability</a:t>
            </a:r>
          </a:p>
          <a:p>
            <a:r>
              <a:rPr lang="en-GB" dirty="0"/>
              <a:t>Repair of LCL and common extensor origin</a:t>
            </a:r>
          </a:p>
          <a:p>
            <a:endParaRPr lang="en-GB" dirty="0"/>
          </a:p>
        </p:txBody>
      </p:sp>
      <p:pic>
        <p:nvPicPr>
          <p:cNvPr id="8" name="Picture 7">
            <a:extLst>
              <a:ext uri="{FF2B5EF4-FFF2-40B4-BE49-F238E27FC236}">
                <a16:creationId xmlns:a16="http://schemas.microsoft.com/office/drawing/2014/main" id="{838F5B8F-F703-445D-B68D-89C41D31B222}"/>
              </a:ext>
            </a:extLst>
          </p:cNvPr>
          <p:cNvPicPr>
            <a:picLocks noChangeAspect="1"/>
          </p:cNvPicPr>
          <p:nvPr/>
        </p:nvPicPr>
        <p:blipFill>
          <a:blip r:embed="rId2"/>
          <a:stretch>
            <a:fillRect/>
          </a:stretch>
        </p:blipFill>
        <p:spPr>
          <a:xfrm>
            <a:off x="0" y="327350"/>
            <a:ext cx="9108505" cy="787713"/>
          </a:xfrm>
          <a:prstGeom prst="rect">
            <a:avLst/>
          </a:prstGeom>
        </p:spPr>
      </p:pic>
      <p:sp>
        <p:nvSpPr>
          <p:cNvPr id="9" name="Rectangle 8">
            <a:extLst>
              <a:ext uri="{FF2B5EF4-FFF2-40B4-BE49-F238E27FC236}">
                <a16:creationId xmlns:a16="http://schemas.microsoft.com/office/drawing/2014/main" id="{C7B71DB9-6749-452F-B631-5247A299A4EB}"/>
              </a:ext>
            </a:extLst>
          </p:cNvPr>
          <p:cNvSpPr/>
          <p:nvPr/>
        </p:nvSpPr>
        <p:spPr>
          <a:xfrm>
            <a:off x="4650398" y="6491287"/>
            <a:ext cx="4493602" cy="369332"/>
          </a:xfrm>
          <a:prstGeom prst="rect">
            <a:avLst/>
          </a:prstGeom>
        </p:spPr>
        <p:txBody>
          <a:bodyPr wrap="none">
            <a:spAutoFit/>
          </a:bodyPr>
          <a:lstStyle/>
          <a:p>
            <a:r>
              <a:rPr lang="de-DE" dirty="0"/>
              <a:t>J Hand Surg Am. 2013 Sep;38(9):1768-73</a:t>
            </a:r>
            <a:endParaRPr lang="en-GB" dirty="0"/>
          </a:p>
        </p:txBody>
      </p:sp>
      <p:pic>
        <p:nvPicPr>
          <p:cNvPr id="10" name="Picture 9">
            <a:extLst>
              <a:ext uri="{FF2B5EF4-FFF2-40B4-BE49-F238E27FC236}">
                <a16:creationId xmlns:a16="http://schemas.microsoft.com/office/drawing/2014/main" id="{F9CBB8ED-69F1-4BAA-801C-84607F3E4CE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051720" y="4228472"/>
            <a:ext cx="1656013" cy="2262815"/>
          </a:xfrm>
          <a:prstGeom prst="rect">
            <a:avLst/>
          </a:prstGeom>
        </p:spPr>
      </p:pic>
    </p:spTree>
    <p:extLst>
      <p:ext uri="{BB962C8B-B14F-4D97-AF65-F5344CB8AC3E}">
        <p14:creationId xmlns:p14="http://schemas.microsoft.com/office/powerpoint/2010/main" val="2378283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9624" y="1270000"/>
            <a:ext cx="7419975" cy="4680973"/>
          </a:xfrm>
        </p:spPr>
        <p:txBody>
          <a:bodyPr>
            <a:normAutofit/>
          </a:bodyPr>
          <a:lstStyle/>
          <a:p>
            <a:r>
              <a:rPr lang="en-US" sz="1300" b="0" dirty="0">
                <a:solidFill>
                  <a:srgbClr val="303030"/>
                </a:solidFill>
                <a:cs typeface="+mn-cs"/>
              </a:rPr>
              <a:t>“The surgeon delivering this presentation is not an employee of Acumed or any of its affiliates.  The views, opinions and commentary expressed in this presentation are solely those of the surgeon, and do not represent or reflect the views, opinions, policies or positions of Acumed.  Acumed organized this presentation given by a surgeon for training, educational and informational purposes for other surgeons and sales representatives. Neither this presentation nor anything in it shall form the basis of any contract or commitment.”</a:t>
            </a:r>
          </a:p>
        </p:txBody>
      </p:sp>
      <p:sp>
        <p:nvSpPr>
          <p:cNvPr id="6" name="Rectangle 5"/>
          <p:cNvSpPr/>
          <p:nvPr/>
        </p:nvSpPr>
        <p:spPr>
          <a:xfrm>
            <a:off x="8335471" y="6633402"/>
            <a:ext cx="688063" cy="121571"/>
          </a:xfrm>
          <a:prstGeom prst="rect">
            <a:avLst/>
          </a:prstGeom>
          <a:solidFill>
            <a:srgbClr val="D4D4D0"/>
          </a:solidFill>
          <a:ln>
            <a:solidFill>
              <a:srgbClr val="D5D5D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a:ea typeface="+mn-ea"/>
              <a:cs typeface="+mn-cs"/>
            </a:endParaRPr>
          </a:p>
        </p:txBody>
      </p:sp>
      <p:pic>
        <p:nvPicPr>
          <p:cNvPr id="4" name="Picture 3"/>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3305908"/>
            <a:ext cx="9144000" cy="2849139"/>
          </a:xfrm>
          <a:prstGeom prst="rect">
            <a:avLst/>
          </a:prstGeom>
        </p:spPr>
      </p:pic>
      <p:sp>
        <p:nvSpPr>
          <p:cNvPr id="9" name="Title 3"/>
          <p:cNvSpPr txBox="1">
            <a:spLocks/>
          </p:cNvSpPr>
          <p:nvPr/>
        </p:nvSpPr>
        <p:spPr>
          <a:xfrm>
            <a:off x="834126" y="198004"/>
            <a:ext cx="8780462" cy="342900"/>
          </a:xfrm>
          <a:prstGeom prst="rect">
            <a:avLst/>
          </a:prstGeom>
        </p:spPr>
        <p:txBody>
          <a:bodyPr/>
          <a:lstStyle>
            <a:lvl1pPr algn="l" defTabSz="914400" rtl="0" eaLnBrk="1" latinLnBrk="0" hangingPunct="1">
              <a:lnSpc>
                <a:spcPct val="90000"/>
              </a:lnSpc>
              <a:spcBef>
                <a:spcPct val="0"/>
              </a:spcBef>
              <a:buNone/>
              <a:defRPr sz="1800" b="1" i="0" kern="1200" spc="100" baseline="0">
                <a:solidFill>
                  <a:schemeClr val="bg1"/>
                </a:solidFill>
                <a:latin typeface="+mn-lt"/>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100" normalizeH="0" baseline="0" noProof="0" dirty="0">
                <a:ln>
                  <a:noFill/>
                </a:ln>
                <a:solidFill>
                  <a:prstClr val="white"/>
                </a:solidFill>
                <a:effectLst/>
                <a:uLnTx/>
                <a:uFillTx/>
                <a:latin typeface="Rockwell"/>
                <a:ea typeface="+mj-ea"/>
                <a:cs typeface="Arial" panose="020B0604020202020204" pitchFamily="34" charset="0"/>
              </a:rPr>
              <a:t>Educational Content</a:t>
            </a:r>
            <a:endParaRPr kumimoji="0" lang="en-US" altLang="en-US" sz="1800" b="1" i="0" u="none" strike="noStrike" kern="1200" cap="none" spc="100" normalizeH="0" baseline="0" noProof="0" dirty="0">
              <a:ln>
                <a:noFill/>
              </a:ln>
              <a:solidFill>
                <a:prstClr val="white"/>
              </a:solidFill>
              <a:effectLst/>
              <a:uLnTx/>
              <a:uFillTx/>
              <a:latin typeface="Rockwell"/>
              <a:ea typeface="+mj-ea"/>
              <a:cs typeface="Arial" panose="020B0604020202020204" pitchFamily="34" charset="0"/>
            </a:endParaRPr>
          </a:p>
        </p:txBody>
      </p:sp>
    </p:spTree>
    <p:extLst>
      <p:ext uri="{BB962C8B-B14F-4D97-AF65-F5344CB8AC3E}">
        <p14:creationId xmlns:p14="http://schemas.microsoft.com/office/powerpoint/2010/main" val="27081489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93B700BE-BE38-4446-82B5-3A8B942540AF}"/>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826497" y="-51605"/>
            <a:ext cx="7559302" cy="6858000"/>
          </a:xfrm>
          <a:prstGeom prst="ellipse">
            <a:avLst/>
          </a:prstGeom>
        </p:spPr>
      </p:pic>
      <p:pic>
        <p:nvPicPr>
          <p:cNvPr id="15" name="Picture 14">
            <a:extLst>
              <a:ext uri="{FF2B5EF4-FFF2-40B4-BE49-F238E27FC236}">
                <a16:creationId xmlns:a16="http://schemas.microsoft.com/office/drawing/2014/main" id="{51EDD2A8-D004-42DD-9BF4-2FDE8985BEB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0717" y="-71366"/>
            <a:ext cx="7550862" cy="6850343"/>
          </a:xfrm>
          <a:prstGeom prst="ellipse">
            <a:avLst/>
          </a:prstGeom>
        </p:spPr>
      </p:pic>
      <p:pic>
        <p:nvPicPr>
          <p:cNvPr id="17" name="Picture 16">
            <a:extLst>
              <a:ext uri="{FF2B5EF4-FFF2-40B4-BE49-F238E27FC236}">
                <a16:creationId xmlns:a16="http://schemas.microsoft.com/office/drawing/2014/main" id="{688A6455-935C-4836-B369-EC35BD15CE3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1982" y="-79023"/>
            <a:ext cx="7559302" cy="6858000"/>
          </a:xfrm>
          <a:prstGeom prst="ellipse">
            <a:avLst/>
          </a:prstGeom>
        </p:spPr>
      </p:pic>
      <p:pic>
        <p:nvPicPr>
          <p:cNvPr id="19" name="Picture 18">
            <a:extLst>
              <a:ext uri="{FF2B5EF4-FFF2-40B4-BE49-F238E27FC236}">
                <a16:creationId xmlns:a16="http://schemas.microsoft.com/office/drawing/2014/main" id="{E6E4495A-D5F6-48A4-9DB6-1E65D7C626A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653697">
            <a:off x="851982" y="-79023"/>
            <a:ext cx="7559302" cy="6858000"/>
          </a:xfrm>
          <a:prstGeom prst="ellipse">
            <a:avLst/>
          </a:prstGeom>
        </p:spPr>
      </p:pic>
      <p:pic>
        <p:nvPicPr>
          <p:cNvPr id="21" name="Picture 20">
            <a:extLst>
              <a:ext uri="{FF2B5EF4-FFF2-40B4-BE49-F238E27FC236}">
                <a16:creationId xmlns:a16="http://schemas.microsoft.com/office/drawing/2014/main" id="{574B1943-5529-4F83-8EC7-9A9D1D59CDD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69714" y="-11131"/>
            <a:ext cx="7559302" cy="6858000"/>
          </a:xfrm>
          <a:prstGeom prst="ellipse">
            <a:avLst/>
          </a:prstGeom>
        </p:spPr>
      </p:pic>
      <p:pic>
        <p:nvPicPr>
          <p:cNvPr id="23" name="Picture 22">
            <a:extLst>
              <a:ext uri="{FF2B5EF4-FFF2-40B4-BE49-F238E27FC236}">
                <a16:creationId xmlns:a16="http://schemas.microsoft.com/office/drawing/2014/main" id="{50C8EFDE-D809-4F1C-AB65-3C84014598B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02764" y="79023"/>
            <a:ext cx="3059571" cy="2775724"/>
          </a:xfrm>
          <a:prstGeom prst="ellipse">
            <a:avLst/>
          </a:prstGeom>
        </p:spPr>
      </p:pic>
      <p:pic>
        <p:nvPicPr>
          <p:cNvPr id="27" name="Picture 26">
            <a:extLst>
              <a:ext uri="{FF2B5EF4-FFF2-40B4-BE49-F238E27FC236}">
                <a16:creationId xmlns:a16="http://schemas.microsoft.com/office/drawing/2014/main" id="{EF73D992-3223-45FA-8E49-E16CADD81923}"/>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0" y="11131"/>
            <a:ext cx="4944885" cy="5284004"/>
          </a:xfrm>
          <a:prstGeom prst="rect">
            <a:avLst/>
          </a:prstGeom>
        </p:spPr>
      </p:pic>
      <p:pic>
        <p:nvPicPr>
          <p:cNvPr id="30" name="Picture 29">
            <a:extLst>
              <a:ext uri="{FF2B5EF4-FFF2-40B4-BE49-F238E27FC236}">
                <a16:creationId xmlns:a16="http://schemas.microsoft.com/office/drawing/2014/main" id="{FBD7E1BA-C1DF-4748-92BD-E4F4C8DA2EBF}"/>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4020445" y="2635850"/>
            <a:ext cx="4967000" cy="4208399"/>
          </a:xfrm>
          <a:prstGeom prst="rect">
            <a:avLst/>
          </a:prstGeom>
        </p:spPr>
      </p:pic>
      <p:sp>
        <p:nvSpPr>
          <p:cNvPr id="31" name="TextBox 30">
            <a:extLst>
              <a:ext uri="{FF2B5EF4-FFF2-40B4-BE49-F238E27FC236}">
                <a16:creationId xmlns:a16="http://schemas.microsoft.com/office/drawing/2014/main" id="{D80FB6FB-7C16-48A7-A00D-41E96FC83309}"/>
              </a:ext>
            </a:extLst>
          </p:cNvPr>
          <p:cNvSpPr txBox="1"/>
          <p:nvPr/>
        </p:nvSpPr>
        <p:spPr>
          <a:xfrm>
            <a:off x="7043789" y="6302936"/>
            <a:ext cx="1664238" cy="523220"/>
          </a:xfrm>
          <a:prstGeom prst="rect">
            <a:avLst/>
          </a:prstGeom>
          <a:noFill/>
        </p:spPr>
        <p:txBody>
          <a:bodyPr wrap="none" rtlCol="0">
            <a:spAutoFit/>
          </a:bodyPr>
          <a:lstStyle/>
          <a:p>
            <a:r>
              <a:rPr lang="en-GB" sz="2800" dirty="0"/>
              <a:t>6 months</a:t>
            </a:r>
          </a:p>
        </p:txBody>
      </p:sp>
      <p:pic>
        <p:nvPicPr>
          <p:cNvPr id="3" name="Picture 2">
            <a:extLst>
              <a:ext uri="{FF2B5EF4-FFF2-40B4-BE49-F238E27FC236}">
                <a16:creationId xmlns:a16="http://schemas.microsoft.com/office/drawing/2014/main" id="{19839896-5687-47F4-A510-93B329B1F700}"/>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330755" y="31844"/>
            <a:ext cx="1824571" cy="2493136"/>
          </a:xfrm>
          <a:prstGeom prst="rect">
            <a:avLst/>
          </a:prstGeom>
        </p:spPr>
      </p:pic>
    </p:spTree>
    <p:extLst>
      <p:ext uri="{BB962C8B-B14F-4D97-AF65-F5344CB8AC3E}">
        <p14:creationId xmlns:p14="http://schemas.microsoft.com/office/powerpoint/2010/main" val="387128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197DA-B2AF-416B-90FD-AB60515B5181}"/>
              </a:ext>
            </a:extLst>
          </p:cNvPr>
          <p:cNvSpPr>
            <a:spLocks noGrp="1"/>
          </p:cNvSpPr>
          <p:nvPr>
            <p:ph type="title"/>
          </p:nvPr>
        </p:nvSpPr>
        <p:spPr>
          <a:xfrm>
            <a:off x="457200" y="42311"/>
            <a:ext cx="8229600" cy="1143000"/>
          </a:xfrm>
        </p:spPr>
        <p:txBody>
          <a:bodyPr/>
          <a:lstStyle/>
          <a:p>
            <a:r>
              <a:rPr lang="en-GB" dirty="0"/>
              <a:t>55 YO</a:t>
            </a:r>
          </a:p>
        </p:txBody>
      </p:sp>
      <p:pic>
        <p:nvPicPr>
          <p:cNvPr id="5" name="Content Placeholder 4">
            <a:extLst>
              <a:ext uri="{FF2B5EF4-FFF2-40B4-BE49-F238E27FC236}">
                <a16:creationId xmlns:a16="http://schemas.microsoft.com/office/drawing/2014/main" id="{291B6BE1-B7B3-467F-AEC0-7F02CA7AEEA8}"/>
              </a:ext>
            </a:extLst>
          </p:cNvPr>
          <p:cNvPicPr>
            <a:picLocks noGrp="1" noChangeAspect="1"/>
          </p:cNvPicPr>
          <p:nvPr>
            <p:ph idx="1"/>
          </p:nvPr>
        </p:nvPicPr>
        <p:blipFill rotWithShape="1">
          <a:blip r:embed="rId2" cstate="hqprint">
            <a:extLst>
              <a:ext uri="{28A0092B-C50C-407E-A947-70E740481C1C}">
                <a14:useLocalDpi xmlns:a14="http://schemas.microsoft.com/office/drawing/2010/main"/>
              </a:ext>
            </a:extLst>
          </a:blip>
          <a:srcRect/>
          <a:stretch/>
        </p:blipFill>
        <p:spPr>
          <a:xfrm rot="16200000">
            <a:off x="-457646" y="1426002"/>
            <a:ext cx="5847331" cy="4932040"/>
          </a:xfrm>
        </p:spPr>
      </p:pic>
      <p:pic>
        <p:nvPicPr>
          <p:cNvPr id="8" name="Picture 7">
            <a:extLst>
              <a:ext uri="{FF2B5EF4-FFF2-40B4-BE49-F238E27FC236}">
                <a16:creationId xmlns:a16="http://schemas.microsoft.com/office/drawing/2014/main" id="{8AD35B08-4F8B-4AB5-BA4D-1207E23CC43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flipH="1">
            <a:off x="4047180" y="1872400"/>
            <a:ext cx="5063660" cy="4958168"/>
          </a:xfrm>
          <a:prstGeom prst="rect">
            <a:avLst/>
          </a:prstGeom>
        </p:spPr>
      </p:pic>
      <p:pic>
        <p:nvPicPr>
          <p:cNvPr id="10" name="Picture 9">
            <a:extLst>
              <a:ext uri="{FF2B5EF4-FFF2-40B4-BE49-F238E27FC236}">
                <a16:creationId xmlns:a16="http://schemas.microsoft.com/office/drawing/2014/main" id="{1225B535-8F25-478C-8C78-AC6F8A1D8B3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flipH="1">
            <a:off x="3206184" y="1385392"/>
            <a:ext cx="5904656" cy="5472608"/>
          </a:xfrm>
          <a:prstGeom prst="rect">
            <a:avLst/>
          </a:prstGeom>
        </p:spPr>
      </p:pic>
      <p:sp>
        <p:nvSpPr>
          <p:cNvPr id="11" name="TextBox 10">
            <a:extLst>
              <a:ext uri="{FF2B5EF4-FFF2-40B4-BE49-F238E27FC236}">
                <a16:creationId xmlns:a16="http://schemas.microsoft.com/office/drawing/2014/main" id="{F91CCC66-F628-4216-B35D-8F947A2DD286}"/>
              </a:ext>
            </a:extLst>
          </p:cNvPr>
          <p:cNvSpPr txBox="1"/>
          <p:nvPr/>
        </p:nvSpPr>
        <p:spPr>
          <a:xfrm>
            <a:off x="6876256" y="548680"/>
            <a:ext cx="2044149" cy="646331"/>
          </a:xfrm>
          <a:prstGeom prst="rect">
            <a:avLst/>
          </a:prstGeom>
          <a:noFill/>
        </p:spPr>
        <p:txBody>
          <a:bodyPr wrap="none" rtlCol="0">
            <a:spAutoFit/>
          </a:bodyPr>
          <a:lstStyle/>
          <a:p>
            <a:r>
              <a:rPr lang="en-GB" dirty="0"/>
              <a:t>Post ED reduction</a:t>
            </a:r>
          </a:p>
          <a:p>
            <a:r>
              <a:rPr lang="en-GB" dirty="0"/>
              <a:t>Told very unstable</a:t>
            </a:r>
          </a:p>
        </p:txBody>
      </p:sp>
      <p:pic>
        <p:nvPicPr>
          <p:cNvPr id="14" name="Picture 13">
            <a:extLst>
              <a:ext uri="{FF2B5EF4-FFF2-40B4-BE49-F238E27FC236}">
                <a16:creationId xmlns:a16="http://schemas.microsoft.com/office/drawing/2014/main" id="{AD614872-7612-4E0E-8817-C6FD2AFD387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 y="1185311"/>
            <a:ext cx="4385879" cy="5628996"/>
          </a:xfrm>
          <a:prstGeom prst="rect">
            <a:avLst/>
          </a:prstGeom>
        </p:spPr>
      </p:pic>
    </p:spTree>
    <p:extLst>
      <p:ext uri="{BB962C8B-B14F-4D97-AF65-F5344CB8AC3E}">
        <p14:creationId xmlns:p14="http://schemas.microsoft.com/office/powerpoint/2010/main" val="342904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D2CBD7A-2959-4034-A7A6-B1F78D78D94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240631" y="53243"/>
            <a:ext cx="7166794" cy="6624736"/>
          </a:xfrm>
          <a:prstGeom prst="rect">
            <a:avLst/>
          </a:prstGeom>
        </p:spPr>
      </p:pic>
      <p:pic>
        <p:nvPicPr>
          <p:cNvPr id="6" name="Picture 5">
            <a:extLst>
              <a:ext uri="{FF2B5EF4-FFF2-40B4-BE49-F238E27FC236}">
                <a16:creationId xmlns:a16="http://schemas.microsoft.com/office/drawing/2014/main" id="{17B54727-2A05-45F6-8F83-45950EA80B5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453344" y="-5073"/>
            <a:ext cx="6741368" cy="6741368"/>
          </a:xfrm>
          <a:prstGeom prst="rect">
            <a:avLst/>
          </a:prstGeom>
        </p:spPr>
      </p:pic>
      <p:pic>
        <p:nvPicPr>
          <p:cNvPr id="12" name="Picture 11">
            <a:extLst>
              <a:ext uri="{FF2B5EF4-FFF2-40B4-BE49-F238E27FC236}">
                <a16:creationId xmlns:a16="http://schemas.microsoft.com/office/drawing/2014/main" id="{95E25CC1-79A3-41CC-883B-0EF6B85C9BC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331640" y="-126777"/>
            <a:ext cx="6984776" cy="6984777"/>
          </a:xfrm>
          <a:prstGeom prst="rect">
            <a:avLst/>
          </a:prstGeom>
        </p:spPr>
      </p:pic>
    </p:spTree>
    <p:extLst>
      <p:ext uri="{BB962C8B-B14F-4D97-AF65-F5344CB8AC3E}">
        <p14:creationId xmlns:p14="http://schemas.microsoft.com/office/powerpoint/2010/main" val="86159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8F32843-3862-4EDE-A591-A5CCD44C968C}"/>
              </a:ext>
            </a:extLst>
          </p:cNvPr>
          <p:cNvSpPr>
            <a:spLocks noGrp="1"/>
          </p:cNvSpPr>
          <p:nvPr>
            <p:ph type="title"/>
          </p:nvPr>
        </p:nvSpPr>
        <p:spPr/>
        <p:txBody>
          <a:bodyPr/>
          <a:lstStyle/>
          <a:p>
            <a:endParaRPr lang="en-GB"/>
          </a:p>
        </p:txBody>
      </p:sp>
      <p:pic>
        <p:nvPicPr>
          <p:cNvPr id="11" name="Content Placeholder 10">
            <a:extLst>
              <a:ext uri="{FF2B5EF4-FFF2-40B4-BE49-F238E27FC236}">
                <a16:creationId xmlns:a16="http://schemas.microsoft.com/office/drawing/2014/main" id="{F341EC86-9434-4F50-9378-C487762B755E}"/>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53752" y="2615628"/>
            <a:ext cx="8909457" cy="2736304"/>
          </a:xfrm>
        </p:spPr>
      </p:pic>
      <p:pic>
        <p:nvPicPr>
          <p:cNvPr id="8" name="Content Placeholder 4">
            <a:extLst>
              <a:ext uri="{FF2B5EF4-FFF2-40B4-BE49-F238E27FC236}">
                <a16:creationId xmlns:a16="http://schemas.microsoft.com/office/drawing/2014/main" id="{8226C485-E185-478C-9053-16025B77EB0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53752" y="48439"/>
            <a:ext cx="9036496" cy="1595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620D5823-E70E-4E39-93FB-D70471A84922}"/>
              </a:ext>
            </a:extLst>
          </p:cNvPr>
          <p:cNvSpPr/>
          <p:nvPr/>
        </p:nvSpPr>
        <p:spPr>
          <a:xfrm>
            <a:off x="4211960" y="6425747"/>
            <a:ext cx="5094312" cy="369332"/>
          </a:xfrm>
          <a:prstGeom prst="rect">
            <a:avLst/>
          </a:prstGeom>
        </p:spPr>
        <p:txBody>
          <a:bodyPr wrap="square">
            <a:spAutoFit/>
          </a:bodyPr>
          <a:lstStyle/>
          <a:p>
            <a:r>
              <a:rPr lang="en-GB" dirty="0"/>
              <a:t>J Shoulder Elbow </a:t>
            </a:r>
            <a:r>
              <a:rPr lang="en-GB" dirty="0" err="1"/>
              <a:t>Surg</a:t>
            </a:r>
            <a:r>
              <a:rPr lang="en-GB" dirty="0"/>
              <a:t> (2017) 26, 1294–1297</a:t>
            </a:r>
          </a:p>
        </p:txBody>
      </p:sp>
      <p:sp>
        <p:nvSpPr>
          <p:cNvPr id="12" name="TextBox 11">
            <a:extLst>
              <a:ext uri="{FF2B5EF4-FFF2-40B4-BE49-F238E27FC236}">
                <a16:creationId xmlns:a16="http://schemas.microsoft.com/office/drawing/2014/main" id="{12666A5A-5030-478C-BC05-C08B3BE1B81E}"/>
              </a:ext>
            </a:extLst>
          </p:cNvPr>
          <p:cNvSpPr txBox="1"/>
          <p:nvPr/>
        </p:nvSpPr>
        <p:spPr>
          <a:xfrm>
            <a:off x="1547664" y="5589240"/>
            <a:ext cx="5688632" cy="707886"/>
          </a:xfrm>
          <a:prstGeom prst="rect">
            <a:avLst/>
          </a:prstGeom>
          <a:noFill/>
        </p:spPr>
        <p:txBody>
          <a:bodyPr wrap="square" rtlCol="0">
            <a:spAutoFit/>
          </a:bodyPr>
          <a:lstStyle/>
          <a:p>
            <a:r>
              <a:rPr lang="en-GB" sz="2000" dirty="0"/>
              <a:t>Severe - Soft tissue injury</a:t>
            </a:r>
          </a:p>
          <a:p>
            <a:r>
              <a:rPr lang="en-GB" sz="2000" dirty="0"/>
              <a:t>Common flexor or common extensor origin</a:t>
            </a:r>
          </a:p>
        </p:txBody>
      </p:sp>
      <p:sp>
        <p:nvSpPr>
          <p:cNvPr id="13" name="TextBox 12">
            <a:extLst>
              <a:ext uri="{FF2B5EF4-FFF2-40B4-BE49-F238E27FC236}">
                <a16:creationId xmlns:a16="http://schemas.microsoft.com/office/drawing/2014/main" id="{6D8702BF-FC9E-4B64-AF51-30E4387F85E6}"/>
              </a:ext>
            </a:extLst>
          </p:cNvPr>
          <p:cNvSpPr txBox="1"/>
          <p:nvPr/>
        </p:nvSpPr>
        <p:spPr>
          <a:xfrm>
            <a:off x="2676606" y="1847153"/>
            <a:ext cx="3430747" cy="584775"/>
          </a:xfrm>
          <a:prstGeom prst="rect">
            <a:avLst/>
          </a:prstGeom>
          <a:noFill/>
        </p:spPr>
        <p:txBody>
          <a:bodyPr wrap="none" rtlCol="0">
            <a:spAutoFit/>
          </a:bodyPr>
          <a:lstStyle/>
          <a:p>
            <a:r>
              <a:rPr lang="en-GB" sz="3200" dirty="0"/>
              <a:t>N= 8 over 6 years</a:t>
            </a:r>
          </a:p>
        </p:txBody>
      </p:sp>
    </p:spTree>
    <p:extLst>
      <p:ext uri="{BB962C8B-B14F-4D97-AF65-F5344CB8AC3E}">
        <p14:creationId xmlns:p14="http://schemas.microsoft.com/office/powerpoint/2010/main" val="2555147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B23A148-2EB8-4A76-9109-C138D7BD673B}"/>
              </a:ext>
            </a:extLst>
          </p:cNvPr>
          <p:cNvPicPr>
            <a:picLocks noGrp="1" noChangeAspect="1"/>
          </p:cNvPicPr>
          <p:nvPr>
            <p:ph idx="1"/>
          </p:nvPr>
        </p:nvPicPr>
        <p:blipFill rotWithShape="1">
          <a:blip r:embed="rId2" cstate="hqprint">
            <a:extLst>
              <a:ext uri="{28A0092B-C50C-407E-A947-70E740481C1C}">
                <a14:useLocalDpi xmlns:a14="http://schemas.microsoft.com/office/drawing/2010/main"/>
              </a:ext>
            </a:extLst>
          </a:blip>
          <a:srcRect/>
          <a:stretch/>
        </p:blipFill>
        <p:spPr>
          <a:xfrm>
            <a:off x="41160" y="300243"/>
            <a:ext cx="4030862" cy="5544616"/>
          </a:xfrm>
        </p:spPr>
      </p:pic>
      <p:pic>
        <p:nvPicPr>
          <p:cNvPr id="8" name="Picture 7">
            <a:extLst>
              <a:ext uri="{FF2B5EF4-FFF2-40B4-BE49-F238E27FC236}">
                <a16:creationId xmlns:a16="http://schemas.microsoft.com/office/drawing/2014/main" id="{D9185769-6A63-4170-BE51-198F431A4B8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059422" y="620688"/>
            <a:ext cx="4752529" cy="5239043"/>
          </a:xfrm>
          <a:prstGeom prst="rect">
            <a:avLst/>
          </a:prstGeom>
        </p:spPr>
      </p:pic>
      <p:pic>
        <p:nvPicPr>
          <p:cNvPr id="11" name="Picture 10">
            <a:extLst>
              <a:ext uri="{FF2B5EF4-FFF2-40B4-BE49-F238E27FC236}">
                <a16:creationId xmlns:a16="http://schemas.microsoft.com/office/drawing/2014/main" id="{18964CD8-6663-4356-A58A-A0AF2A24950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004877" y="515313"/>
            <a:ext cx="4861618" cy="5384227"/>
          </a:xfrm>
          <a:prstGeom prst="rect">
            <a:avLst/>
          </a:prstGeom>
        </p:spPr>
      </p:pic>
      <p:pic>
        <p:nvPicPr>
          <p:cNvPr id="14" name="Picture 13">
            <a:extLst>
              <a:ext uri="{FF2B5EF4-FFF2-40B4-BE49-F238E27FC236}">
                <a16:creationId xmlns:a16="http://schemas.microsoft.com/office/drawing/2014/main" id="{9579F878-B04D-405C-AC25-E5401900E7A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004877" y="370366"/>
            <a:ext cx="4565064" cy="5674119"/>
          </a:xfrm>
          <a:prstGeom prst="rect">
            <a:avLst/>
          </a:prstGeom>
        </p:spPr>
      </p:pic>
    </p:spTree>
    <p:extLst>
      <p:ext uri="{BB962C8B-B14F-4D97-AF65-F5344CB8AC3E}">
        <p14:creationId xmlns:p14="http://schemas.microsoft.com/office/powerpoint/2010/main" val="315642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B23A148-2EB8-4A76-9109-C138D7BD673B}"/>
              </a:ext>
            </a:extLst>
          </p:cNvPr>
          <p:cNvPicPr>
            <a:picLocks noGrp="1" noChangeAspect="1"/>
          </p:cNvPicPr>
          <p:nvPr>
            <p:ph idx="1"/>
          </p:nvPr>
        </p:nvPicPr>
        <p:blipFill rotWithShape="1">
          <a:blip r:embed="rId2" cstate="hqprint">
            <a:extLst>
              <a:ext uri="{28A0092B-C50C-407E-A947-70E740481C1C}">
                <a14:useLocalDpi xmlns:a14="http://schemas.microsoft.com/office/drawing/2010/main"/>
              </a:ext>
            </a:extLst>
          </a:blip>
          <a:srcRect/>
          <a:stretch/>
        </p:blipFill>
        <p:spPr>
          <a:xfrm>
            <a:off x="41160" y="300243"/>
            <a:ext cx="4030862" cy="5544616"/>
          </a:xfrm>
        </p:spPr>
      </p:pic>
      <p:pic>
        <p:nvPicPr>
          <p:cNvPr id="2" name="Picture 1">
            <a:extLst>
              <a:ext uri="{FF2B5EF4-FFF2-40B4-BE49-F238E27FC236}">
                <a16:creationId xmlns:a16="http://schemas.microsoft.com/office/drawing/2014/main" id="{0575FFAD-7AA6-43DD-ADF3-035D22A03A74}"/>
              </a:ext>
            </a:extLst>
          </p:cNvPr>
          <p:cNvPicPr>
            <a:picLocks noChangeAspect="1"/>
          </p:cNvPicPr>
          <p:nvPr/>
        </p:nvPicPr>
        <p:blipFill>
          <a:blip r:embed="rId3"/>
          <a:stretch>
            <a:fillRect/>
          </a:stretch>
        </p:blipFill>
        <p:spPr>
          <a:xfrm rot="2563063">
            <a:off x="2329042" y="2261091"/>
            <a:ext cx="1176630" cy="998936"/>
          </a:xfrm>
          <a:prstGeom prst="rect">
            <a:avLst/>
          </a:prstGeom>
        </p:spPr>
      </p:pic>
      <p:pic>
        <p:nvPicPr>
          <p:cNvPr id="3" name="Picture 2">
            <a:extLst>
              <a:ext uri="{FF2B5EF4-FFF2-40B4-BE49-F238E27FC236}">
                <a16:creationId xmlns:a16="http://schemas.microsoft.com/office/drawing/2014/main" id="{F39CB0E4-7E22-48E5-B9BC-D9D9DFE9F063}"/>
              </a:ext>
            </a:extLst>
          </p:cNvPr>
          <p:cNvPicPr>
            <a:picLocks noChangeAspect="1"/>
          </p:cNvPicPr>
          <p:nvPr/>
        </p:nvPicPr>
        <p:blipFill>
          <a:blip r:embed="rId4"/>
          <a:stretch>
            <a:fillRect/>
          </a:stretch>
        </p:blipFill>
        <p:spPr>
          <a:xfrm>
            <a:off x="3613932" y="2757111"/>
            <a:ext cx="5414100" cy="4058101"/>
          </a:xfrm>
          <a:prstGeom prst="rect">
            <a:avLst/>
          </a:prstGeom>
        </p:spPr>
      </p:pic>
      <p:pic>
        <p:nvPicPr>
          <p:cNvPr id="4" name="Picture 3">
            <a:extLst>
              <a:ext uri="{FF2B5EF4-FFF2-40B4-BE49-F238E27FC236}">
                <a16:creationId xmlns:a16="http://schemas.microsoft.com/office/drawing/2014/main" id="{DBB0298F-1018-40E8-9A37-21BC17079D85}"/>
              </a:ext>
            </a:extLst>
          </p:cNvPr>
          <p:cNvPicPr>
            <a:picLocks noChangeAspect="1"/>
          </p:cNvPicPr>
          <p:nvPr/>
        </p:nvPicPr>
        <p:blipFill>
          <a:blip r:embed="rId5"/>
          <a:stretch>
            <a:fillRect/>
          </a:stretch>
        </p:blipFill>
        <p:spPr>
          <a:xfrm>
            <a:off x="5442382" y="63321"/>
            <a:ext cx="3634738" cy="2726054"/>
          </a:xfrm>
          <a:prstGeom prst="rect">
            <a:avLst/>
          </a:prstGeom>
        </p:spPr>
      </p:pic>
    </p:spTree>
    <p:extLst>
      <p:ext uri="{BB962C8B-B14F-4D97-AF65-F5344CB8AC3E}">
        <p14:creationId xmlns:p14="http://schemas.microsoft.com/office/powerpoint/2010/main" val="15905348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Medial collateral ligament</a:t>
            </a:r>
          </a:p>
        </p:txBody>
      </p:sp>
      <p:pic>
        <p:nvPicPr>
          <p:cNvPr id="4" name="Picture 3"/>
          <p:cNvPicPr>
            <a:picLocks noChangeAspect="1"/>
          </p:cNvPicPr>
          <p:nvPr/>
        </p:nvPicPr>
        <p:blipFill>
          <a:blip r:embed="rId2"/>
          <a:stretch>
            <a:fillRect/>
          </a:stretch>
        </p:blipFill>
        <p:spPr>
          <a:xfrm>
            <a:off x="264468" y="0"/>
            <a:ext cx="8820472" cy="2232467"/>
          </a:xfrm>
          <a:prstGeom prst="rect">
            <a:avLst/>
          </a:prstGeom>
        </p:spPr>
      </p:pic>
      <p:sp>
        <p:nvSpPr>
          <p:cNvPr id="5" name="Rectangle 4"/>
          <p:cNvSpPr/>
          <p:nvPr/>
        </p:nvSpPr>
        <p:spPr>
          <a:xfrm>
            <a:off x="4211960" y="6471528"/>
            <a:ext cx="4572000" cy="369332"/>
          </a:xfrm>
          <a:prstGeom prst="rect">
            <a:avLst/>
          </a:prstGeom>
        </p:spPr>
        <p:txBody>
          <a:bodyPr>
            <a:spAutoFit/>
          </a:bodyPr>
          <a:lstStyle/>
          <a:p>
            <a:r>
              <a:rPr lang="en-US" i="1" dirty="0">
                <a:latin typeface="Futura-BookOblique"/>
              </a:rPr>
              <a:t>J Shoulder Elbow </a:t>
            </a:r>
            <a:r>
              <a:rPr lang="en-US" i="1" dirty="0" err="1">
                <a:latin typeface="Futura-BookOblique"/>
              </a:rPr>
              <a:t>Surg</a:t>
            </a:r>
            <a:r>
              <a:rPr lang="en-US" i="1" dirty="0">
                <a:latin typeface="Futura-BookOblique"/>
              </a:rPr>
              <a:t> 2007;16:657-660</a:t>
            </a:r>
            <a:endParaRPr lang="en-US" dirty="0"/>
          </a:p>
        </p:txBody>
      </p:sp>
      <p:pic>
        <p:nvPicPr>
          <p:cNvPr id="6" name="Picture 5"/>
          <p:cNvPicPr>
            <a:picLocks noChangeAspect="1"/>
          </p:cNvPicPr>
          <p:nvPr/>
        </p:nvPicPr>
        <p:blipFill>
          <a:blip r:embed="rId3"/>
          <a:stretch>
            <a:fillRect/>
          </a:stretch>
        </p:blipFill>
        <p:spPr>
          <a:xfrm>
            <a:off x="0" y="2268214"/>
            <a:ext cx="4752632" cy="4203314"/>
          </a:xfrm>
          <a:prstGeom prst="rect">
            <a:avLst/>
          </a:prstGeom>
        </p:spPr>
      </p:pic>
      <p:pic>
        <p:nvPicPr>
          <p:cNvPr id="7" name="Picture 6"/>
          <p:cNvPicPr>
            <a:picLocks noChangeAspect="1"/>
          </p:cNvPicPr>
          <p:nvPr/>
        </p:nvPicPr>
        <p:blipFill>
          <a:blip r:embed="rId4"/>
          <a:stretch>
            <a:fillRect/>
          </a:stretch>
        </p:blipFill>
        <p:spPr>
          <a:xfrm>
            <a:off x="4353542" y="4005064"/>
            <a:ext cx="4674180" cy="2555520"/>
          </a:xfrm>
          <a:prstGeom prst="rect">
            <a:avLst/>
          </a:prstGeom>
        </p:spPr>
      </p:pic>
    </p:spTree>
    <p:extLst>
      <p:ext uri="{BB962C8B-B14F-4D97-AF65-F5344CB8AC3E}">
        <p14:creationId xmlns:p14="http://schemas.microsoft.com/office/powerpoint/2010/main" val="425102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5" name="Content Placeholder 4"/>
          <p:cNvSpPr>
            <a:spLocks noGrp="1"/>
          </p:cNvSpPr>
          <p:nvPr>
            <p:ph idx="1"/>
          </p:nvPr>
        </p:nvSpPr>
        <p:spPr>
          <a:xfrm>
            <a:off x="107504" y="1600200"/>
            <a:ext cx="8856984" cy="4708525"/>
          </a:xfrm>
        </p:spPr>
        <p:txBody>
          <a:bodyPr/>
          <a:lstStyle/>
          <a:p>
            <a:r>
              <a:rPr lang="en-GB" sz="2400" dirty="0"/>
              <a:t>1. Humeral </a:t>
            </a:r>
            <a:r>
              <a:rPr lang="en-GB" sz="2400" dirty="0" err="1"/>
              <a:t>epicondylar</a:t>
            </a:r>
            <a:r>
              <a:rPr lang="en-GB" sz="2400" dirty="0"/>
              <a:t> bony avulsion – 8%</a:t>
            </a:r>
          </a:p>
          <a:p>
            <a:pPr lvl="2"/>
            <a:r>
              <a:rPr lang="en-GB" sz="1800" dirty="0"/>
              <a:t>Paediatric</a:t>
            </a:r>
          </a:p>
          <a:p>
            <a:r>
              <a:rPr lang="en-GB" dirty="0"/>
              <a:t>2. LCL Sleeve avulsion, bare epicondyle – 52%</a:t>
            </a:r>
          </a:p>
          <a:p>
            <a:r>
              <a:rPr lang="en-GB" sz="2400" dirty="0"/>
              <a:t>3. Mid substance tear – 29%</a:t>
            </a:r>
          </a:p>
          <a:p>
            <a:r>
              <a:rPr lang="en-GB" sz="2400" dirty="0"/>
              <a:t>4. Soft tissue ulnar avulsion – 5%</a:t>
            </a:r>
          </a:p>
          <a:p>
            <a:r>
              <a:rPr lang="en-GB" sz="2400" dirty="0"/>
              <a:t>5. Bony ulnar avulsion – 1%</a:t>
            </a:r>
          </a:p>
          <a:p>
            <a:r>
              <a:rPr lang="en-GB" sz="2400" dirty="0"/>
              <a:t>6. Combined – 6%</a:t>
            </a:r>
          </a:p>
          <a:p>
            <a:pPr lvl="1"/>
            <a:endParaRPr lang="en-GB" sz="2000" dirty="0"/>
          </a:p>
          <a:p>
            <a:pPr lvl="1"/>
            <a:endParaRPr lang="en-GB" dirty="0"/>
          </a:p>
        </p:txBody>
      </p:sp>
      <p:pic>
        <p:nvPicPr>
          <p:cNvPr id="6" name="Picture 5"/>
          <p:cNvPicPr>
            <a:picLocks noChangeAspect="1"/>
          </p:cNvPicPr>
          <p:nvPr/>
        </p:nvPicPr>
        <p:blipFill>
          <a:blip r:embed="rId2"/>
          <a:stretch>
            <a:fillRect/>
          </a:stretch>
        </p:blipFill>
        <p:spPr>
          <a:xfrm>
            <a:off x="683568" y="0"/>
            <a:ext cx="7669433" cy="1548518"/>
          </a:xfrm>
          <a:prstGeom prst="rect">
            <a:avLst/>
          </a:prstGeom>
        </p:spPr>
      </p:pic>
      <p:sp>
        <p:nvSpPr>
          <p:cNvPr id="7" name="Rectangle 6"/>
          <p:cNvSpPr/>
          <p:nvPr/>
        </p:nvSpPr>
        <p:spPr>
          <a:xfrm>
            <a:off x="4935759" y="6488668"/>
            <a:ext cx="4224233" cy="369332"/>
          </a:xfrm>
          <a:prstGeom prst="rect">
            <a:avLst/>
          </a:prstGeom>
        </p:spPr>
        <p:txBody>
          <a:bodyPr wrap="none">
            <a:spAutoFit/>
          </a:bodyPr>
          <a:lstStyle/>
          <a:p>
            <a:r>
              <a:rPr lang="en-GB" dirty="0"/>
              <a:t>J Shoulder Elbow </a:t>
            </a:r>
            <a:r>
              <a:rPr lang="en-GB" dirty="0" err="1"/>
              <a:t>Surg</a:t>
            </a:r>
            <a:r>
              <a:rPr lang="en-GB" dirty="0"/>
              <a:t> 2003;12:391-6</a:t>
            </a:r>
          </a:p>
        </p:txBody>
      </p:sp>
      <p:pic>
        <p:nvPicPr>
          <p:cNvPr id="9" name="Picture 8" descr="Screen Clippi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88003" y="5140867"/>
            <a:ext cx="2360232" cy="1642787"/>
          </a:xfrm>
          <a:prstGeom prst="rect">
            <a:avLst/>
          </a:prstGeom>
        </p:spPr>
      </p:pic>
      <p:pic>
        <p:nvPicPr>
          <p:cNvPr id="10" name="Picture 9" descr="Screen Clippi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76374" y="5175622"/>
            <a:ext cx="2200238" cy="1560538"/>
          </a:xfrm>
          <a:prstGeom prst="rect">
            <a:avLst/>
          </a:prstGeom>
        </p:spPr>
      </p:pic>
      <p:pic>
        <p:nvPicPr>
          <p:cNvPr id="11" name="Picture 10" descr="Screen Clippi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118" y="5137170"/>
            <a:ext cx="2258626" cy="1598990"/>
          </a:xfrm>
          <a:prstGeom prst="rect">
            <a:avLst/>
          </a:prstGeom>
        </p:spPr>
      </p:pic>
      <p:pic>
        <p:nvPicPr>
          <p:cNvPr id="12" name="Picture 11"/>
          <p:cNvPicPr>
            <a:picLocks noChangeAspect="1"/>
          </p:cNvPicPr>
          <p:nvPr/>
        </p:nvPicPr>
        <p:blipFill>
          <a:blip r:embed="rId6"/>
          <a:stretch>
            <a:fillRect/>
          </a:stretch>
        </p:blipFill>
        <p:spPr>
          <a:xfrm>
            <a:off x="6916729" y="5137170"/>
            <a:ext cx="2200238" cy="1650179"/>
          </a:xfrm>
          <a:prstGeom prst="rect">
            <a:avLst/>
          </a:prstGeom>
        </p:spPr>
      </p:pic>
    </p:spTree>
    <p:extLst>
      <p:ext uri="{BB962C8B-B14F-4D97-AF65-F5344CB8AC3E}">
        <p14:creationId xmlns:p14="http://schemas.microsoft.com/office/powerpoint/2010/main" val="2967817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5" name="Content Placeholder 4"/>
          <p:cNvSpPr>
            <a:spLocks noGrp="1"/>
          </p:cNvSpPr>
          <p:nvPr>
            <p:ph idx="1"/>
          </p:nvPr>
        </p:nvSpPr>
        <p:spPr>
          <a:xfrm>
            <a:off x="107504" y="1600200"/>
            <a:ext cx="6408712" cy="4708525"/>
          </a:xfrm>
        </p:spPr>
        <p:txBody>
          <a:bodyPr/>
          <a:lstStyle/>
          <a:p>
            <a:r>
              <a:rPr lang="en-GB" dirty="0"/>
              <a:t>Common extensor origin</a:t>
            </a:r>
          </a:p>
          <a:p>
            <a:pPr lvl="1"/>
            <a:r>
              <a:rPr lang="en-GB" dirty="0"/>
              <a:t>Completely avulsed 66%</a:t>
            </a:r>
          </a:p>
          <a:p>
            <a:pPr lvl="2"/>
            <a:r>
              <a:rPr lang="en-GB" dirty="0"/>
              <a:t>Bare epicondyle</a:t>
            </a:r>
          </a:p>
          <a:p>
            <a:r>
              <a:rPr lang="en-GB" dirty="0"/>
              <a:t>Dislocations worse than fracture dislocations</a:t>
            </a:r>
          </a:p>
          <a:p>
            <a:pPr lvl="1"/>
            <a:r>
              <a:rPr lang="en-GB" dirty="0"/>
              <a:t>Look at degree of displacement</a:t>
            </a:r>
          </a:p>
          <a:p>
            <a:pPr lvl="1"/>
            <a:endParaRPr lang="en-GB" dirty="0"/>
          </a:p>
        </p:txBody>
      </p:sp>
      <p:pic>
        <p:nvPicPr>
          <p:cNvPr id="6" name="Picture 5"/>
          <p:cNvPicPr>
            <a:picLocks noChangeAspect="1"/>
          </p:cNvPicPr>
          <p:nvPr/>
        </p:nvPicPr>
        <p:blipFill>
          <a:blip r:embed="rId2"/>
          <a:stretch>
            <a:fillRect/>
          </a:stretch>
        </p:blipFill>
        <p:spPr>
          <a:xfrm>
            <a:off x="683568" y="0"/>
            <a:ext cx="7669433" cy="1548518"/>
          </a:xfrm>
          <a:prstGeom prst="rect">
            <a:avLst/>
          </a:prstGeom>
        </p:spPr>
      </p:pic>
      <p:sp>
        <p:nvSpPr>
          <p:cNvPr id="7" name="Rectangle 6"/>
          <p:cNvSpPr/>
          <p:nvPr/>
        </p:nvSpPr>
        <p:spPr>
          <a:xfrm>
            <a:off x="4935759" y="6488668"/>
            <a:ext cx="4224233" cy="369332"/>
          </a:xfrm>
          <a:prstGeom prst="rect">
            <a:avLst/>
          </a:prstGeom>
        </p:spPr>
        <p:txBody>
          <a:bodyPr wrap="none">
            <a:spAutoFit/>
          </a:bodyPr>
          <a:lstStyle/>
          <a:p>
            <a:r>
              <a:rPr lang="en-GB" dirty="0"/>
              <a:t>J Shoulder Elbow </a:t>
            </a:r>
            <a:r>
              <a:rPr lang="en-GB" dirty="0" err="1"/>
              <a:t>Surg</a:t>
            </a:r>
            <a:r>
              <a:rPr lang="en-GB" dirty="0"/>
              <a:t> 2003;12:391-6</a:t>
            </a:r>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16206" y="1832276"/>
            <a:ext cx="2570594" cy="1871613"/>
          </a:xfrm>
          <a:prstGeom prst="rect">
            <a:avLst/>
          </a:prstGeom>
        </p:spPr>
      </p:pic>
      <p:pic>
        <p:nvPicPr>
          <p:cNvPr id="4" name="Picture 3" descr="Screen Clippi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47664" y="4696504"/>
            <a:ext cx="3733992" cy="1593932"/>
          </a:xfrm>
          <a:prstGeom prst="rect">
            <a:avLst/>
          </a:prstGeom>
        </p:spPr>
      </p:pic>
      <p:pic>
        <p:nvPicPr>
          <p:cNvPr id="8" name="Picture 7">
            <a:extLst>
              <a:ext uri="{FF2B5EF4-FFF2-40B4-BE49-F238E27FC236}">
                <a16:creationId xmlns:a16="http://schemas.microsoft.com/office/drawing/2014/main" id="{072997E7-3FEA-4529-8E97-4CDC899DE35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848025" y="3927024"/>
            <a:ext cx="2838775" cy="2623936"/>
          </a:xfrm>
          <a:prstGeom prst="rect">
            <a:avLst/>
          </a:prstGeom>
        </p:spPr>
      </p:pic>
    </p:spTree>
    <p:extLst>
      <p:ext uri="{BB962C8B-B14F-4D97-AF65-F5344CB8AC3E}">
        <p14:creationId xmlns:p14="http://schemas.microsoft.com/office/powerpoint/2010/main" val="138373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26BE8-CC2E-44F8-8C5B-482616E7AF60}"/>
              </a:ext>
            </a:extLst>
          </p:cNvPr>
          <p:cNvSpPr>
            <a:spLocks noGrp="1"/>
          </p:cNvSpPr>
          <p:nvPr>
            <p:ph type="title"/>
          </p:nvPr>
        </p:nvSpPr>
        <p:spPr>
          <a:xfrm>
            <a:off x="1619672" y="274638"/>
            <a:ext cx="7067128" cy="1143000"/>
          </a:xfrm>
        </p:spPr>
        <p:txBody>
          <a:bodyPr/>
          <a:lstStyle/>
          <a:p>
            <a:r>
              <a:rPr lang="en-GB" dirty="0"/>
              <a:t>Medial injury</a:t>
            </a:r>
          </a:p>
        </p:txBody>
      </p:sp>
      <p:sp>
        <p:nvSpPr>
          <p:cNvPr id="3" name="Content Placeholder 2">
            <a:extLst>
              <a:ext uri="{FF2B5EF4-FFF2-40B4-BE49-F238E27FC236}">
                <a16:creationId xmlns:a16="http://schemas.microsoft.com/office/drawing/2014/main" id="{387D04D2-9A46-4013-885C-FE567CFC376D}"/>
              </a:ext>
            </a:extLst>
          </p:cNvPr>
          <p:cNvSpPr>
            <a:spLocks noGrp="1"/>
          </p:cNvSpPr>
          <p:nvPr>
            <p:ph idx="1"/>
          </p:nvPr>
        </p:nvSpPr>
        <p:spPr/>
        <p:txBody>
          <a:bodyPr/>
          <a:lstStyle/>
          <a:p>
            <a:endParaRPr lang="en-GB" dirty="0"/>
          </a:p>
        </p:txBody>
      </p:sp>
      <p:pic>
        <p:nvPicPr>
          <p:cNvPr id="7" name="Picture 6">
            <a:extLst>
              <a:ext uri="{FF2B5EF4-FFF2-40B4-BE49-F238E27FC236}">
                <a16:creationId xmlns:a16="http://schemas.microsoft.com/office/drawing/2014/main" id="{CECB47FE-33D7-4991-A0F3-9F9C739E037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flipH="1">
            <a:off x="107504" y="107193"/>
            <a:ext cx="2667360" cy="2620889"/>
          </a:xfrm>
          <a:prstGeom prst="rect">
            <a:avLst/>
          </a:prstGeom>
        </p:spPr>
      </p:pic>
      <p:pic>
        <p:nvPicPr>
          <p:cNvPr id="5" name="Picture 4">
            <a:extLst>
              <a:ext uri="{FF2B5EF4-FFF2-40B4-BE49-F238E27FC236}">
                <a16:creationId xmlns:a16="http://schemas.microsoft.com/office/drawing/2014/main" id="{43E16624-FFE0-4B58-B1AD-52B9792C8F1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764997" y="1664555"/>
            <a:ext cx="2389158" cy="2987704"/>
          </a:xfrm>
          <a:prstGeom prst="rect">
            <a:avLst/>
          </a:prstGeom>
        </p:spPr>
      </p:pic>
      <p:pic>
        <p:nvPicPr>
          <p:cNvPr id="4" name="Picture 3">
            <a:extLst>
              <a:ext uri="{FF2B5EF4-FFF2-40B4-BE49-F238E27FC236}">
                <a16:creationId xmlns:a16="http://schemas.microsoft.com/office/drawing/2014/main" id="{43AC2A56-D2B2-469B-8AF5-61DDEAF38DA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780001" y="2881789"/>
            <a:ext cx="3024336" cy="3254661"/>
          </a:xfrm>
          <a:prstGeom prst="rect">
            <a:avLst/>
          </a:prstGeom>
        </p:spPr>
      </p:pic>
      <p:pic>
        <p:nvPicPr>
          <p:cNvPr id="9" name="Picture 8">
            <a:extLst>
              <a:ext uri="{FF2B5EF4-FFF2-40B4-BE49-F238E27FC236}">
                <a16:creationId xmlns:a16="http://schemas.microsoft.com/office/drawing/2014/main" id="{3963CF3A-F05A-4A7B-826B-916E126E381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flipH="1">
            <a:off x="6412915" y="4509120"/>
            <a:ext cx="2615419" cy="2256494"/>
          </a:xfrm>
          <a:prstGeom prst="rect">
            <a:avLst/>
          </a:prstGeom>
        </p:spPr>
      </p:pic>
      <p:pic>
        <p:nvPicPr>
          <p:cNvPr id="6" name="Picture 5">
            <a:extLst>
              <a:ext uri="{FF2B5EF4-FFF2-40B4-BE49-F238E27FC236}">
                <a16:creationId xmlns:a16="http://schemas.microsoft.com/office/drawing/2014/main" id="{C7F5FE53-AD20-45C3-87C1-F7DC6B072158}"/>
              </a:ext>
            </a:extLst>
          </p:cNvPr>
          <p:cNvPicPr>
            <a:picLocks noChangeAspect="1"/>
          </p:cNvPicPr>
          <p:nvPr/>
        </p:nvPicPr>
        <p:blipFill>
          <a:blip r:embed="rId6"/>
          <a:stretch>
            <a:fillRect/>
          </a:stretch>
        </p:blipFill>
        <p:spPr>
          <a:xfrm>
            <a:off x="498418" y="4716614"/>
            <a:ext cx="2798239" cy="2098679"/>
          </a:xfrm>
          <a:prstGeom prst="rect">
            <a:avLst/>
          </a:prstGeom>
        </p:spPr>
      </p:pic>
      <p:pic>
        <p:nvPicPr>
          <p:cNvPr id="8" name="Picture 7">
            <a:extLst>
              <a:ext uri="{FF2B5EF4-FFF2-40B4-BE49-F238E27FC236}">
                <a16:creationId xmlns:a16="http://schemas.microsoft.com/office/drawing/2014/main" id="{8E96E882-5F48-4AA5-9D5B-96B1A0B55BA5}"/>
              </a:ext>
            </a:extLst>
          </p:cNvPr>
          <p:cNvPicPr>
            <a:picLocks noChangeAspect="1"/>
          </p:cNvPicPr>
          <p:nvPr/>
        </p:nvPicPr>
        <p:blipFill>
          <a:blip r:embed="rId7"/>
          <a:stretch>
            <a:fillRect/>
          </a:stretch>
        </p:blipFill>
        <p:spPr>
          <a:xfrm>
            <a:off x="6247447" y="1484727"/>
            <a:ext cx="2896553" cy="2428999"/>
          </a:xfrm>
          <a:prstGeom prst="rect">
            <a:avLst/>
          </a:prstGeom>
        </p:spPr>
      </p:pic>
    </p:spTree>
    <p:extLst>
      <p:ext uri="{BB962C8B-B14F-4D97-AF65-F5344CB8AC3E}">
        <p14:creationId xmlns:p14="http://schemas.microsoft.com/office/powerpoint/2010/main" val="1187740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270C3-85F5-4AF1-ACBD-C8C97A170CB7}"/>
              </a:ext>
            </a:extLst>
          </p:cNvPr>
          <p:cNvSpPr>
            <a:spLocks noGrp="1"/>
          </p:cNvSpPr>
          <p:nvPr>
            <p:ph type="title"/>
          </p:nvPr>
        </p:nvSpPr>
        <p:spPr/>
        <p:txBody>
          <a:bodyPr/>
          <a:lstStyle/>
          <a:p>
            <a:endParaRPr lang="en-GB" dirty="0"/>
          </a:p>
        </p:txBody>
      </p:sp>
      <p:pic>
        <p:nvPicPr>
          <p:cNvPr id="12" name="Content Placeholder 11">
            <a:extLst>
              <a:ext uri="{FF2B5EF4-FFF2-40B4-BE49-F238E27FC236}">
                <a16:creationId xmlns:a16="http://schemas.microsoft.com/office/drawing/2014/main" id="{5A4EA7C1-0BAC-4ED0-8DA2-AD958A9B4F2E}"/>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2016224"/>
            <a:ext cx="2814154" cy="2866429"/>
          </a:xfrm>
        </p:spPr>
      </p:pic>
      <p:pic>
        <p:nvPicPr>
          <p:cNvPr id="9" name="Picture 8">
            <a:extLst>
              <a:ext uri="{FF2B5EF4-FFF2-40B4-BE49-F238E27FC236}">
                <a16:creationId xmlns:a16="http://schemas.microsoft.com/office/drawing/2014/main" id="{A87057B4-5C1D-4BBF-9BBF-AC01A4224D1C}"/>
              </a:ext>
            </a:extLst>
          </p:cNvPr>
          <p:cNvPicPr>
            <a:picLocks noChangeAspect="1"/>
          </p:cNvPicPr>
          <p:nvPr/>
        </p:nvPicPr>
        <p:blipFill>
          <a:blip r:embed="rId3"/>
          <a:stretch>
            <a:fillRect/>
          </a:stretch>
        </p:blipFill>
        <p:spPr>
          <a:xfrm>
            <a:off x="44463" y="0"/>
            <a:ext cx="9055073" cy="2016224"/>
          </a:xfrm>
          <a:prstGeom prst="rect">
            <a:avLst/>
          </a:prstGeom>
        </p:spPr>
      </p:pic>
      <p:sp>
        <p:nvSpPr>
          <p:cNvPr id="10" name="Rectangle 9">
            <a:extLst>
              <a:ext uri="{FF2B5EF4-FFF2-40B4-BE49-F238E27FC236}">
                <a16:creationId xmlns:a16="http://schemas.microsoft.com/office/drawing/2014/main" id="{0687693F-C53B-49E1-B569-42081F1FE704}"/>
              </a:ext>
            </a:extLst>
          </p:cNvPr>
          <p:cNvSpPr/>
          <p:nvPr/>
        </p:nvSpPr>
        <p:spPr>
          <a:xfrm>
            <a:off x="4337720" y="6465636"/>
            <a:ext cx="4806280" cy="369332"/>
          </a:xfrm>
          <a:prstGeom prst="rect">
            <a:avLst/>
          </a:prstGeom>
        </p:spPr>
        <p:txBody>
          <a:bodyPr wrap="square">
            <a:spAutoFit/>
          </a:bodyPr>
          <a:lstStyle/>
          <a:p>
            <a:r>
              <a:rPr lang="sv-SE" dirty="0"/>
              <a:t>Clin Orthop Relat Res. 1992 Jul;(280):186-97</a:t>
            </a:r>
            <a:endParaRPr lang="en-GB" dirty="0"/>
          </a:p>
        </p:txBody>
      </p:sp>
      <p:pic>
        <p:nvPicPr>
          <p:cNvPr id="14" name="Picture 13">
            <a:extLst>
              <a:ext uri="{FF2B5EF4-FFF2-40B4-BE49-F238E27FC236}">
                <a16:creationId xmlns:a16="http://schemas.microsoft.com/office/drawing/2014/main" id="{B381C050-0F19-4892-B07F-4E7EFDB4825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81669" y="3328316"/>
            <a:ext cx="2381408" cy="2866429"/>
          </a:xfrm>
          <a:prstGeom prst="rect">
            <a:avLst/>
          </a:prstGeom>
        </p:spPr>
      </p:pic>
      <p:pic>
        <p:nvPicPr>
          <p:cNvPr id="16" name="Picture 15">
            <a:extLst>
              <a:ext uri="{FF2B5EF4-FFF2-40B4-BE49-F238E27FC236}">
                <a16:creationId xmlns:a16="http://schemas.microsoft.com/office/drawing/2014/main" id="{736A9B1B-360F-4294-A9CF-35418B313CF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499992" y="4299781"/>
            <a:ext cx="4583304" cy="2264296"/>
          </a:xfrm>
          <a:prstGeom prst="rect">
            <a:avLst/>
          </a:prstGeom>
        </p:spPr>
      </p:pic>
    </p:spTree>
    <p:extLst>
      <p:ext uri="{BB962C8B-B14F-4D97-AF65-F5344CB8AC3E}">
        <p14:creationId xmlns:p14="http://schemas.microsoft.com/office/powerpoint/2010/main" val="1972572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0757B-18B1-4B0F-A054-50A0AFCD9995}"/>
              </a:ext>
            </a:extLst>
          </p:cNvPr>
          <p:cNvSpPr>
            <a:spLocks noGrp="1"/>
          </p:cNvSpPr>
          <p:nvPr>
            <p:ph type="title"/>
          </p:nvPr>
        </p:nvSpPr>
        <p:spPr/>
        <p:txBody>
          <a:bodyPr/>
          <a:lstStyle/>
          <a:p>
            <a:r>
              <a:rPr lang="en-GB" dirty="0"/>
              <a:t>MRI</a:t>
            </a:r>
          </a:p>
        </p:txBody>
      </p:sp>
      <p:pic>
        <p:nvPicPr>
          <p:cNvPr id="9" name="Content Placeholder 8">
            <a:extLst>
              <a:ext uri="{FF2B5EF4-FFF2-40B4-BE49-F238E27FC236}">
                <a16:creationId xmlns:a16="http://schemas.microsoft.com/office/drawing/2014/main" id="{271911E3-7E30-4167-8D58-9E11A061FEA4}"/>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79512" y="1052736"/>
            <a:ext cx="3739179" cy="4032448"/>
          </a:xfrm>
        </p:spPr>
      </p:pic>
      <p:pic>
        <p:nvPicPr>
          <p:cNvPr id="11" name="Picture 10">
            <a:extLst>
              <a:ext uri="{FF2B5EF4-FFF2-40B4-BE49-F238E27FC236}">
                <a16:creationId xmlns:a16="http://schemas.microsoft.com/office/drawing/2014/main" id="{F56828B6-7F85-4F9A-A55C-B793361E77E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0" y="1417638"/>
            <a:ext cx="4392488" cy="4836673"/>
          </a:xfrm>
          <a:prstGeom prst="rect">
            <a:avLst/>
          </a:prstGeom>
        </p:spPr>
      </p:pic>
      <p:pic>
        <p:nvPicPr>
          <p:cNvPr id="12" name="Picture 11">
            <a:extLst>
              <a:ext uri="{FF2B5EF4-FFF2-40B4-BE49-F238E27FC236}">
                <a16:creationId xmlns:a16="http://schemas.microsoft.com/office/drawing/2014/main" id="{87615404-04B3-46A8-AFBA-03BA877F0903}"/>
              </a:ext>
            </a:extLst>
          </p:cNvPr>
          <p:cNvPicPr>
            <a:picLocks noChangeAspect="1"/>
          </p:cNvPicPr>
          <p:nvPr/>
        </p:nvPicPr>
        <p:blipFill>
          <a:blip r:embed="rId4"/>
          <a:stretch>
            <a:fillRect/>
          </a:stretch>
        </p:blipFill>
        <p:spPr>
          <a:xfrm>
            <a:off x="4139952" y="6376757"/>
            <a:ext cx="5578323" cy="493819"/>
          </a:xfrm>
          <a:prstGeom prst="rect">
            <a:avLst/>
          </a:prstGeom>
        </p:spPr>
      </p:pic>
      <p:sp>
        <p:nvSpPr>
          <p:cNvPr id="13" name="TextBox 12">
            <a:extLst>
              <a:ext uri="{FF2B5EF4-FFF2-40B4-BE49-F238E27FC236}">
                <a16:creationId xmlns:a16="http://schemas.microsoft.com/office/drawing/2014/main" id="{77407F4B-7EE2-4631-B7E4-B628371CBA93}"/>
              </a:ext>
            </a:extLst>
          </p:cNvPr>
          <p:cNvSpPr txBox="1"/>
          <p:nvPr/>
        </p:nvSpPr>
        <p:spPr>
          <a:xfrm>
            <a:off x="61386" y="1048306"/>
            <a:ext cx="791627" cy="369332"/>
          </a:xfrm>
          <a:prstGeom prst="rect">
            <a:avLst/>
          </a:prstGeom>
          <a:noFill/>
        </p:spPr>
        <p:txBody>
          <a:bodyPr wrap="none" rtlCol="0">
            <a:spAutoFit/>
          </a:bodyPr>
          <a:lstStyle/>
          <a:p>
            <a:r>
              <a:rPr lang="en-GB" dirty="0"/>
              <a:t>LCL ?</a:t>
            </a:r>
          </a:p>
        </p:txBody>
      </p:sp>
      <p:sp>
        <p:nvSpPr>
          <p:cNvPr id="14" name="TextBox 13">
            <a:extLst>
              <a:ext uri="{FF2B5EF4-FFF2-40B4-BE49-F238E27FC236}">
                <a16:creationId xmlns:a16="http://schemas.microsoft.com/office/drawing/2014/main" id="{159824F8-1F52-4353-870B-911EAF307C80}"/>
              </a:ext>
            </a:extLst>
          </p:cNvPr>
          <p:cNvSpPr txBox="1"/>
          <p:nvPr/>
        </p:nvSpPr>
        <p:spPr>
          <a:xfrm>
            <a:off x="8258926" y="5479826"/>
            <a:ext cx="855747" cy="369332"/>
          </a:xfrm>
          <a:prstGeom prst="rect">
            <a:avLst/>
          </a:prstGeom>
          <a:noFill/>
        </p:spPr>
        <p:txBody>
          <a:bodyPr wrap="none" rtlCol="0">
            <a:spAutoFit/>
          </a:bodyPr>
          <a:lstStyle/>
          <a:p>
            <a:r>
              <a:rPr lang="en-GB" dirty="0"/>
              <a:t>MCL ?</a:t>
            </a:r>
          </a:p>
        </p:txBody>
      </p:sp>
    </p:spTree>
    <p:extLst>
      <p:ext uri="{BB962C8B-B14F-4D97-AF65-F5344CB8AC3E}">
        <p14:creationId xmlns:p14="http://schemas.microsoft.com/office/powerpoint/2010/main" val="17507430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8FD2A-EB1E-4206-A652-A6BC02AA9C6B}"/>
              </a:ext>
            </a:extLst>
          </p:cNvPr>
          <p:cNvSpPr>
            <a:spLocks noGrp="1"/>
          </p:cNvSpPr>
          <p:nvPr>
            <p:ph type="title"/>
          </p:nvPr>
        </p:nvSpPr>
        <p:spPr/>
        <p:txBody>
          <a:bodyPr/>
          <a:lstStyle/>
          <a:p>
            <a:r>
              <a:rPr lang="en-GB" dirty="0"/>
              <a:t>MRI</a:t>
            </a:r>
          </a:p>
        </p:txBody>
      </p:sp>
      <p:sp>
        <p:nvSpPr>
          <p:cNvPr id="3" name="Content Placeholder 2">
            <a:extLst>
              <a:ext uri="{FF2B5EF4-FFF2-40B4-BE49-F238E27FC236}">
                <a16:creationId xmlns:a16="http://schemas.microsoft.com/office/drawing/2014/main" id="{3F7877E8-FFF1-4DFA-88FF-1117DCC78F38}"/>
              </a:ext>
            </a:extLst>
          </p:cNvPr>
          <p:cNvSpPr>
            <a:spLocks noGrp="1"/>
          </p:cNvSpPr>
          <p:nvPr>
            <p:ph idx="1"/>
          </p:nvPr>
        </p:nvSpPr>
        <p:spPr>
          <a:xfrm>
            <a:off x="457200" y="2636912"/>
            <a:ext cx="8229600" cy="3671813"/>
          </a:xfrm>
        </p:spPr>
        <p:txBody>
          <a:bodyPr/>
          <a:lstStyle/>
          <a:p>
            <a:r>
              <a:rPr lang="en-GB" dirty="0"/>
              <a:t>Interobserver agreement for LCL</a:t>
            </a:r>
          </a:p>
          <a:p>
            <a:pPr lvl="1"/>
            <a:r>
              <a:rPr lang="en-GB" dirty="0"/>
              <a:t>Fair to Moderate</a:t>
            </a:r>
          </a:p>
          <a:p>
            <a:endParaRPr lang="en-GB" dirty="0"/>
          </a:p>
          <a:p>
            <a:r>
              <a:rPr lang="en-GB" dirty="0"/>
              <a:t>All Exact agreement </a:t>
            </a:r>
          </a:p>
          <a:p>
            <a:pPr lvl="1"/>
            <a:r>
              <a:rPr lang="en-GB" dirty="0"/>
              <a:t>60%</a:t>
            </a:r>
          </a:p>
        </p:txBody>
      </p:sp>
      <p:pic>
        <p:nvPicPr>
          <p:cNvPr id="4" name="Picture 3">
            <a:extLst>
              <a:ext uri="{FF2B5EF4-FFF2-40B4-BE49-F238E27FC236}">
                <a16:creationId xmlns:a16="http://schemas.microsoft.com/office/drawing/2014/main" id="{AC22772E-521F-49D0-B099-BAC126219BA6}"/>
              </a:ext>
            </a:extLst>
          </p:cNvPr>
          <p:cNvPicPr>
            <a:picLocks noChangeAspect="1"/>
          </p:cNvPicPr>
          <p:nvPr/>
        </p:nvPicPr>
        <p:blipFill>
          <a:blip r:embed="rId2"/>
          <a:stretch>
            <a:fillRect/>
          </a:stretch>
        </p:blipFill>
        <p:spPr>
          <a:xfrm>
            <a:off x="127631" y="-13196"/>
            <a:ext cx="8888738" cy="2487384"/>
          </a:xfrm>
          <a:prstGeom prst="rect">
            <a:avLst/>
          </a:prstGeom>
        </p:spPr>
      </p:pic>
      <p:pic>
        <p:nvPicPr>
          <p:cNvPr id="5" name="Picture 4">
            <a:extLst>
              <a:ext uri="{FF2B5EF4-FFF2-40B4-BE49-F238E27FC236}">
                <a16:creationId xmlns:a16="http://schemas.microsoft.com/office/drawing/2014/main" id="{B2F6CB71-220C-4148-A341-10FFA9418AFB}"/>
              </a:ext>
            </a:extLst>
          </p:cNvPr>
          <p:cNvPicPr>
            <a:picLocks noChangeAspect="1"/>
          </p:cNvPicPr>
          <p:nvPr/>
        </p:nvPicPr>
        <p:blipFill>
          <a:blip r:embed="rId3"/>
          <a:stretch>
            <a:fillRect/>
          </a:stretch>
        </p:blipFill>
        <p:spPr>
          <a:xfrm>
            <a:off x="3851920" y="6224539"/>
            <a:ext cx="5578323" cy="493819"/>
          </a:xfrm>
          <a:prstGeom prst="rect">
            <a:avLst/>
          </a:prstGeom>
        </p:spPr>
      </p:pic>
      <p:pic>
        <p:nvPicPr>
          <p:cNvPr id="6" name="Picture 5">
            <a:extLst>
              <a:ext uri="{FF2B5EF4-FFF2-40B4-BE49-F238E27FC236}">
                <a16:creationId xmlns:a16="http://schemas.microsoft.com/office/drawing/2014/main" id="{46D44993-2F52-4799-81D2-FC02404F6B53}"/>
              </a:ext>
            </a:extLst>
          </p:cNvPr>
          <p:cNvPicPr>
            <a:picLocks noChangeAspect="1"/>
          </p:cNvPicPr>
          <p:nvPr/>
        </p:nvPicPr>
        <p:blipFill>
          <a:blip r:embed="rId4"/>
          <a:stretch>
            <a:fillRect/>
          </a:stretch>
        </p:blipFill>
        <p:spPr>
          <a:xfrm>
            <a:off x="5046136" y="3405836"/>
            <a:ext cx="3645724" cy="2737341"/>
          </a:xfrm>
          <a:prstGeom prst="rect">
            <a:avLst/>
          </a:prstGeom>
        </p:spPr>
      </p:pic>
    </p:spTree>
    <p:extLst>
      <p:ext uri="{BB962C8B-B14F-4D97-AF65-F5344CB8AC3E}">
        <p14:creationId xmlns:p14="http://schemas.microsoft.com/office/powerpoint/2010/main" val="272230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65337-6EBE-4C9A-86F8-713175CC6F1A}"/>
              </a:ext>
            </a:extLst>
          </p:cNvPr>
          <p:cNvSpPr>
            <a:spLocks noGrp="1"/>
          </p:cNvSpPr>
          <p:nvPr>
            <p:ph type="title"/>
          </p:nvPr>
        </p:nvSpPr>
        <p:spPr/>
        <p:txBody>
          <a:bodyPr/>
          <a:lstStyle/>
          <a:p>
            <a:r>
              <a:rPr lang="en-GB" dirty="0"/>
              <a:t>Problem with MRI</a:t>
            </a:r>
          </a:p>
        </p:txBody>
      </p:sp>
      <p:sp>
        <p:nvSpPr>
          <p:cNvPr id="7" name="Content Placeholder 6">
            <a:extLst>
              <a:ext uri="{FF2B5EF4-FFF2-40B4-BE49-F238E27FC236}">
                <a16:creationId xmlns:a16="http://schemas.microsoft.com/office/drawing/2014/main" id="{03691413-25FB-42E2-A592-DCBF4126B62C}"/>
              </a:ext>
            </a:extLst>
          </p:cNvPr>
          <p:cNvSpPr>
            <a:spLocks noGrp="1"/>
          </p:cNvSpPr>
          <p:nvPr>
            <p:ph idx="1"/>
          </p:nvPr>
        </p:nvSpPr>
        <p:spPr/>
        <p:txBody>
          <a:bodyPr/>
          <a:lstStyle/>
          <a:p>
            <a:r>
              <a:rPr lang="en-GB" dirty="0"/>
              <a:t>Indication rupture of LCL and radial head subluxation</a:t>
            </a:r>
          </a:p>
        </p:txBody>
      </p:sp>
      <p:pic>
        <p:nvPicPr>
          <p:cNvPr id="8" name="Picture 7">
            <a:extLst>
              <a:ext uri="{FF2B5EF4-FFF2-40B4-BE49-F238E27FC236}">
                <a16:creationId xmlns:a16="http://schemas.microsoft.com/office/drawing/2014/main" id="{707C8F38-91A2-4BF1-86D9-3BDC2DD99E16}"/>
              </a:ext>
            </a:extLst>
          </p:cNvPr>
          <p:cNvPicPr>
            <a:picLocks noChangeAspect="1"/>
          </p:cNvPicPr>
          <p:nvPr/>
        </p:nvPicPr>
        <p:blipFill>
          <a:blip r:embed="rId2"/>
          <a:stretch>
            <a:fillRect/>
          </a:stretch>
        </p:blipFill>
        <p:spPr>
          <a:xfrm>
            <a:off x="3275856" y="2297445"/>
            <a:ext cx="5652120" cy="4531087"/>
          </a:xfrm>
          <a:prstGeom prst="rect">
            <a:avLst/>
          </a:prstGeom>
        </p:spPr>
      </p:pic>
    </p:spTree>
    <p:extLst>
      <p:ext uri="{BB962C8B-B14F-4D97-AF65-F5344CB8AC3E}">
        <p14:creationId xmlns:p14="http://schemas.microsoft.com/office/powerpoint/2010/main" val="19307843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Title 1"/>
          <p:cNvSpPr>
            <a:spLocks noGrp="1"/>
          </p:cNvSpPr>
          <p:nvPr>
            <p:ph type="title"/>
          </p:nvPr>
        </p:nvSpPr>
        <p:spPr>
          <a:xfrm>
            <a:off x="627063" y="0"/>
            <a:ext cx="7772400" cy="908050"/>
          </a:xfrm>
        </p:spPr>
        <p:txBody>
          <a:bodyPr/>
          <a:lstStyle/>
          <a:p>
            <a:pPr eaLnBrk="1" hangingPunct="1">
              <a:defRPr/>
            </a:pPr>
            <a:r>
              <a:rPr lang="en-GB"/>
              <a:t>Dynamic congruity</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765175"/>
            <a:ext cx="9026525" cy="252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2188" y="3390900"/>
            <a:ext cx="4271962" cy="335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92725" y="3390900"/>
            <a:ext cx="3100388" cy="343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57775" y="3243263"/>
            <a:ext cx="2789238" cy="345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6071" name="Rectangle 2"/>
          <p:cNvSpPr>
            <a:spLocks noChangeArrowheads="1"/>
          </p:cNvSpPr>
          <p:nvPr/>
        </p:nvSpPr>
        <p:spPr bwMode="auto">
          <a:xfrm>
            <a:off x="5057775" y="6330950"/>
            <a:ext cx="3475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Arial" panose="020B0604020202020204" pitchFamily="34"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Arial" panose="020B0604020202020204" pitchFamily="34"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Arial" panose="020B0604020202020204" pitchFamily="34"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en-US" sz="1800"/>
              <a:t>JSES 2008;17:276-280</a:t>
            </a:r>
          </a:p>
        </p:txBody>
      </p:sp>
      <p:sp>
        <p:nvSpPr>
          <p:cNvPr id="5" name="TextBox 4"/>
          <p:cNvSpPr txBox="1">
            <a:spLocks noChangeArrowheads="1"/>
          </p:cNvSpPr>
          <p:nvPr/>
        </p:nvSpPr>
        <p:spPr bwMode="auto">
          <a:xfrm>
            <a:off x="992188" y="3459163"/>
            <a:ext cx="3794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Arial" panose="020B0604020202020204" pitchFamily="34"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Arial" panose="020B0604020202020204" pitchFamily="34"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Arial" panose="020B0604020202020204" pitchFamily="34"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en-US" b="1"/>
              <a:t>24 YO post reduction</a:t>
            </a:r>
          </a:p>
        </p:txBody>
      </p:sp>
      <p:pic>
        <p:nvPicPr>
          <p:cNvPr id="2053"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87425" y="3365500"/>
            <a:ext cx="4024313" cy="340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descr="Cover Image"/>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65896" y="5445224"/>
            <a:ext cx="970668" cy="127719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6" name="TextBox 5"/>
          <p:cNvSpPr txBox="1">
            <a:spLocks noChangeArrowheads="1"/>
          </p:cNvSpPr>
          <p:nvPr/>
        </p:nvSpPr>
        <p:spPr bwMode="auto">
          <a:xfrm>
            <a:off x="1998663" y="3286125"/>
            <a:ext cx="60610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Arial" panose="020B0604020202020204" pitchFamily="34"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Arial" panose="020B0604020202020204" pitchFamily="34"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Arial" panose="020B0604020202020204" pitchFamily="34"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en-US" b="1"/>
              <a:t>Several weeks later with exercises</a:t>
            </a:r>
          </a:p>
          <a:p>
            <a:pPr eaLnBrk="1" hangingPunct="1">
              <a:spcBef>
                <a:spcPct val="0"/>
              </a:spcBef>
              <a:buClrTx/>
              <a:buSzTx/>
              <a:buFontTx/>
              <a:buNone/>
            </a:pPr>
            <a:r>
              <a:rPr lang="en-GB" altLang="en-US" b="1"/>
              <a:t>Avoiding varus</a:t>
            </a:r>
          </a:p>
          <a:p>
            <a:pPr eaLnBrk="1" hangingPunct="1">
              <a:spcBef>
                <a:spcPct val="0"/>
              </a:spcBef>
              <a:buClrTx/>
              <a:buSzTx/>
              <a:buFontTx/>
              <a:buNone/>
            </a:pPr>
            <a:r>
              <a:rPr lang="en-GB" altLang="en-US" b="1"/>
              <a:t>Avoid shoulder abduction</a:t>
            </a:r>
          </a:p>
        </p:txBody>
      </p:sp>
      <p:sp>
        <p:nvSpPr>
          <p:cNvPr id="7" name="TextBox 6"/>
          <p:cNvSpPr txBox="1">
            <a:spLocks noChangeArrowheads="1"/>
          </p:cNvSpPr>
          <p:nvPr/>
        </p:nvSpPr>
        <p:spPr bwMode="auto">
          <a:xfrm>
            <a:off x="1619250" y="5822950"/>
            <a:ext cx="60674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Arial" panose="020B0604020202020204" pitchFamily="34"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Arial" panose="020B0604020202020204" pitchFamily="34"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Arial" panose="020B0604020202020204" pitchFamily="34"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en-US"/>
              <a:t>Analogy pseudosubluxation shoulder</a:t>
            </a:r>
          </a:p>
        </p:txBody>
      </p:sp>
    </p:spTree>
    <p:extLst>
      <p:ext uri="{BB962C8B-B14F-4D97-AF65-F5344CB8AC3E}">
        <p14:creationId xmlns:p14="http://schemas.microsoft.com/office/powerpoint/2010/main" val="39079409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5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5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D9D3-717F-4B97-83DB-AC794AAD7C49}"/>
              </a:ext>
            </a:extLst>
          </p:cNvPr>
          <p:cNvSpPr>
            <a:spLocks noGrp="1"/>
          </p:cNvSpPr>
          <p:nvPr>
            <p:ph type="title"/>
          </p:nvPr>
        </p:nvSpPr>
        <p:spPr/>
        <p:txBody>
          <a:bodyPr/>
          <a:lstStyle/>
          <a:p>
            <a:r>
              <a:rPr lang="en-US" dirty="0"/>
              <a:t>Management</a:t>
            </a:r>
            <a:endParaRPr lang="en-GB" dirty="0"/>
          </a:p>
        </p:txBody>
      </p:sp>
      <p:sp>
        <p:nvSpPr>
          <p:cNvPr id="3" name="Content Placeholder 2">
            <a:extLst>
              <a:ext uri="{FF2B5EF4-FFF2-40B4-BE49-F238E27FC236}">
                <a16:creationId xmlns:a16="http://schemas.microsoft.com/office/drawing/2014/main" id="{68A3474B-6029-402D-B65C-AA7C89A7AE34}"/>
              </a:ext>
            </a:extLst>
          </p:cNvPr>
          <p:cNvSpPr>
            <a:spLocks noGrp="1"/>
          </p:cNvSpPr>
          <p:nvPr>
            <p:ph idx="1"/>
          </p:nvPr>
        </p:nvSpPr>
        <p:spPr/>
        <p:txBody>
          <a:bodyPr/>
          <a:lstStyle/>
          <a:p>
            <a:r>
              <a:rPr lang="en-US" dirty="0">
                <a:solidFill>
                  <a:schemeClr val="bg2">
                    <a:lumMod val="75000"/>
                    <a:lumOff val="25000"/>
                  </a:schemeClr>
                </a:solidFill>
              </a:rPr>
              <a:t>Simple dislocation</a:t>
            </a:r>
          </a:p>
          <a:p>
            <a:pPr lvl="1"/>
            <a:r>
              <a:rPr lang="en-US" dirty="0">
                <a:solidFill>
                  <a:schemeClr val="bg2">
                    <a:lumMod val="75000"/>
                    <a:lumOff val="25000"/>
                  </a:schemeClr>
                </a:solidFill>
              </a:rPr>
              <a:t>Assess stability</a:t>
            </a:r>
          </a:p>
          <a:p>
            <a:pPr lvl="1"/>
            <a:r>
              <a:rPr lang="en-US" dirty="0"/>
              <a:t>Think of medial injury</a:t>
            </a:r>
          </a:p>
          <a:p>
            <a:pPr lvl="1"/>
            <a:r>
              <a:rPr lang="en-US" sz="6600" dirty="0">
                <a:solidFill>
                  <a:schemeClr val="bg2">
                    <a:lumMod val="75000"/>
                    <a:lumOff val="25000"/>
                  </a:schemeClr>
                </a:solidFill>
              </a:rPr>
              <a:t>Get it moving</a:t>
            </a:r>
          </a:p>
          <a:p>
            <a:pPr lvl="1"/>
            <a:endParaRPr lang="en-US" dirty="0"/>
          </a:p>
          <a:p>
            <a:r>
              <a:rPr lang="en-US" dirty="0">
                <a:solidFill>
                  <a:schemeClr val="bg2">
                    <a:lumMod val="75000"/>
                    <a:lumOff val="25000"/>
                  </a:schemeClr>
                </a:solidFill>
              </a:rPr>
              <a:t>Complex dislocation</a:t>
            </a:r>
          </a:p>
          <a:p>
            <a:pPr lvl="1"/>
            <a:r>
              <a:rPr lang="en-US" dirty="0">
                <a:solidFill>
                  <a:schemeClr val="bg2">
                    <a:lumMod val="75000"/>
                    <a:lumOff val="25000"/>
                  </a:schemeClr>
                </a:solidFill>
              </a:rPr>
              <a:t>Turn complex into simple</a:t>
            </a:r>
          </a:p>
          <a:p>
            <a:pPr lvl="1"/>
            <a:r>
              <a:rPr lang="en-US" sz="7200" dirty="0">
                <a:solidFill>
                  <a:schemeClr val="bg2">
                    <a:lumMod val="75000"/>
                    <a:lumOff val="25000"/>
                  </a:schemeClr>
                </a:solidFill>
              </a:rPr>
              <a:t>Get it moving</a:t>
            </a:r>
            <a:endParaRPr lang="en-GB" sz="7200" dirty="0">
              <a:solidFill>
                <a:schemeClr val="bg2">
                  <a:lumMod val="75000"/>
                  <a:lumOff val="25000"/>
                </a:schemeClr>
              </a:solidFill>
            </a:endParaRPr>
          </a:p>
        </p:txBody>
      </p:sp>
    </p:spTree>
    <p:extLst>
      <p:ext uri="{BB962C8B-B14F-4D97-AF65-F5344CB8AC3E}">
        <p14:creationId xmlns:p14="http://schemas.microsoft.com/office/powerpoint/2010/main" val="727798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itle 4">
            <a:extLst>
              <a:ext uri="{FF2B5EF4-FFF2-40B4-BE49-F238E27FC236}">
                <a16:creationId xmlns:a16="http://schemas.microsoft.com/office/drawing/2014/main" id="{42C52CE6-2372-4C3A-9E78-15787767D3D9}"/>
              </a:ext>
            </a:extLst>
          </p:cNvPr>
          <p:cNvSpPr>
            <a:spLocks noGrp="1"/>
          </p:cNvSpPr>
          <p:nvPr>
            <p:ph type="title"/>
          </p:nvPr>
        </p:nvSpPr>
        <p:spPr/>
        <p:txBody>
          <a:bodyPr>
            <a:normAutofit fontScale="90000"/>
          </a:bodyPr>
          <a:lstStyle/>
          <a:p>
            <a:pPr eaLnBrk="1" hangingPunct="1">
              <a:defRPr/>
            </a:pPr>
            <a:r>
              <a:rPr lang="en-GB"/>
              <a:t>Simple dislocation outcome</a:t>
            </a:r>
          </a:p>
        </p:txBody>
      </p:sp>
      <p:sp>
        <p:nvSpPr>
          <p:cNvPr id="6" name="Content Placeholder 5">
            <a:extLst>
              <a:ext uri="{FF2B5EF4-FFF2-40B4-BE49-F238E27FC236}">
                <a16:creationId xmlns:a16="http://schemas.microsoft.com/office/drawing/2014/main" id="{F8EC5859-66D1-4AFE-A2C6-BCEA6478CE5D}"/>
              </a:ext>
            </a:extLst>
          </p:cNvPr>
          <p:cNvSpPr>
            <a:spLocks noGrp="1"/>
          </p:cNvSpPr>
          <p:nvPr>
            <p:ph idx="1"/>
          </p:nvPr>
        </p:nvSpPr>
        <p:spPr>
          <a:xfrm>
            <a:off x="642938" y="1785938"/>
            <a:ext cx="8501062" cy="4452937"/>
          </a:xfrm>
        </p:spPr>
        <p:txBody>
          <a:bodyPr/>
          <a:lstStyle/>
          <a:p>
            <a:pPr eaLnBrk="1" hangingPunct="1"/>
            <a:r>
              <a:rPr lang="en-GB" altLang="en-US" dirty="0"/>
              <a:t>N = 52, F/U 34.4 months</a:t>
            </a:r>
          </a:p>
          <a:p>
            <a:pPr eaLnBrk="1" hangingPunct="1"/>
            <a:r>
              <a:rPr lang="en-GB" altLang="en-US" dirty="0"/>
              <a:t>Closed reduction, variable immobilisation </a:t>
            </a:r>
          </a:p>
          <a:p>
            <a:pPr eaLnBrk="1" hangingPunct="1"/>
            <a:r>
              <a:rPr lang="en-GB" altLang="en-US" dirty="0"/>
              <a:t>General favourable prognosis</a:t>
            </a:r>
          </a:p>
          <a:p>
            <a:pPr lvl="1"/>
            <a:r>
              <a:rPr lang="en-GB" altLang="en-US" dirty="0"/>
              <a:t>60% residual symptoms</a:t>
            </a:r>
          </a:p>
          <a:p>
            <a:pPr lvl="1"/>
            <a:r>
              <a:rPr lang="en-GB" altLang="en-US" dirty="0"/>
              <a:t>FFD &gt; 30</a:t>
            </a:r>
            <a:r>
              <a:rPr lang="en-GB" altLang="en-US" dirty="0">
                <a:latin typeface="Calibri" panose="020F0502020204030204" pitchFamily="34" charset="0"/>
              </a:rPr>
              <a:t>⁰ in </a:t>
            </a:r>
            <a:r>
              <a:rPr lang="en-GB" altLang="en-US" dirty="0"/>
              <a:t>15%</a:t>
            </a:r>
          </a:p>
          <a:p>
            <a:pPr lvl="1"/>
            <a:r>
              <a:rPr lang="en-GB" altLang="en-US" dirty="0"/>
              <a:t>Residual pain </a:t>
            </a:r>
            <a:r>
              <a:rPr lang="en-GB" altLang="en-US" i="1" dirty="0"/>
              <a:t>45%</a:t>
            </a:r>
          </a:p>
          <a:p>
            <a:pPr lvl="1"/>
            <a:r>
              <a:rPr lang="en-GB" altLang="en-US" i="1" dirty="0"/>
              <a:t>Pain on valgus stress 35%</a:t>
            </a:r>
          </a:p>
          <a:p>
            <a:pPr eaLnBrk="1" hangingPunct="1"/>
            <a:r>
              <a:rPr lang="en-GB" altLang="en-US" i="1" dirty="0"/>
              <a:t>Prolonged immobilization =</a:t>
            </a:r>
            <a:r>
              <a:rPr lang="en-GB" altLang="en-US" dirty="0"/>
              <a:t> unsatisfactory result</a:t>
            </a:r>
          </a:p>
          <a:p>
            <a:pPr eaLnBrk="1" hangingPunct="1">
              <a:buFontTx/>
              <a:buNone/>
            </a:pPr>
            <a:endParaRPr lang="en-GB" altLang="en-US" dirty="0"/>
          </a:p>
        </p:txBody>
      </p:sp>
      <p:pic>
        <p:nvPicPr>
          <p:cNvPr id="1026" name="Picture 2">
            <a:extLst>
              <a:ext uri="{FF2B5EF4-FFF2-40B4-BE49-F238E27FC236}">
                <a16:creationId xmlns:a16="http://schemas.microsoft.com/office/drawing/2014/main" id="{6B5708B6-102D-437B-BB3E-38F5A11E45C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5925" y="0"/>
            <a:ext cx="8610600"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3" name="Rectangle 3">
            <a:extLst>
              <a:ext uri="{FF2B5EF4-FFF2-40B4-BE49-F238E27FC236}">
                <a16:creationId xmlns:a16="http://schemas.microsoft.com/office/drawing/2014/main" id="{857D7179-296F-49A3-AA50-77C53F74A71B}"/>
              </a:ext>
            </a:extLst>
          </p:cNvPr>
          <p:cNvSpPr>
            <a:spLocks noChangeArrowheads="1"/>
          </p:cNvSpPr>
          <p:nvPr/>
        </p:nvSpPr>
        <p:spPr bwMode="auto">
          <a:xfrm>
            <a:off x="4684713" y="6286500"/>
            <a:ext cx="4459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Arial" panose="020B0604020202020204" pitchFamily="34"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Arial" panose="020B0604020202020204" pitchFamily="34"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Arial" panose="020B0604020202020204" pitchFamily="34"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en-US" sz="1800"/>
              <a:t>J Bone Joint Surg Am. 1988;70:244-249.</a:t>
            </a:r>
          </a:p>
        </p:txBody>
      </p:sp>
      <p:pic>
        <p:nvPicPr>
          <p:cNvPr id="7" name="Picture 6">
            <a:extLst>
              <a:ext uri="{FF2B5EF4-FFF2-40B4-BE49-F238E27FC236}">
                <a16:creationId xmlns:a16="http://schemas.microsoft.com/office/drawing/2014/main" id="{251448AB-49DC-4F70-A7BB-4B630189511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r="1115"/>
          <a:stretch>
            <a:fillRect/>
          </a:stretch>
        </p:blipFill>
        <p:spPr bwMode="auto">
          <a:xfrm>
            <a:off x="0" y="6072188"/>
            <a:ext cx="1676400" cy="78581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6417177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Title 3">
            <a:extLst>
              <a:ext uri="{FF2B5EF4-FFF2-40B4-BE49-F238E27FC236}">
                <a16:creationId xmlns:a16="http://schemas.microsoft.com/office/drawing/2014/main" id="{09100E95-9682-4B67-8560-5ECD45F1E293}"/>
              </a:ext>
            </a:extLst>
          </p:cNvPr>
          <p:cNvSpPr>
            <a:spLocks noGrp="1"/>
          </p:cNvSpPr>
          <p:nvPr>
            <p:ph type="title"/>
          </p:nvPr>
        </p:nvSpPr>
        <p:spPr/>
        <p:txBody>
          <a:bodyPr/>
          <a:lstStyle/>
          <a:p>
            <a:pPr eaLnBrk="1" hangingPunct="1">
              <a:defRPr/>
            </a:pPr>
            <a:endParaRPr lang="en-GB"/>
          </a:p>
        </p:txBody>
      </p:sp>
      <p:sp>
        <p:nvSpPr>
          <p:cNvPr id="5" name="Content Placeholder 4">
            <a:extLst>
              <a:ext uri="{FF2B5EF4-FFF2-40B4-BE49-F238E27FC236}">
                <a16:creationId xmlns:a16="http://schemas.microsoft.com/office/drawing/2014/main" id="{F314020D-787A-49B6-B28C-48AA516DE45D}"/>
              </a:ext>
            </a:extLst>
          </p:cNvPr>
          <p:cNvSpPr>
            <a:spLocks noGrp="1"/>
          </p:cNvSpPr>
          <p:nvPr>
            <p:ph idx="1"/>
          </p:nvPr>
        </p:nvSpPr>
        <p:spPr>
          <a:xfrm>
            <a:off x="285750" y="2054224"/>
            <a:ext cx="8572500" cy="4041775"/>
          </a:xfrm>
        </p:spPr>
        <p:txBody>
          <a:bodyPr/>
          <a:lstStyle/>
          <a:p>
            <a:pPr eaLnBrk="1" hangingPunct="1"/>
            <a:r>
              <a:rPr lang="en-GB" altLang="en-US" dirty="0"/>
              <a:t>Found medial</a:t>
            </a:r>
            <a:r>
              <a:rPr lang="en-GB" altLang="en-US" baseline="30000" dirty="0"/>
              <a:t> </a:t>
            </a:r>
            <a:r>
              <a:rPr lang="en-GB" altLang="en-US" dirty="0"/>
              <a:t>instability:</a:t>
            </a:r>
          </a:p>
          <a:p>
            <a:pPr lvl="2" eaLnBrk="1" hangingPunct="1"/>
            <a:r>
              <a:rPr lang="en-GB" altLang="en-US" sz="2000" dirty="0"/>
              <a:t>Worse functional ability</a:t>
            </a:r>
          </a:p>
          <a:p>
            <a:pPr lvl="2" eaLnBrk="1" hangingPunct="1"/>
            <a:r>
              <a:rPr lang="en-GB" altLang="en-US" sz="2000" dirty="0"/>
              <a:t>More pain</a:t>
            </a:r>
          </a:p>
          <a:p>
            <a:pPr lvl="2" eaLnBrk="1" hangingPunct="1"/>
            <a:r>
              <a:rPr lang="en-GB" altLang="en-US" sz="2000" dirty="0"/>
              <a:t>More signs of degeneration </a:t>
            </a:r>
          </a:p>
          <a:p>
            <a:pPr eaLnBrk="1" hangingPunct="1"/>
            <a:endParaRPr lang="en-GB" altLang="en-US" dirty="0"/>
          </a:p>
          <a:p>
            <a:pPr eaLnBrk="1" hangingPunct="1"/>
            <a:r>
              <a:rPr lang="en-GB" altLang="en-US" dirty="0"/>
              <a:t>?Varus brace longer if valgus instability</a:t>
            </a:r>
          </a:p>
        </p:txBody>
      </p:sp>
      <p:pic>
        <p:nvPicPr>
          <p:cNvPr id="219140" name="Picture 2">
            <a:extLst>
              <a:ext uri="{FF2B5EF4-FFF2-40B4-BE49-F238E27FC236}">
                <a16:creationId xmlns:a16="http://schemas.microsoft.com/office/drawing/2014/main" id="{452A20E4-AF64-4A3F-BFAF-73B973BE9C0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4313" y="0"/>
            <a:ext cx="8740775"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1" name="Rectangle 5">
            <a:extLst>
              <a:ext uri="{FF2B5EF4-FFF2-40B4-BE49-F238E27FC236}">
                <a16:creationId xmlns:a16="http://schemas.microsoft.com/office/drawing/2014/main" id="{4EC062D8-B3F5-4D77-B7D7-322BE340361E}"/>
              </a:ext>
            </a:extLst>
          </p:cNvPr>
          <p:cNvSpPr>
            <a:spLocks noChangeArrowheads="1"/>
          </p:cNvSpPr>
          <p:nvPr/>
        </p:nvSpPr>
        <p:spPr bwMode="auto">
          <a:xfrm>
            <a:off x="2786063" y="6429375"/>
            <a:ext cx="6357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Arial" panose="020B0604020202020204" pitchFamily="34"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Arial" panose="020B0604020202020204" pitchFamily="34"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Arial" panose="020B0604020202020204" pitchFamily="34"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en-US" sz="1800"/>
              <a:t>Eygendaal D. et.al. J Bone Joint Surg 2000:82:555-555</a:t>
            </a:r>
          </a:p>
        </p:txBody>
      </p:sp>
      <p:pic>
        <p:nvPicPr>
          <p:cNvPr id="7" name="Picture 4" descr="C:\WINDOWS\DESKTOP\My Documents\Riaz Khan\Elbow\Elbow- anatomy\408.bmp">
            <a:extLst>
              <a:ext uri="{FF2B5EF4-FFF2-40B4-BE49-F238E27FC236}">
                <a16:creationId xmlns:a16="http://schemas.microsoft.com/office/drawing/2014/main" id="{A5DDA19D-AC42-4D7B-8817-4830072F645A}"/>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l="21867" t="9264" r="9435"/>
          <a:stretch>
            <a:fillRect/>
          </a:stretch>
        </p:blipFill>
        <p:spPr bwMode="auto">
          <a:xfrm>
            <a:off x="6867661" y="4803775"/>
            <a:ext cx="2214562"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eeform 7">
            <a:extLst>
              <a:ext uri="{FF2B5EF4-FFF2-40B4-BE49-F238E27FC236}">
                <a16:creationId xmlns:a16="http://schemas.microsoft.com/office/drawing/2014/main" id="{26CBE454-393C-45C5-A694-8DFBAAFAAC25}"/>
              </a:ext>
            </a:extLst>
          </p:cNvPr>
          <p:cNvSpPr/>
          <p:nvPr/>
        </p:nvSpPr>
        <p:spPr bwMode="auto">
          <a:xfrm rot="1433249">
            <a:off x="7973171" y="5364714"/>
            <a:ext cx="307885" cy="503722"/>
          </a:xfrm>
          <a:custGeom>
            <a:avLst/>
            <a:gdLst>
              <a:gd name="connsiteX0" fmla="*/ 0 w 863600"/>
              <a:gd name="connsiteY0" fmla="*/ 431800 h 431800"/>
              <a:gd name="connsiteX1" fmla="*/ 863600 w 863600"/>
              <a:gd name="connsiteY1" fmla="*/ 0 h 431800"/>
            </a:gdLst>
            <a:ahLst/>
            <a:cxnLst>
              <a:cxn ang="0">
                <a:pos x="connsiteX0" y="connsiteY0"/>
              </a:cxn>
              <a:cxn ang="0">
                <a:pos x="connsiteX1" y="connsiteY1"/>
              </a:cxn>
            </a:cxnLst>
            <a:rect l="l" t="t" r="r" b="b"/>
            <a:pathLst>
              <a:path w="863600" h="431800">
                <a:moveTo>
                  <a:pt x="0" y="431800"/>
                </a:moveTo>
                <a:lnTo>
                  <a:pt x="863600" y="0"/>
                </a:lnTo>
              </a:path>
            </a:pathLst>
          </a:custGeom>
          <a:solidFill>
            <a:schemeClr val="accent1"/>
          </a:solidFill>
          <a:ln w="76200" cap="flat" cmpd="tri" algn="ctr">
            <a:solidFill>
              <a:srgbClr val="00B050"/>
            </a:solidFill>
            <a:prstDash val="solid"/>
            <a:round/>
            <a:headEnd type="none" w="med" len="med"/>
            <a:tailEnd type="none" w="med" len="med"/>
          </a:ln>
          <a:effectLst>
            <a:glow rad="101600">
              <a:srgbClr val="00B050">
                <a:alpha val="60000"/>
              </a:srgbClr>
            </a:glow>
          </a:effectLst>
        </p:spPr>
        <p:txBody>
          <a:bodyPr/>
          <a:lstStyle/>
          <a:p>
            <a:pPr eaLnBrk="1" hangingPunct="1">
              <a:defRPr/>
            </a:pPr>
            <a:endParaRPr lang="en-GB" sz="2400">
              <a:latin typeface="Times New Roman" charset="0"/>
              <a:cs typeface="+mn-cs"/>
            </a:endParaRPr>
          </a:p>
        </p:txBody>
      </p:sp>
      <p:pic>
        <p:nvPicPr>
          <p:cNvPr id="10" name="Picture 4" descr="JBJS">
            <a:hlinkClick r:id="rId5"/>
            <a:extLst>
              <a:ext uri="{FF2B5EF4-FFF2-40B4-BE49-F238E27FC236}">
                <a16:creationId xmlns:a16="http://schemas.microsoft.com/office/drawing/2014/main" id="{4BE7AFB8-C33B-4AD7-9992-F4E5A66DDB5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4558" y="5867551"/>
            <a:ext cx="753026" cy="98521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0560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D9D3-717F-4B97-83DB-AC794AAD7C49}"/>
              </a:ext>
            </a:extLst>
          </p:cNvPr>
          <p:cNvSpPr>
            <a:spLocks noGrp="1"/>
          </p:cNvSpPr>
          <p:nvPr>
            <p:ph type="title"/>
          </p:nvPr>
        </p:nvSpPr>
        <p:spPr/>
        <p:txBody>
          <a:bodyPr/>
          <a:lstStyle/>
          <a:p>
            <a:r>
              <a:rPr lang="en-US" dirty="0"/>
              <a:t>Management</a:t>
            </a:r>
            <a:endParaRPr lang="en-GB" dirty="0"/>
          </a:p>
        </p:txBody>
      </p:sp>
      <p:sp>
        <p:nvSpPr>
          <p:cNvPr id="3" name="Content Placeholder 2">
            <a:extLst>
              <a:ext uri="{FF2B5EF4-FFF2-40B4-BE49-F238E27FC236}">
                <a16:creationId xmlns:a16="http://schemas.microsoft.com/office/drawing/2014/main" id="{68A3474B-6029-402D-B65C-AA7C89A7AE34}"/>
              </a:ext>
            </a:extLst>
          </p:cNvPr>
          <p:cNvSpPr>
            <a:spLocks noGrp="1"/>
          </p:cNvSpPr>
          <p:nvPr>
            <p:ph idx="1"/>
          </p:nvPr>
        </p:nvSpPr>
        <p:spPr/>
        <p:txBody>
          <a:bodyPr/>
          <a:lstStyle/>
          <a:p>
            <a:r>
              <a:rPr lang="en-US" dirty="0">
                <a:solidFill>
                  <a:schemeClr val="bg2">
                    <a:lumMod val="75000"/>
                    <a:lumOff val="25000"/>
                  </a:schemeClr>
                </a:solidFill>
              </a:rPr>
              <a:t>Simple dislocation</a:t>
            </a:r>
          </a:p>
          <a:p>
            <a:pPr lvl="1"/>
            <a:r>
              <a:rPr lang="en-US" dirty="0">
                <a:solidFill>
                  <a:schemeClr val="bg2">
                    <a:lumMod val="75000"/>
                    <a:lumOff val="25000"/>
                  </a:schemeClr>
                </a:solidFill>
              </a:rPr>
              <a:t>Assess stability</a:t>
            </a:r>
          </a:p>
          <a:p>
            <a:pPr lvl="1"/>
            <a:r>
              <a:rPr lang="en-US" dirty="0">
                <a:solidFill>
                  <a:schemeClr val="bg2">
                    <a:lumMod val="75000"/>
                    <a:lumOff val="25000"/>
                  </a:schemeClr>
                </a:solidFill>
              </a:rPr>
              <a:t>Think of  medial injury</a:t>
            </a:r>
          </a:p>
          <a:p>
            <a:pPr lvl="1"/>
            <a:r>
              <a:rPr lang="en-US" sz="6600" dirty="0"/>
              <a:t>Get it moving</a:t>
            </a:r>
          </a:p>
          <a:p>
            <a:pPr lvl="1"/>
            <a:endParaRPr lang="en-US" dirty="0"/>
          </a:p>
          <a:p>
            <a:r>
              <a:rPr lang="en-US" dirty="0">
                <a:solidFill>
                  <a:schemeClr val="bg2">
                    <a:lumMod val="75000"/>
                    <a:lumOff val="25000"/>
                  </a:schemeClr>
                </a:solidFill>
              </a:rPr>
              <a:t>Complex dislocation</a:t>
            </a:r>
          </a:p>
          <a:p>
            <a:pPr lvl="1"/>
            <a:r>
              <a:rPr lang="en-US" dirty="0">
                <a:solidFill>
                  <a:schemeClr val="bg2">
                    <a:lumMod val="75000"/>
                    <a:lumOff val="25000"/>
                  </a:schemeClr>
                </a:solidFill>
              </a:rPr>
              <a:t>Turn complex into simple</a:t>
            </a:r>
          </a:p>
          <a:p>
            <a:pPr lvl="1"/>
            <a:r>
              <a:rPr lang="en-US" sz="7200" dirty="0">
                <a:solidFill>
                  <a:schemeClr val="bg2">
                    <a:lumMod val="75000"/>
                    <a:lumOff val="25000"/>
                  </a:schemeClr>
                </a:solidFill>
              </a:rPr>
              <a:t>Get it moving</a:t>
            </a:r>
            <a:endParaRPr lang="en-GB" sz="7200" dirty="0">
              <a:solidFill>
                <a:schemeClr val="bg2">
                  <a:lumMod val="75000"/>
                  <a:lumOff val="25000"/>
                </a:schemeClr>
              </a:solidFill>
            </a:endParaRPr>
          </a:p>
        </p:txBody>
      </p:sp>
    </p:spTree>
    <p:extLst>
      <p:ext uri="{BB962C8B-B14F-4D97-AF65-F5344CB8AC3E}">
        <p14:creationId xmlns:p14="http://schemas.microsoft.com/office/powerpoint/2010/main" val="396897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C738D5E-2798-49A2-911D-AB6DCF0E5763}"/>
              </a:ext>
            </a:extLst>
          </p:cNvPr>
          <p:cNvSpPr>
            <a:spLocks noGrp="1"/>
          </p:cNvSpPr>
          <p:nvPr>
            <p:ph type="title"/>
          </p:nvPr>
        </p:nvSpPr>
        <p:spPr/>
        <p:txBody>
          <a:bodyPr/>
          <a:lstStyle/>
          <a:p>
            <a:endParaRPr lang="en-GB"/>
          </a:p>
        </p:txBody>
      </p:sp>
      <p:sp>
        <p:nvSpPr>
          <p:cNvPr id="7" name="Rectangle 6">
            <a:extLst>
              <a:ext uri="{FF2B5EF4-FFF2-40B4-BE49-F238E27FC236}">
                <a16:creationId xmlns:a16="http://schemas.microsoft.com/office/drawing/2014/main" id="{FB5A6A67-CF26-45F8-9A74-9D28027F7F9D}"/>
              </a:ext>
            </a:extLst>
          </p:cNvPr>
          <p:cNvSpPr/>
          <p:nvPr/>
        </p:nvSpPr>
        <p:spPr>
          <a:xfrm>
            <a:off x="5361123" y="6372036"/>
            <a:ext cx="3754041" cy="369332"/>
          </a:xfrm>
          <a:prstGeom prst="rect">
            <a:avLst/>
          </a:prstGeom>
        </p:spPr>
        <p:txBody>
          <a:bodyPr wrap="none">
            <a:spAutoFit/>
          </a:bodyPr>
          <a:lstStyle/>
          <a:p>
            <a:r>
              <a:rPr lang="de-DE" dirty="0"/>
              <a:t>Dtsch Arztebl Int 2015; 112: 311–9.</a:t>
            </a:r>
            <a:endParaRPr lang="en-GB" dirty="0"/>
          </a:p>
        </p:txBody>
      </p:sp>
      <p:sp>
        <p:nvSpPr>
          <p:cNvPr id="11" name="Content Placeholder 10">
            <a:extLst>
              <a:ext uri="{FF2B5EF4-FFF2-40B4-BE49-F238E27FC236}">
                <a16:creationId xmlns:a16="http://schemas.microsoft.com/office/drawing/2014/main" id="{7FD57EC5-783E-4AB7-B0D0-E41EA8535060}"/>
              </a:ext>
            </a:extLst>
          </p:cNvPr>
          <p:cNvSpPr>
            <a:spLocks noGrp="1"/>
          </p:cNvSpPr>
          <p:nvPr>
            <p:ph idx="1"/>
          </p:nvPr>
        </p:nvSpPr>
        <p:spPr>
          <a:xfrm>
            <a:off x="457200" y="2636912"/>
            <a:ext cx="8229600" cy="3671813"/>
          </a:xfrm>
        </p:spPr>
        <p:txBody>
          <a:bodyPr/>
          <a:lstStyle/>
          <a:p>
            <a:r>
              <a:rPr lang="en-US" dirty="0"/>
              <a:t>No benefit early surgery</a:t>
            </a:r>
          </a:p>
          <a:p>
            <a:endParaRPr lang="en-US" dirty="0"/>
          </a:p>
          <a:p>
            <a:r>
              <a:rPr lang="en-US" dirty="0"/>
              <a:t>Benefit </a:t>
            </a:r>
            <a:r>
              <a:rPr lang="en-US"/>
              <a:t>early movement</a:t>
            </a:r>
            <a:endParaRPr lang="en-GB"/>
          </a:p>
        </p:txBody>
      </p:sp>
      <p:pic>
        <p:nvPicPr>
          <p:cNvPr id="12" name="Picture 11">
            <a:extLst>
              <a:ext uri="{FF2B5EF4-FFF2-40B4-BE49-F238E27FC236}">
                <a16:creationId xmlns:a16="http://schemas.microsoft.com/office/drawing/2014/main" id="{67672936-A8DF-4466-B5DC-3E8FCA320F76}"/>
              </a:ext>
            </a:extLst>
          </p:cNvPr>
          <p:cNvPicPr>
            <a:picLocks noChangeAspect="1"/>
          </p:cNvPicPr>
          <p:nvPr/>
        </p:nvPicPr>
        <p:blipFill>
          <a:blip r:embed="rId2"/>
          <a:stretch>
            <a:fillRect/>
          </a:stretch>
        </p:blipFill>
        <p:spPr>
          <a:xfrm>
            <a:off x="107504" y="18082"/>
            <a:ext cx="8985561" cy="2402806"/>
          </a:xfrm>
          <a:prstGeom prst="rect">
            <a:avLst/>
          </a:prstGeom>
        </p:spPr>
      </p:pic>
    </p:spTree>
    <p:extLst>
      <p:ext uri="{BB962C8B-B14F-4D97-AF65-F5344CB8AC3E}">
        <p14:creationId xmlns:p14="http://schemas.microsoft.com/office/powerpoint/2010/main" val="30398445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hangingPunct="1">
              <a:defRPr/>
            </a:pPr>
            <a:endParaRPr lang="en-US"/>
          </a:p>
        </p:txBody>
      </p:sp>
      <p:sp>
        <p:nvSpPr>
          <p:cNvPr id="270339" name="TextBox 4"/>
          <p:cNvSpPr txBox="1">
            <a:spLocks noChangeArrowheads="1"/>
          </p:cNvSpPr>
          <p:nvPr/>
        </p:nvSpPr>
        <p:spPr bwMode="auto">
          <a:xfrm>
            <a:off x="5292725" y="6308725"/>
            <a:ext cx="35956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JBJS 1987 vol 69 – A; April 1987 </a:t>
            </a:r>
          </a:p>
        </p:txBody>
      </p:sp>
      <p:pic>
        <p:nvPicPr>
          <p:cNvPr id="8" name="Picture 7" descr="Screen Clippi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0638" y="4497388"/>
            <a:ext cx="4416426"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2987675" y="4129088"/>
            <a:ext cx="3711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a:t>Both Groups put in cast 2-3 weeks</a:t>
            </a:r>
            <a:endParaRPr lang="en-US" altLang="en-US"/>
          </a:p>
        </p:txBody>
      </p:sp>
      <p:pic>
        <p:nvPicPr>
          <p:cNvPr id="11" name="Picture 10" descr="Screen Clippi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395788" y="4556125"/>
            <a:ext cx="4748212"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0343" name="Content Placeholder 6"/>
          <p:cNvSpPr>
            <a:spLocks noGrp="1"/>
          </p:cNvSpPr>
          <p:nvPr>
            <p:ph idx="1"/>
          </p:nvPr>
        </p:nvSpPr>
        <p:spPr>
          <a:xfrm>
            <a:off x="457200" y="1890713"/>
            <a:ext cx="8229600" cy="4418012"/>
          </a:xfrm>
        </p:spPr>
        <p:txBody>
          <a:bodyPr/>
          <a:lstStyle/>
          <a:p>
            <a:pPr eaLnBrk="1" hangingPunct="1"/>
            <a:r>
              <a:rPr lang="en-GB" altLang="en-US"/>
              <a:t>Randomized surgical repair of ligaments to no repair</a:t>
            </a:r>
            <a:endParaRPr lang="en-US" altLang="en-US"/>
          </a:p>
        </p:txBody>
      </p:sp>
      <p:pic>
        <p:nvPicPr>
          <p:cNvPr id="270344" name="Picture 8"/>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57200" y="63500"/>
            <a:ext cx="8229600"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Screen Clippi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30175" y="1946275"/>
            <a:ext cx="91440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68008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1375F-F496-44FC-9BFA-1BD09013F02E}"/>
              </a:ext>
            </a:extLst>
          </p:cNvPr>
          <p:cNvSpPr>
            <a:spLocks noGrp="1"/>
          </p:cNvSpPr>
          <p:nvPr>
            <p:ph type="title"/>
          </p:nvPr>
        </p:nvSpPr>
        <p:spPr/>
        <p:txBody>
          <a:bodyPr/>
          <a:lstStyle/>
          <a:p>
            <a:r>
              <a:rPr lang="en-GB" dirty="0" err="1"/>
              <a:t>Dsipclaimer</a:t>
            </a:r>
            <a:endParaRPr lang="en-GB" dirty="0"/>
          </a:p>
        </p:txBody>
      </p:sp>
      <p:sp>
        <p:nvSpPr>
          <p:cNvPr id="3" name="Content Placeholder 2">
            <a:extLst>
              <a:ext uri="{FF2B5EF4-FFF2-40B4-BE49-F238E27FC236}">
                <a16:creationId xmlns:a16="http://schemas.microsoft.com/office/drawing/2014/main" id="{B63299F7-DBCD-4704-904D-3A2DC6F2C15E}"/>
              </a:ext>
            </a:extLst>
          </p:cNvPr>
          <p:cNvSpPr>
            <a:spLocks noGrp="1"/>
          </p:cNvSpPr>
          <p:nvPr>
            <p:ph idx="1"/>
          </p:nvPr>
        </p:nvSpPr>
        <p:spPr/>
        <p:txBody>
          <a:bodyPr/>
          <a:lstStyle/>
          <a:p>
            <a:r>
              <a:rPr lang="en-GB" dirty="0"/>
              <a:t>Consultancy work for </a:t>
            </a:r>
            <a:r>
              <a:rPr lang="en-GB" dirty="0" err="1"/>
              <a:t>Acumed</a:t>
            </a:r>
            <a:endParaRPr lang="en-GB" dirty="0"/>
          </a:p>
          <a:p>
            <a:r>
              <a:rPr lang="en-GB" dirty="0"/>
              <a:t>No royalties</a:t>
            </a:r>
          </a:p>
          <a:p>
            <a:r>
              <a:rPr lang="en-GB" dirty="0"/>
              <a:t>No affiliations</a:t>
            </a:r>
          </a:p>
        </p:txBody>
      </p:sp>
    </p:spTree>
    <p:extLst>
      <p:ext uri="{BB962C8B-B14F-4D97-AF65-F5344CB8AC3E}">
        <p14:creationId xmlns:p14="http://schemas.microsoft.com/office/powerpoint/2010/main" val="9373819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D9D3-717F-4B97-83DB-AC794AAD7C49}"/>
              </a:ext>
            </a:extLst>
          </p:cNvPr>
          <p:cNvSpPr>
            <a:spLocks noGrp="1"/>
          </p:cNvSpPr>
          <p:nvPr>
            <p:ph type="title"/>
          </p:nvPr>
        </p:nvSpPr>
        <p:spPr/>
        <p:txBody>
          <a:bodyPr/>
          <a:lstStyle/>
          <a:p>
            <a:r>
              <a:rPr lang="en-US" dirty="0"/>
              <a:t>Treatment</a:t>
            </a:r>
            <a:endParaRPr lang="en-GB" dirty="0"/>
          </a:p>
        </p:txBody>
      </p:sp>
      <p:sp>
        <p:nvSpPr>
          <p:cNvPr id="5" name="Content Placeholder 4">
            <a:extLst>
              <a:ext uri="{FF2B5EF4-FFF2-40B4-BE49-F238E27FC236}">
                <a16:creationId xmlns:a16="http://schemas.microsoft.com/office/drawing/2014/main" id="{030F212F-C739-4422-B439-A37A1AF6223C}"/>
              </a:ext>
            </a:extLst>
          </p:cNvPr>
          <p:cNvSpPr>
            <a:spLocks noGrp="1"/>
          </p:cNvSpPr>
          <p:nvPr>
            <p:ph idx="1"/>
          </p:nvPr>
        </p:nvSpPr>
        <p:spPr/>
        <p:txBody>
          <a:bodyPr/>
          <a:lstStyle/>
          <a:p>
            <a:endParaRPr lang="en-GB"/>
          </a:p>
        </p:txBody>
      </p:sp>
      <p:pic>
        <p:nvPicPr>
          <p:cNvPr id="6" name="Picture 5">
            <a:extLst>
              <a:ext uri="{FF2B5EF4-FFF2-40B4-BE49-F238E27FC236}">
                <a16:creationId xmlns:a16="http://schemas.microsoft.com/office/drawing/2014/main" id="{6F3D530D-7E0D-4F91-B27A-9278DC268C1A}"/>
              </a:ext>
            </a:extLst>
          </p:cNvPr>
          <p:cNvPicPr>
            <a:picLocks noChangeAspect="1"/>
          </p:cNvPicPr>
          <p:nvPr/>
        </p:nvPicPr>
        <p:blipFill>
          <a:blip r:embed="rId2"/>
          <a:stretch>
            <a:fillRect/>
          </a:stretch>
        </p:blipFill>
        <p:spPr>
          <a:xfrm>
            <a:off x="4283968" y="3284984"/>
            <a:ext cx="4572396" cy="3429297"/>
          </a:xfrm>
          <a:prstGeom prst="rect">
            <a:avLst/>
          </a:prstGeom>
        </p:spPr>
      </p:pic>
      <p:pic>
        <p:nvPicPr>
          <p:cNvPr id="7" name="Picture 6">
            <a:extLst>
              <a:ext uri="{FF2B5EF4-FFF2-40B4-BE49-F238E27FC236}">
                <a16:creationId xmlns:a16="http://schemas.microsoft.com/office/drawing/2014/main" id="{1A1EE5B8-5A3D-437C-97D1-65406A49B28A}"/>
              </a:ext>
            </a:extLst>
          </p:cNvPr>
          <p:cNvPicPr>
            <a:picLocks noChangeAspect="1"/>
          </p:cNvPicPr>
          <p:nvPr/>
        </p:nvPicPr>
        <p:blipFill>
          <a:blip r:embed="rId3"/>
          <a:stretch>
            <a:fillRect/>
          </a:stretch>
        </p:blipFill>
        <p:spPr>
          <a:xfrm>
            <a:off x="28847" y="1052736"/>
            <a:ext cx="4221127" cy="3168352"/>
          </a:xfrm>
          <a:prstGeom prst="rect">
            <a:avLst/>
          </a:prstGeom>
        </p:spPr>
      </p:pic>
    </p:spTree>
    <p:extLst>
      <p:ext uri="{BB962C8B-B14F-4D97-AF65-F5344CB8AC3E}">
        <p14:creationId xmlns:p14="http://schemas.microsoft.com/office/powerpoint/2010/main" val="29083973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D9D3-717F-4B97-83DB-AC794AAD7C49}"/>
              </a:ext>
            </a:extLst>
          </p:cNvPr>
          <p:cNvSpPr>
            <a:spLocks noGrp="1"/>
          </p:cNvSpPr>
          <p:nvPr>
            <p:ph type="title"/>
          </p:nvPr>
        </p:nvSpPr>
        <p:spPr/>
        <p:txBody>
          <a:bodyPr/>
          <a:lstStyle/>
          <a:p>
            <a:r>
              <a:rPr lang="en-US" dirty="0"/>
              <a:t>Management</a:t>
            </a:r>
            <a:endParaRPr lang="en-GB" dirty="0"/>
          </a:p>
        </p:txBody>
      </p:sp>
      <p:sp>
        <p:nvSpPr>
          <p:cNvPr id="3" name="Content Placeholder 2">
            <a:extLst>
              <a:ext uri="{FF2B5EF4-FFF2-40B4-BE49-F238E27FC236}">
                <a16:creationId xmlns:a16="http://schemas.microsoft.com/office/drawing/2014/main" id="{68A3474B-6029-402D-B65C-AA7C89A7AE34}"/>
              </a:ext>
            </a:extLst>
          </p:cNvPr>
          <p:cNvSpPr>
            <a:spLocks noGrp="1"/>
          </p:cNvSpPr>
          <p:nvPr>
            <p:ph idx="1"/>
          </p:nvPr>
        </p:nvSpPr>
        <p:spPr/>
        <p:txBody>
          <a:bodyPr/>
          <a:lstStyle/>
          <a:p>
            <a:r>
              <a:rPr lang="en-US" dirty="0">
                <a:solidFill>
                  <a:schemeClr val="bg2">
                    <a:lumMod val="75000"/>
                    <a:lumOff val="25000"/>
                  </a:schemeClr>
                </a:solidFill>
              </a:rPr>
              <a:t>Simple dislocation</a:t>
            </a:r>
          </a:p>
          <a:p>
            <a:pPr lvl="1"/>
            <a:r>
              <a:rPr lang="en-US" dirty="0">
                <a:solidFill>
                  <a:schemeClr val="bg2">
                    <a:lumMod val="75000"/>
                    <a:lumOff val="25000"/>
                  </a:schemeClr>
                </a:solidFill>
              </a:rPr>
              <a:t>Assess stability</a:t>
            </a:r>
          </a:p>
          <a:p>
            <a:pPr lvl="1"/>
            <a:r>
              <a:rPr lang="en-US" dirty="0">
                <a:solidFill>
                  <a:schemeClr val="bg2">
                    <a:lumMod val="75000"/>
                    <a:lumOff val="25000"/>
                  </a:schemeClr>
                </a:solidFill>
              </a:rPr>
              <a:t>Think of  medial injury</a:t>
            </a:r>
          </a:p>
          <a:p>
            <a:pPr lvl="1"/>
            <a:r>
              <a:rPr lang="en-US" sz="6600" dirty="0">
                <a:solidFill>
                  <a:schemeClr val="bg2">
                    <a:lumMod val="75000"/>
                    <a:lumOff val="25000"/>
                  </a:schemeClr>
                </a:solidFill>
              </a:rPr>
              <a:t>Get it moving</a:t>
            </a:r>
          </a:p>
          <a:p>
            <a:pPr lvl="1"/>
            <a:endParaRPr lang="en-US" dirty="0"/>
          </a:p>
          <a:p>
            <a:r>
              <a:rPr lang="en-US" dirty="0">
                <a:solidFill>
                  <a:schemeClr val="bg1"/>
                </a:solidFill>
              </a:rPr>
              <a:t>Complex dislocation</a:t>
            </a:r>
          </a:p>
          <a:p>
            <a:pPr lvl="1"/>
            <a:r>
              <a:rPr lang="en-US" dirty="0">
                <a:solidFill>
                  <a:schemeClr val="bg2">
                    <a:lumMod val="75000"/>
                    <a:lumOff val="25000"/>
                  </a:schemeClr>
                </a:solidFill>
              </a:rPr>
              <a:t>Turn complex into simple</a:t>
            </a:r>
          </a:p>
          <a:p>
            <a:pPr lvl="1"/>
            <a:r>
              <a:rPr lang="en-US" sz="7200" dirty="0">
                <a:solidFill>
                  <a:schemeClr val="bg2">
                    <a:lumMod val="75000"/>
                    <a:lumOff val="25000"/>
                  </a:schemeClr>
                </a:solidFill>
              </a:rPr>
              <a:t>Get it moving</a:t>
            </a:r>
            <a:endParaRPr lang="en-GB" sz="7200" dirty="0">
              <a:solidFill>
                <a:schemeClr val="bg2">
                  <a:lumMod val="75000"/>
                  <a:lumOff val="25000"/>
                </a:schemeClr>
              </a:solidFill>
            </a:endParaRPr>
          </a:p>
        </p:txBody>
      </p:sp>
    </p:spTree>
    <p:extLst>
      <p:ext uri="{BB962C8B-B14F-4D97-AF65-F5344CB8AC3E}">
        <p14:creationId xmlns:p14="http://schemas.microsoft.com/office/powerpoint/2010/main" val="390651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1697D-D0FE-4D99-9E9D-7B8BD9EFA331}"/>
              </a:ext>
            </a:extLst>
          </p:cNvPr>
          <p:cNvSpPr>
            <a:spLocks noGrp="1"/>
          </p:cNvSpPr>
          <p:nvPr>
            <p:ph type="title"/>
          </p:nvPr>
        </p:nvSpPr>
        <p:spPr/>
        <p:txBody>
          <a:bodyPr/>
          <a:lstStyle/>
          <a:p>
            <a:pPr>
              <a:defRPr/>
            </a:pPr>
            <a:endParaRPr lang="en-US"/>
          </a:p>
        </p:txBody>
      </p:sp>
      <p:pic>
        <p:nvPicPr>
          <p:cNvPr id="5125" name="Picture 2">
            <a:extLst>
              <a:ext uri="{FF2B5EF4-FFF2-40B4-BE49-F238E27FC236}">
                <a16:creationId xmlns:a16="http://schemas.microsoft.com/office/drawing/2014/main" id="{D246C147-D234-4E30-9593-F36E56C3C082}"/>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5781675" y="2146300"/>
            <a:ext cx="170815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4">
            <a:extLst>
              <a:ext uri="{FF2B5EF4-FFF2-40B4-BE49-F238E27FC236}">
                <a16:creationId xmlns:a16="http://schemas.microsoft.com/office/drawing/2014/main" id="{BFB774AF-F2A8-4CE4-A2A1-9EF70E7C8750}"/>
              </a:ext>
            </a:extLst>
          </p:cNvPr>
          <p:cNvPicPr>
            <a:picLocks noChangeAspect="1"/>
          </p:cNvPicPr>
          <p:nvPr/>
        </p:nvPicPr>
        <p:blipFill>
          <a:blip r:embed="rId3" cstate="hqprint">
            <a:extLst>
              <a:ext uri="{28A0092B-C50C-407E-A947-70E740481C1C}">
                <a14:useLocalDpi xmlns:a14="http://schemas.microsoft.com/office/drawing/2010/main"/>
              </a:ext>
            </a:extLst>
          </a:blip>
          <a:srcRect b="26666"/>
          <a:stretch>
            <a:fillRect/>
          </a:stretch>
        </p:blipFill>
        <p:spPr bwMode="auto">
          <a:xfrm>
            <a:off x="7518400" y="2168525"/>
            <a:ext cx="112236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35A947F8-2E1B-4C04-BC29-D6778AD0D978}"/>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827713" y="3705225"/>
            <a:ext cx="174307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A44FDC01-9F5E-4BA6-9CAE-0CA5B96EDDAE}"/>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5868988" y="3705225"/>
            <a:ext cx="1701800"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8B3D40D6-627E-4760-A53C-45C59667C4F0}"/>
              </a:ext>
            </a:extLst>
          </p:cNvPr>
          <p:cNvPicPr>
            <a:picLocks noChangeAspect="1"/>
          </p:cNvPicPr>
          <p:nvPr/>
        </p:nvPicPr>
        <p:blipFill>
          <a:blip r:embed="rId6" cstate="hqprint">
            <a:extLst>
              <a:ext uri="{28A0092B-C50C-407E-A947-70E740481C1C}">
                <a14:useLocalDpi xmlns:a14="http://schemas.microsoft.com/office/drawing/2010/main"/>
              </a:ext>
            </a:extLst>
          </a:blip>
          <a:srcRect t="6129" b="21561"/>
          <a:stretch>
            <a:fillRect/>
          </a:stretch>
        </p:blipFill>
        <p:spPr bwMode="auto">
          <a:xfrm>
            <a:off x="7615238" y="3741738"/>
            <a:ext cx="1222375"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094E3683-210D-48AC-B496-8325006A0987}"/>
              </a:ext>
            </a:extLst>
          </p:cNvPr>
          <p:cNvPicPr>
            <a:picLocks noChangeAspect="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5861050" y="5176838"/>
            <a:ext cx="1676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39D6D835-605D-48E0-917D-587FBD56E9D4}"/>
              </a:ext>
            </a:extLst>
          </p:cNvPr>
          <p:cNvPicPr>
            <a:picLocks noChangeAspect="1"/>
          </p:cNvPicPr>
          <p:nvPr/>
        </p:nvPicPr>
        <p:blipFill>
          <a:blip r:embed="rId8" cstate="hqprint">
            <a:extLst>
              <a:ext uri="{28A0092B-C50C-407E-A947-70E740481C1C}">
                <a14:useLocalDpi xmlns:a14="http://schemas.microsoft.com/office/drawing/2010/main"/>
              </a:ext>
            </a:extLst>
          </a:blip>
          <a:srcRect t="15166" b="18689"/>
          <a:stretch>
            <a:fillRect/>
          </a:stretch>
        </p:blipFill>
        <p:spPr bwMode="auto">
          <a:xfrm>
            <a:off x="7615238" y="5157788"/>
            <a:ext cx="1258887" cy="126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Picture 13">
            <a:extLst>
              <a:ext uri="{FF2B5EF4-FFF2-40B4-BE49-F238E27FC236}">
                <a16:creationId xmlns:a16="http://schemas.microsoft.com/office/drawing/2014/main" id="{A712E32F-DD22-4622-A099-ABAE2F58D204}"/>
              </a:ext>
            </a:extLst>
          </p:cNvPr>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119557" y="2187637"/>
            <a:ext cx="5719268" cy="43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9E6F91A5-460F-4DDE-8056-6A84217817BD}"/>
              </a:ext>
            </a:extLst>
          </p:cNvPr>
          <p:cNvPicPr>
            <a:picLocks noChangeAspect="1"/>
          </p:cNvPicPr>
          <p:nvPr/>
        </p:nvPicPr>
        <p:blipFill>
          <a:blip r:embed="rId10"/>
          <a:stretch>
            <a:fillRect/>
          </a:stretch>
        </p:blipFill>
        <p:spPr>
          <a:xfrm>
            <a:off x="0" y="8099"/>
            <a:ext cx="9059441" cy="2017951"/>
          </a:xfrm>
          <a:prstGeom prst="rect">
            <a:avLst/>
          </a:prstGeom>
        </p:spPr>
      </p:pic>
      <p:sp>
        <p:nvSpPr>
          <p:cNvPr id="4" name="Rectangle 3">
            <a:extLst>
              <a:ext uri="{FF2B5EF4-FFF2-40B4-BE49-F238E27FC236}">
                <a16:creationId xmlns:a16="http://schemas.microsoft.com/office/drawing/2014/main" id="{23D60ADC-695C-4784-9088-804C61EC5D3E}"/>
              </a:ext>
            </a:extLst>
          </p:cNvPr>
          <p:cNvSpPr/>
          <p:nvPr/>
        </p:nvSpPr>
        <p:spPr>
          <a:xfrm>
            <a:off x="0" y="15756"/>
            <a:ext cx="9144000" cy="654294"/>
          </a:xfrm>
          <a:prstGeom prst="rect">
            <a:avLst/>
          </a:prstGeom>
          <a:solidFill>
            <a:srgbClr val="08080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A2864D8E-A229-4330-8B51-CEAB9B40520F}"/>
              </a:ext>
            </a:extLst>
          </p:cNvPr>
          <p:cNvPicPr>
            <a:picLocks noChangeAspect="1"/>
          </p:cNvPicPr>
          <p:nvPr/>
        </p:nvPicPr>
        <p:blipFill>
          <a:blip r:embed="rId11"/>
          <a:stretch>
            <a:fillRect/>
          </a:stretch>
        </p:blipFill>
        <p:spPr>
          <a:xfrm>
            <a:off x="-24554" y="1011238"/>
            <a:ext cx="9144000" cy="1036637"/>
          </a:xfrm>
          <a:prstGeom prst="rect">
            <a:avLst/>
          </a:prstGeom>
        </p:spPr>
      </p:pic>
    </p:spTree>
    <p:extLst>
      <p:ext uri="{BB962C8B-B14F-4D97-AF65-F5344CB8AC3E}">
        <p14:creationId xmlns:p14="http://schemas.microsoft.com/office/powerpoint/2010/main" val="27875745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9C74BF-B531-4FB3-8CA8-91885AF956E3}"/>
              </a:ext>
            </a:extLst>
          </p:cNvPr>
          <p:cNvSpPr>
            <a:spLocks noGrp="1"/>
          </p:cNvSpPr>
          <p:nvPr>
            <p:ph type="title"/>
          </p:nvPr>
        </p:nvSpPr>
        <p:spPr/>
        <p:txBody>
          <a:bodyPr/>
          <a:lstStyle/>
          <a:p>
            <a:r>
              <a:rPr lang="en-GB" dirty="0"/>
              <a:t>Complex instability</a:t>
            </a:r>
          </a:p>
        </p:txBody>
      </p:sp>
      <p:sp>
        <p:nvSpPr>
          <p:cNvPr id="10" name="Content Placeholder 9">
            <a:extLst>
              <a:ext uri="{FF2B5EF4-FFF2-40B4-BE49-F238E27FC236}">
                <a16:creationId xmlns:a16="http://schemas.microsoft.com/office/drawing/2014/main" id="{CD723FDF-EDF3-4A04-A937-1E1E8F4A7E0D}"/>
              </a:ext>
            </a:extLst>
          </p:cNvPr>
          <p:cNvSpPr>
            <a:spLocks noGrp="1"/>
          </p:cNvSpPr>
          <p:nvPr>
            <p:ph idx="1"/>
          </p:nvPr>
        </p:nvSpPr>
        <p:spPr/>
        <p:txBody>
          <a:bodyPr/>
          <a:lstStyle/>
          <a:p>
            <a:r>
              <a:rPr lang="en-US" dirty="0"/>
              <a:t>Complex</a:t>
            </a:r>
          </a:p>
          <a:p>
            <a:pPr lvl="1"/>
            <a:r>
              <a:rPr lang="en-US" dirty="0"/>
              <a:t>Complex soft tissue</a:t>
            </a:r>
          </a:p>
          <a:p>
            <a:pPr lvl="1"/>
            <a:endParaRPr lang="en-US" dirty="0"/>
          </a:p>
          <a:p>
            <a:pPr lvl="1"/>
            <a:r>
              <a:rPr lang="en-US" dirty="0"/>
              <a:t>Terrible triad</a:t>
            </a:r>
          </a:p>
          <a:p>
            <a:pPr marL="585788" lvl="1" indent="0">
              <a:buNone/>
            </a:pPr>
            <a:endParaRPr lang="en-US" dirty="0"/>
          </a:p>
          <a:p>
            <a:pPr lvl="1"/>
            <a:r>
              <a:rPr lang="en-US" dirty="0"/>
              <a:t>Facture dislocations of the proximal ulna</a:t>
            </a:r>
          </a:p>
          <a:p>
            <a:pPr marL="585788" lvl="1" indent="0">
              <a:buNone/>
            </a:pPr>
            <a:endParaRPr lang="en-US" dirty="0"/>
          </a:p>
          <a:p>
            <a:pPr lvl="1"/>
            <a:r>
              <a:rPr lang="en-US" dirty="0"/>
              <a:t>Posteromedial instability</a:t>
            </a:r>
            <a:endParaRPr lang="en-GB" dirty="0"/>
          </a:p>
        </p:txBody>
      </p:sp>
    </p:spTree>
    <p:extLst>
      <p:ext uri="{BB962C8B-B14F-4D97-AF65-F5344CB8AC3E}">
        <p14:creationId xmlns:p14="http://schemas.microsoft.com/office/powerpoint/2010/main" val="2585078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95C4C-33E4-4779-9CB3-881E85667EC9}"/>
              </a:ext>
            </a:extLst>
          </p:cNvPr>
          <p:cNvSpPr>
            <a:spLocks noGrp="1"/>
          </p:cNvSpPr>
          <p:nvPr>
            <p:ph type="title"/>
          </p:nvPr>
        </p:nvSpPr>
        <p:spPr>
          <a:xfrm>
            <a:off x="457200" y="274638"/>
            <a:ext cx="3625671" cy="1143000"/>
          </a:xfrm>
        </p:spPr>
        <p:txBody>
          <a:bodyPr/>
          <a:lstStyle/>
          <a:p>
            <a:r>
              <a:rPr lang="en-GB" dirty="0"/>
              <a:t>Summary</a:t>
            </a:r>
          </a:p>
        </p:txBody>
      </p:sp>
      <p:pic>
        <p:nvPicPr>
          <p:cNvPr id="4" name="Picture 3">
            <a:extLst>
              <a:ext uri="{FF2B5EF4-FFF2-40B4-BE49-F238E27FC236}">
                <a16:creationId xmlns:a16="http://schemas.microsoft.com/office/drawing/2014/main" id="{7D7E5731-D038-419F-B6A9-939DDA75CC5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42867"/>
          <a:stretch/>
        </p:blipFill>
        <p:spPr>
          <a:xfrm>
            <a:off x="97046" y="2605554"/>
            <a:ext cx="1944215" cy="3113422"/>
          </a:xfrm>
          <a:prstGeom prst="rect">
            <a:avLst/>
          </a:prstGeom>
        </p:spPr>
      </p:pic>
      <p:cxnSp>
        <p:nvCxnSpPr>
          <p:cNvPr id="8" name="Connector: Elbow 7">
            <a:extLst>
              <a:ext uri="{FF2B5EF4-FFF2-40B4-BE49-F238E27FC236}">
                <a16:creationId xmlns:a16="http://schemas.microsoft.com/office/drawing/2014/main" id="{C6EB04EC-430C-4D27-BAC8-D00371233570}"/>
              </a:ext>
            </a:extLst>
          </p:cNvPr>
          <p:cNvCxnSpPr>
            <a:cxnSpLocks/>
            <a:endCxn id="9" idx="1"/>
          </p:cNvCxnSpPr>
          <p:nvPr/>
        </p:nvCxnSpPr>
        <p:spPr>
          <a:xfrm rot="5400000" flipH="1" flipV="1">
            <a:off x="1957016" y="2810493"/>
            <a:ext cx="1550507" cy="446038"/>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71AC038-C55B-4F97-B632-3EFB267A1BF7}"/>
              </a:ext>
            </a:extLst>
          </p:cNvPr>
          <p:cNvSpPr txBox="1"/>
          <p:nvPr/>
        </p:nvSpPr>
        <p:spPr>
          <a:xfrm>
            <a:off x="2955288" y="2073592"/>
            <a:ext cx="889987" cy="369332"/>
          </a:xfrm>
          <a:prstGeom prst="rect">
            <a:avLst/>
          </a:prstGeom>
          <a:noFill/>
        </p:spPr>
        <p:txBody>
          <a:bodyPr wrap="none" rtlCol="0">
            <a:spAutoFit/>
          </a:bodyPr>
          <a:lstStyle/>
          <a:p>
            <a:r>
              <a:rPr lang="en-GB" dirty="0"/>
              <a:t>Simple</a:t>
            </a:r>
          </a:p>
        </p:txBody>
      </p:sp>
      <p:cxnSp>
        <p:nvCxnSpPr>
          <p:cNvPr id="12" name="Connector: Elbow 11">
            <a:extLst>
              <a:ext uri="{FF2B5EF4-FFF2-40B4-BE49-F238E27FC236}">
                <a16:creationId xmlns:a16="http://schemas.microsoft.com/office/drawing/2014/main" id="{68FD3FAB-FA69-4D8A-BC8F-5C4B888BC4CD}"/>
              </a:ext>
            </a:extLst>
          </p:cNvPr>
          <p:cNvCxnSpPr>
            <a:cxnSpLocks/>
          </p:cNvCxnSpPr>
          <p:nvPr/>
        </p:nvCxnSpPr>
        <p:spPr>
          <a:xfrm>
            <a:off x="2041261" y="3808765"/>
            <a:ext cx="935979" cy="706999"/>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DE00C42-CCD3-4E88-8871-8A9EA2A9B74B}"/>
              </a:ext>
            </a:extLst>
          </p:cNvPr>
          <p:cNvSpPr txBox="1"/>
          <p:nvPr/>
        </p:nvSpPr>
        <p:spPr>
          <a:xfrm>
            <a:off x="2987699" y="4331098"/>
            <a:ext cx="1095172" cy="369332"/>
          </a:xfrm>
          <a:prstGeom prst="rect">
            <a:avLst/>
          </a:prstGeom>
          <a:noFill/>
        </p:spPr>
        <p:txBody>
          <a:bodyPr wrap="none" rtlCol="0">
            <a:spAutoFit/>
          </a:bodyPr>
          <a:lstStyle/>
          <a:p>
            <a:r>
              <a:rPr lang="en-GB" dirty="0"/>
              <a:t>Complex</a:t>
            </a:r>
          </a:p>
        </p:txBody>
      </p:sp>
      <p:pic>
        <p:nvPicPr>
          <p:cNvPr id="19" name="Picture 18">
            <a:extLst>
              <a:ext uri="{FF2B5EF4-FFF2-40B4-BE49-F238E27FC236}">
                <a16:creationId xmlns:a16="http://schemas.microsoft.com/office/drawing/2014/main" id="{91F33D0A-E3DD-4A6D-988A-216FBE24F7A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845275" y="231495"/>
            <a:ext cx="1639046" cy="1229285"/>
          </a:xfrm>
          <a:prstGeom prst="rect">
            <a:avLst/>
          </a:prstGeom>
        </p:spPr>
      </p:pic>
      <p:pic>
        <p:nvPicPr>
          <p:cNvPr id="20" name="Picture 19">
            <a:extLst>
              <a:ext uri="{FF2B5EF4-FFF2-40B4-BE49-F238E27FC236}">
                <a16:creationId xmlns:a16="http://schemas.microsoft.com/office/drawing/2014/main" id="{F4BA0312-39C6-4B73-A487-86ED8CF14EC7}"/>
              </a:ext>
            </a:extLst>
          </p:cNvPr>
          <p:cNvPicPr>
            <a:picLocks noChangeAspect="1"/>
          </p:cNvPicPr>
          <p:nvPr/>
        </p:nvPicPr>
        <p:blipFill>
          <a:blip r:embed="rId4"/>
          <a:stretch>
            <a:fillRect/>
          </a:stretch>
        </p:blipFill>
        <p:spPr>
          <a:xfrm>
            <a:off x="4407656" y="891030"/>
            <a:ext cx="1782141" cy="1336606"/>
          </a:xfrm>
          <a:prstGeom prst="rect">
            <a:avLst/>
          </a:prstGeom>
        </p:spPr>
      </p:pic>
      <p:pic>
        <p:nvPicPr>
          <p:cNvPr id="21" name="Picture 20">
            <a:extLst>
              <a:ext uri="{FF2B5EF4-FFF2-40B4-BE49-F238E27FC236}">
                <a16:creationId xmlns:a16="http://schemas.microsoft.com/office/drawing/2014/main" id="{3DB929DD-1503-48A9-B528-5605DAAC6F2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354215" y="1252778"/>
            <a:ext cx="1639046" cy="1230655"/>
          </a:xfrm>
          <a:prstGeom prst="rect">
            <a:avLst/>
          </a:prstGeom>
        </p:spPr>
      </p:pic>
      <p:pic>
        <p:nvPicPr>
          <p:cNvPr id="35" name="Picture 34">
            <a:extLst>
              <a:ext uri="{FF2B5EF4-FFF2-40B4-BE49-F238E27FC236}">
                <a16:creationId xmlns:a16="http://schemas.microsoft.com/office/drawing/2014/main" id="{E5B6D47D-8ACE-447A-86AA-AF57C1FF1951}"/>
              </a:ext>
            </a:extLst>
          </p:cNvPr>
          <p:cNvPicPr>
            <a:picLocks noChangeAspect="1"/>
          </p:cNvPicPr>
          <p:nvPr/>
        </p:nvPicPr>
        <p:blipFill>
          <a:blip r:embed="rId6"/>
          <a:stretch>
            <a:fillRect/>
          </a:stretch>
        </p:blipFill>
        <p:spPr>
          <a:xfrm>
            <a:off x="5922777" y="1736900"/>
            <a:ext cx="2074110" cy="1493065"/>
          </a:xfrm>
          <a:prstGeom prst="rect">
            <a:avLst/>
          </a:prstGeom>
        </p:spPr>
      </p:pic>
      <p:pic>
        <p:nvPicPr>
          <p:cNvPr id="36" name="Picture 35">
            <a:extLst>
              <a:ext uri="{FF2B5EF4-FFF2-40B4-BE49-F238E27FC236}">
                <a16:creationId xmlns:a16="http://schemas.microsoft.com/office/drawing/2014/main" id="{46AACE1E-7F91-4BAC-9CC3-CFA988FEBD32}"/>
              </a:ext>
            </a:extLst>
          </p:cNvPr>
          <p:cNvPicPr>
            <a:picLocks noChangeAspect="1"/>
          </p:cNvPicPr>
          <p:nvPr/>
        </p:nvPicPr>
        <p:blipFill>
          <a:blip r:embed="rId7"/>
          <a:stretch>
            <a:fillRect/>
          </a:stretch>
        </p:blipFill>
        <p:spPr>
          <a:xfrm>
            <a:off x="7029233" y="2258258"/>
            <a:ext cx="1873375" cy="1405031"/>
          </a:xfrm>
          <a:prstGeom prst="rect">
            <a:avLst/>
          </a:prstGeom>
        </p:spPr>
      </p:pic>
      <p:pic>
        <p:nvPicPr>
          <p:cNvPr id="37" name="Picture 36">
            <a:extLst>
              <a:ext uri="{FF2B5EF4-FFF2-40B4-BE49-F238E27FC236}">
                <a16:creationId xmlns:a16="http://schemas.microsoft.com/office/drawing/2014/main" id="{C48696EB-BC87-495A-B600-75A28FEE8BE5}"/>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4980867" y="3462855"/>
            <a:ext cx="1197962" cy="898472"/>
          </a:xfrm>
          <a:prstGeom prst="rect">
            <a:avLst/>
          </a:prstGeom>
        </p:spPr>
      </p:pic>
      <p:pic>
        <p:nvPicPr>
          <p:cNvPr id="38" name="Picture 37">
            <a:extLst>
              <a:ext uri="{FF2B5EF4-FFF2-40B4-BE49-F238E27FC236}">
                <a16:creationId xmlns:a16="http://schemas.microsoft.com/office/drawing/2014/main" id="{52EB0C16-2D20-4046-BFC1-4BE6D844A934}"/>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4878148" y="4461935"/>
            <a:ext cx="1403400" cy="1052550"/>
          </a:xfrm>
          <a:prstGeom prst="rect">
            <a:avLst/>
          </a:prstGeom>
        </p:spPr>
      </p:pic>
      <p:pic>
        <p:nvPicPr>
          <p:cNvPr id="39" name="Picture 38">
            <a:extLst>
              <a:ext uri="{FF2B5EF4-FFF2-40B4-BE49-F238E27FC236}">
                <a16:creationId xmlns:a16="http://schemas.microsoft.com/office/drawing/2014/main" id="{4983A4FE-9026-4B8F-A790-5815DB061277}"/>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4980867" y="5686267"/>
            <a:ext cx="1300681" cy="975510"/>
          </a:xfrm>
          <a:prstGeom prst="rect">
            <a:avLst/>
          </a:prstGeom>
        </p:spPr>
      </p:pic>
    </p:spTree>
    <p:extLst>
      <p:ext uri="{BB962C8B-B14F-4D97-AF65-F5344CB8AC3E}">
        <p14:creationId xmlns:p14="http://schemas.microsoft.com/office/powerpoint/2010/main" val="127327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A6C2E16-E720-4418-9446-5BD6E2C24415}"/>
              </a:ext>
            </a:extLst>
          </p:cNvPr>
          <p:cNvSpPr>
            <a:spLocks noGrp="1"/>
          </p:cNvSpPr>
          <p:nvPr>
            <p:ph type="ftr" sz="quarter" idx="11"/>
          </p:nvPr>
        </p:nvSpPr>
        <p:spPr>
          <a:xfrm>
            <a:off x="6962267" y="6326189"/>
            <a:ext cx="2051557" cy="32839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ckwell"/>
                <a:ea typeface="+mn-ea"/>
                <a:cs typeface="+mn-cs"/>
              </a:rPr>
              <a:t>Berlin 2018</a:t>
            </a:r>
          </a:p>
        </p:txBody>
      </p:sp>
      <p:grpSp>
        <p:nvGrpSpPr>
          <p:cNvPr id="6" name="Group 5">
            <a:extLst>
              <a:ext uri="{FF2B5EF4-FFF2-40B4-BE49-F238E27FC236}">
                <a16:creationId xmlns:a16="http://schemas.microsoft.com/office/drawing/2014/main" id="{59D975BB-9BA4-45F6-B0C0-1CCDB9649690}"/>
              </a:ext>
            </a:extLst>
          </p:cNvPr>
          <p:cNvGrpSpPr/>
          <p:nvPr/>
        </p:nvGrpSpPr>
        <p:grpSpPr>
          <a:xfrm>
            <a:off x="10775" y="1484784"/>
            <a:ext cx="9144001" cy="4744330"/>
            <a:chOff x="-1" y="373840"/>
            <a:chExt cx="9144001" cy="4744330"/>
          </a:xfrm>
        </p:grpSpPr>
        <p:pic>
          <p:nvPicPr>
            <p:cNvPr id="4" name="Picture 3">
              <a:extLst>
                <a:ext uri="{FF2B5EF4-FFF2-40B4-BE49-F238E27FC236}">
                  <a16:creationId xmlns:a16="http://schemas.microsoft.com/office/drawing/2014/main" id="{2DDE305B-46E0-45EE-A0E8-562E5E597B8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37844"/>
            <a:stretch/>
          </p:blipFill>
          <p:spPr>
            <a:xfrm>
              <a:off x="-1" y="373842"/>
              <a:ext cx="7380313" cy="4744328"/>
            </a:xfrm>
            <a:prstGeom prst="rect">
              <a:avLst/>
            </a:prstGeom>
          </p:spPr>
        </p:pic>
        <p:pic>
          <p:nvPicPr>
            <p:cNvPr id="5" name="Picture 4">
              <a:extLst>
                <a:ext uri="{FF2B5EF4-FFF2-40B4-BE49-F238E27FC236}">
                  <a16:creationId xmlns:a16="http://schemas.microsoft.com/office/drawing/2014/main" id="{B733B703-D107-4053-96E6-41689D2B9C8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092444" y="373840"/>
              <a:ext cx="2051556" cy="4744329"/>
            </a:xfrm>
            <a:prstGeom prst="rect">
              <a:avLst/>
            </a:prstGeom>
          </p:spPr>
        </p:pic>
      </p:grpSp>
      <p:pic>
        <p:nvPicPr>
          <p:cNvPr id="8" name="Picture 7">
            <a:extLst>
              <a:ext uri="{FF2B5EF4-FFF2-40B4-BE49-F238E27FC236}">
                <a16:creationId xmlns:a16="http://schemas.microsoft.com/office/drawing/2014/main" id="{6B3A5F6B-A7AF-4702-9A44-B2E609BFC76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775" y="203414"/>
            <a:ext cx="9133225" cy="710986"/>
          </a:xfrm>
          <a:prstGeom prst="rect">
            <a:avLst/>
          </a:prstGeom>
        </p:spPr>
      </p:pic>
    </p:spTree>
    <p:extLst>
      <p:ext uri="{BB962C8B-B14F-4D97-AF65-F5344CB8AC3E}">
        <p14:creationId xmlns:p14="http://schemas.microsoft.com/office/powerpoint/2010/main" val="5752049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70FD3AA-8AD7-469E-B745-43923F4BDDFE}"/>
              </a:ext>
            </a:extLst>
          </p:cNvPr>
          <p:cNvSpPr>
            <a:spLocks noGrp="1"/>
          </p:cNvSpPr>
          <p:nvPr>
            <p:ph type="ftr" sz="quarter" idx="11"/>
          </p:nvPr>
        </p:nvSpPr>
        <p:spPr>
          <a:xfrm>
            <a:off x="7236297" y="6309320"/>
            <a:ext cx="1777528" cy="38199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ckwell"/>
                <a:ea typeface="+mn-ea"/>
                <a:cs typeface="+mn-cs"/>
              </a:rPr>
              <a:t>Berlin 2018</a:t>
            </a:r>
          </a:p>
        </p:txBody>
      </p:sp>
      <p:grpSp>
        <p:nvGrpSpPr>
          <p:cNvPr id="9" name="Group 8">
            <a:extLst>
              <a:ext uri="{FF2B5EF4-FFF2-40B4-BE49-F238E27FC236}">
                <a16:creationId xmlns:a16="http://schemas.microsoft.com/office/drawing/2014/main" id="{E01CDA38-41E4-4646-A8E3-E8B6E14FA55C}"/>
              </a:ext>
            </a:extLst>
          </p:cNvPr>
          <p:cNvGrpSpPr/>
          <p:nvPr/>
        </p:nvGrpSpPr>
        <p:grpSpPr>
          <a:xfrm>
            <a:off x="-1" y="1340768"/>
            <a:ext cx="9153963" cy="4464496"/>
            <a:chOff x="-1" y="1340768"/>
            <a:chExt cx="9153963" cy="4464496"/>
          </a:xfrm>
        </p:grpSpPr>
        <p:pic>
          <p:nvPicPr>
            <p:cNvPr id="4" name="Picture 3">
              <a:extLst>
                <a:ext uri="{FF2B5EF4-FFF2-40B4-BE49-F238E27FC236}">
                  <a16:creationId xmlns:a16="http://schemas.microsoft.com/office/drawing/2014/main" id="{B582D421-3CFE-4BEF-B518-E49F0818B19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40240"/>
            <a:stretch/>
          </p:blipFill>
          <p:spPr>
            <a:xfrm>
              <a:off x="-1" y="1340768"/>
              <a:ext cx="7114636" cy="4464496"/>
            </a:xfrm>
            <a:prstGeom prst="rect">
              <a:avLst/>
            </a:prstGeom>
          </p:spPr>
        </p:pic>
        <p:pic>
          <p:nvPicPr>
            <p:cNvPr id="5" name="Picture 4">
              <a:extLst>
                <a:ext uri="{FF2B5EF4-FFF2-40B4-BE49-F238E27FC236}">
                  <a16:creationId xmlns:a16="http://schemas.microsoft.com/office/drawing/2014/main" id="{2A87D81C-7E0C-4BCB-834E-1538C422D83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096160" y="1340768"/>
              <a:ext cx="2057802" cy="4464496"/>
            </a:xfrm>
            <a:prstGeom prst="rect">
              <a:avLst/>
            </a:prstGeom>
          </p:spPr>
        </p:pic>
      </p:grpSp>
      <p:pic>
        <p:nvPicPr>
          <p:cNvPr id="7" name="Picture 6">
            <a:extLst>
              <a:ext uri="{FF2B5EF4-FFF2-40B4-BE49-F238E27FC236}">
                <a16:creationId xmlns:a16="http://schemas.microsoft.com/office/drawing/2014/main" id="{947F514D-6A61-494C-89D9-79D65959C69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32973"/>
            <a:ext cx="9143999" cy="681427"/>
          </a:xfrm>
          <a:prstGeom prst="rect">
            <a:avLst/>
          </a:prstGeom>
        </p:spPr>
      </p:pic>
    </p:spTree>
    <p:extLst>
      <p:ext uri="{BB962C8B-B14F-4D97-AF65-F5344CB8AC3E}">
        <p14:creationId xmlns:p14="http://schemas.microsoft.com/office/powerpoint/2010/main" val="37285571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205741-62BC-4B09-B089-E72CB0392E2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451" r="13523"/>
          <a:stretch/>
        </p:blipFill>
        <p:spPr>
          <a:xfrm rot="5400000">
            <a:off x="1623016" y="4735"/>
            <a:ext cx="5552266" cy="6032770"/>
          </a:xfrm>
          <a:prstGeom prst="rect">
            <a:avLst/>
          </a:prstGeom>
        </p:spPr>
      </p:pic>
      <p:pic>
        <p:nvPicPr>
          <p:cNvPr id="5" name="Picture 4">
            <a:extLst>
              <a:ext uri="{FF2B5EF4-FFF2-40B4-BE49-F238E27FC236}">
                <a16:creationId xmlns:a16="http://schemas.microsoft.com/office/drawing/2014/main" id="{CA2AF25A-BA5A-4054-A4C6-290B174B6C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4116340" y="1075217"/>
            <a:ext cx="6858000" cy="5143500"/>
          </a:xfrm>
          <a:prstGeom prst="rect">
            <a:avLst/>
          </a:prstGeom>
        </p:spPr>
      </p:pic>
      <p:pic>
        <p:nvPicPr>
          <p:cNvPr id="9" name="Picture 8">
            <a:extLst>
              <a:ext uri="{FF2B5EF4-FFF2-40B4-BE49-F238E27FC236}">
                <a16:creationId xmlns:a16="http://schemas.microsoft.com/office/drawing/2014/main" id="{3FEF58EB-9757-467D-A86D-AFA6B026BF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942034" y="181794"/>
            <a:ext cx="6858000" cy="5143500"/>
          </a:xfrm>
          <a:prstGeom prst="rect">
            <a:avLst/>
          </a:prstGeom>
        </p:spPr>
      </p:pic>
      <p:pic>
        <p:nvPicPr>
          <p:cNvPr id="11" name="Picture 10">
            <a:extLst>
              <a:ext uri="{FF2B5EF4-FFF2-40B4-BE49-F238E27FC236}">
                <a16:creationId xmlns:a16="http://schemas.microsoft.com/office/drawing/2014/main" id="{4813D708-2D7C-479B-8A07-B71F966ED2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2119148" y="4502274"/>
            <a:ext cx="6858000" cy="5143500"/>
          </a:xfrm>
          <a:prstGeom prst="rect">
            <a:avLst/>
          </a:prstGeom>
        </p:spPr>
      </p:pic>
      <p:pic>
        <p:nvPicPr>
          <p:cNvPr id="13" name="Picture 12">
            <a:extLst>
              <a:ext uri="{FF2B5EF4-FFF2-40B4-BE49-F238E27FC236}">
                <a16:creationId xmlns:a16="http://schemas.microsoft.com/office/drawing/2014/main" id="{D96E7587-97A1-498E-BA21-33286139E8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8588349" y="4862314"/>
            <a:ext cx="6858000" cy="5143500"/>
          </a:xfrm>
          <a:prstGeom prst="rect">
            <a:avLst/>
          </a:prstGeom>
        </p:spPr>
      </p:pic>
      <p:pic>
        <p:nvPicPr>
          <p:cNvPr id="15" name="Picture 14">
            <a:extLst>
              <a:ext uri="{FF2B5EF4-FFF2-40B4-BE49-F238E27FC236}">
                <a16:creationId xmlns:a16="http://schemas.microsoft.com/office/drawing/2014/main" id="{5BAEA95E-913C-456F-9FBE-6DB21822616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401" r="21614"/>
          <a:stretch/>
        </p:blipFill>
        <p:spPr>
          <a:xfrm rot="5400000">
            <a:off x="6404968" y="4112080"/>
            <a:ext cx="2242598" cy="3235465"/>
          </a:xfrm>
          <a:prstGeom prst="rect">
            <a:avLst/>
          </a:prstGeom>
        </p:spPr>
      </p:pic>
      <p:pic>
        <p:nvPicPr>
          <p:cNvPr id="17" name="Picture 16">
            <a:extLst>
              <a:ext uri="{FF2B5EF4-FFF2-40B4-BE49-F238E27FC236}">
                <a16:creationId xmlns:a16="http://schemas.microsoft.com/office/drawing/2014/main" id="{7EDD020B-71E4-4089-B2E5-2AD0A2248F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11765463" y="-2877919"/>
            <a:ext cx="6858000" cy="5143500"/>
          </a:xfrm>
          <a:prstGeom prst="rect">
            <a:avLst/>
          </a:prstGeom>
        </p:spPr>
      </p:pic>
      <p:pic>
        <p:nvPicPr>
          <p:cNvPr id="19" name="Picture 18">
            <a:extLst>
              <a:ext uri="{FF2B5EF4-FFF2-40B4-BE49-F238E27FC236}">
                <a16:creationId xmlns:a16="http://schemas.microsoft.com/office/drawing/2014/main" id="{2434931E-845C-4803-9864-4416AF6FC34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2923" t="15461" r="17527"/>
          <a:stretch/>
        </p:blipFill>
        <p:spPr>
          <a:xfrm rot="5400000">
            <a:off x="-11390" y="89192"/>
            <a:ext cx="2260159" cy="2060433"/>
          </a:xfrm>
          <a:prstGeom prst="rect">
            <a:avLst/>
          </a:prstGeom>
        </p:spPr>
      </p:pic>
      <p:pic>
        <p:nvPicPr>
          <p:cNvPr id="21" name="Picture 20">
            <a:extLst>
              <a:ext uri="{FF2B5EF4-FFF2-40B4-BE49-F238E27FC236}">
                <a16:creationId xmlns:a16="http://schemas.microsoft.com/office/drawing/2014/main" id="{E73DB527-9A10-454D-BE05-7F2C9361CCE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5273" r="10129"/>
          <a:stretch/>
        </p:blipFill>
        <p:spPr>
          <a:xfrm rot="5400000">
            <a:off x="6361340" y="-432920"/>
            <a:ext cx="2260159" cy="3104657"/>
          </a:xfrm>
          <a:prstGeom prst="rect">
            <a:avLst/>
          </a:prstGeom>
        </p:spPr>
      </p:pic>
      <p:pic>
        <p:nvPicPr>
          <p:cNvPr id="23" name="Picture 22">
            <a:extLst>
              <a:ext uri="{FF2B5EF4-FFF2-40B4-BE49-F238E27FC236}">
                <a16:creationId xmlns:a16="http://schemas.microsoft.com/office/drawing/2014/main" id="{7ED7B5AE-CB84-40D2-87CB-EA42D2CD9B9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8429286" y="-4541914"/>
            <a:ext cx="6858000" cy="5143500"/>
          </a:xfrm>
          <a:prstGeom prst="rect">
            <a:avLst/>
          </a:prstGeom>
        </p:spPr>
      </p:pic>
    </p:spTree>
    <p:extLst>
      <p:ext uri="{BB962C8B-B14F-4D97-AF65-F5344CB8AC3E}">
        <p14:creationId xmlns:p14="http://schemas.microsoft.com/office/powerpoint/2010/main" val="22227166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685F58-7B0E-4D55-BD07-98BD598B93B2}"/>
              </a:ext>
            </a:extLst>
          </p:cNvPr>
          <p:cNvPicPr>
            <a:picLocks noChangeAspect="1"/>
          </p:cNvPicPr>
          <p:nvPr/>
        </p:nvPicPr>
        <p:blipFill>
          <a:blip r:embed="rId2"/>
          <a:stretch>
            <a:fillRect/>
          </a:stretch>
        </p:blipFill>
        <p:spPr>
          <a:xfrm>
            <a:off x="2051720" y="68208"/>
            <a:ext cx="5040560" cy="6721584"/>
          </a:xfrm>
          <a:prstGeom prst="rect">
            <a:avLst/>
          </a:prstGeom>
        </p:spPr>
      </p:pic>
    </p:spTree>
    <p:extLst>
      <p:ext uri="{BB962C8B-B14F-4D97-AF65-F5344CB8AC3E}">
        <p14:creationId xmlns:p14="http://schemas.microsoft.com/office/powerpoint/2010/main" val="20018914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9DD85C-CFAD-4533-AACE-A027CA060FF0}"/>
              </a:ext>
            </a:extLst>
          </p:cNvPr>
          <p:cNvPicPr>
            <a:picLocks noChangeAspect="1"/>
          </p:cNvPicPr>
          <p:nvPr/>
        </p:nvPicPr>
        <p:blipFill>
          <a:blip r:embed="rId2"/>
          <a:stretch>
            <a:fillRect/>
          </a:stretch>
        </p:blipFill>
        <p:spPr>
          <a:xfrm>
            <a:off x="2498482" y="698262"/>
            <a:ext cx="4171674" cy="5461475"/>
          </a:xfrm>
          <a:prstGeom prst="rect">
            <a:avLst/>
          </a:prstGeom>
        </p:spPr>
      </p:pic>
      <p:pic>
        <p:nvPicPr>
          <p:cNvPr id="3" name="Picture 2">
            <a:extLst>
              <a:ext uri="{FF2B5EF4-FFF2-40B4-BE49-F238E27FC236}">
                <a16:creationId xmlns:a16="http://schemas.microsoft.com/office/drawing/2014/main" id="{EC642976-2E5B-4D88-9833-E5BC2FBF6DE4}"/>
              </a:ext>
            </a:extLst>
          </p:cNvPr>
          <p:cNvPicPr>
            <a:picLocks noChangeAspect="1"/>
          </p:cNvPicPr>
          <p:nvPr/>
        </p:nvPicPr>
        <p:blipFill>
          <a:blip r:embed="rId3"/>
          <a:stretch>
            <a:fillRect/>
          </a:stretch>
        </p:blipFill>
        <p:spPr>
          <a:xfrm>
            <a:off x="2465831" y="579381"/>
            <a:ext cx="4236977" cy="5699236"/>
          </a:xfrm>
          <a:prstGeom prst="rect">
            <a:avLst/>
          </a:prstGeom>
        </p:spPr>
      </p:pic>
      <p:pic>
        <p:nvPicPr>
          <p:cNvPr id="4" name="Picture 3">
            <a:extLst>
              <a:ext uri="{FF2B5EF4-FFF2-40B4-BE49-F238E27FC236}">
                <a16:creationId xmlns:a16="http://schemas.microsoft.com/office/drawing/2014/main" id="{2EFC3BED-EE3D-4780-B8E1-253253C20566}"/>
              </a:ext>
            </a:extLst>
          </p:cNvPr>
          <p:cNvPicPr>
            <a:picLocks noChangeAspect="1"/>
          </p:cNvPicPr>
          <p:nvPr/>
        </p:nvPicPr>
        <p:blipFill>
          <a:blip r:embed="rId4"/>
          <a:stretch>
            <a:fillRect/>
          </a:stretch>
        </p:blipFill>
        <p:spPr>
          <a:xfrm>
            <a:off x="2454079" y="454206"/>
            <a:ext cx="4260481" cy="5949586"/>
          </a:xfrm>
          <a:prstGeom prst="rect">
            <a:avLst/>
          </a:prstGeom>
        </p:spPr>
      </p:pic>
      <p:pic>
        <p:nvPicPr>
          <p:cNvPr id="5" name="Picture 4">
            <a:extLst>
              <a:ext uri="{FF2B5EF4-FFF2-40B4-BE49-F238E27FC236}">
                <a16:creationId xmlns:a16="http://schemas.microsoft.com/office/drawing/2014/main" id="{1423BEE5-DB14-4810-807E-0448F60210C6}"/>
              </a:ext>
            </a:extLst>
          </p:cNvPr>
          <p:cNvPicPr>
            <a:picLocks noChangeAspect="1"/>
          </p:cNvPicPr>
          <p:nvPr/>
        </p:nvPicPr>
        <p:blipFill>
          <a:blip r:embed="rId5"/>
          <a:stretch>
            <a:fillRect/>
          </a:stretch>
        </p:blipFill>
        <p:spPr>
          <a:xfrm>
            <a:off x="2465831" y="475509"/>
            <a:ext cx="4236976" cy="6112539"/>
          </a:xfrm>
          <a:prstGeom prst="rect">
            <a:avLst/>
          </a:prstGeom>
        </p:spPr>
      </p:pic>
      <p:pic>
        <p:nvPicPr>
          <p:cNvPr id="6" name="Picture 5">
            <a:extLst>
              <a:ext uri="{FF2B5EF4-FFF2-40B4-BE49-F238E27FC236}">
                <a16:creationId xmlns:a16="http://schemas.microsoft.com/office/drawing/2014/main" id="{434BB488-D676-4AC5-8007-E93CD876CE78}"/>
              </a:ext>
            </a:extLst>
          </p:cNvPr>
          <p:cNvPicPr>
            <a:picLocks noChangeAspect="1"/>
          </p:cNvPicPr>
          <p:nvPr/>
        </p:nvPicPr>
        <p:blipFill rotWithShape="1">
          <a:blip r:embed="rId6"/>
          <a:srcRect t="17633" b="22466"/>
          <a:stretch/>
        </p:blipFill>
        <p:spPr>
          <a:xfrm>
            <a:off x="6372201" y="4642237"/>
            <a:ext cx="2771800" cy="2215763"/>
          </a:xfrm>
          <a:prstGeom prst="rect">
            <a:avLst/>
          </a:prstGeom>
        </p:spPr>
      </p:pic>
    </p:spTree>
    <p:extLst>
      <p:ext uri="{BB962C8B-B14F-4D97-AF65-F5344CB8AC3E}">
        <p14:creationId xmlns:p14="http://schemas.microsoft.com/office/powerpoint/2010/main" val="1836671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3AFD4-D02C-49A2-A91D-05138987197A}"/>
              </a:ext>
            </a:extLst>
          </p:cNvPr>
          <p:cNvSpPr>
            <a:spLocks noGrp="1"/>
          </p:cNvSpPr>
          <p:nvPr>
            <p:ph type="title"/>
          </p:nvPr>
        </p:nvSpPr>
        <p:spPr/>
        <p:txBody>
          <a:bodyPr/>
          <a:lstStyle/>
          <a:p>
            <a:endParaRPr lang="en-GB"/>
          </a:p>
        </p:txBody>
      </p:sp>
      <p:pic>
        <p:nvPicPr>
          <p:cNvPr id="4" name="elbow instability mp4 good">
            <a:hlinkClick r:id="" action="ppaction://media"/>
            <a:extLst>
              <a:ext uri="{FF2B5EF4-FFF2-40B4-BE49-F238E27FC236}">
                <a16:creationId xmlns:a16="http://schemas.microsoft.com/office/drawing/2014/main" id="{6BEB6B54-F336-47F4-B8E7-48691EA4A13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1417638"/>
            <a:ext cx="8505340" cy="4784254"/>
          </a:xfrm>
        </p:spPr>
      </p:pic>
    </p:spTree>
    <p:extLst>
      <p:ext uri="{BB962C8B-B14F-4D97-AF65-F5344CB8AC3E}">
        <p14:creationId xmlns:p14="http://schemas.microsoft.com/office/powerpoint/2010/main" val="99572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0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CE7288-9DC2-4B89-95CA-3B07ED501602}"/>
              </a:ext>
            </a:extLst>
          </p:cNvPr>
          <p:cNvPicPr>
            <a:picLocks noChangeAspect="1"/>
          </p:cNvPicPr>
          <p:nvPr/>
        </p:nvPicPr>
        <p:blipFill>
          <a:blip r:embed="rId2"/>
          <a:stretch>
            <a:fillRect/>
          </a:stretch>
        </p:blipFill>
        <p:spPr>
          <a:xfrm>
            <a:off x="2202726" y="273268"/>
            <a:ext cx="4364795" cy="5501017"/>
          </a:xfrm>
          <a:prstGeom prst="rect">
            <a:avLst/>
          </a:prstGeom>
        </p:spPr>
      </p:pic>
      <p:pic>
        <p:nvPicPr>
          <p:cNvPr id="3" name="Picture 2">
            <a:extLst>
              <a:ext uri="{FF2B5EF4-FFF2-40B4-BE49-F238E27FC236}">
                <a16:creationId xmlns:a16="http://schemas.microsoft.com/office/drawing/2014/main" id="{E65E07D3-7848-4097-9D78-73BC265E7D8F}"/>
              </a:ext>
            </a:extLst>
          </p:cNvPr>
          <p:cNvPicPr>
            <a:picLocks noChangeAspect="1"/>
          </p:cNvPicPr>
          <p:nvPr/>
        </p:nvPicPr>
        <p:blipFill>
          <a:blip r:embed="rId3"/>
          <a:stretch>
            <a:fillRect/>
          </a:stretch>
        </p:blipFill>
        <p:spPr>
          <a:xfrm>
            <a:off x="2218609" y="324728"/>
            <a:ext cx="4320480" cy="5656287"/>
          </a:xfrm>
          <a:prstGeom prst="rect">
            <a:avLst/>
          </a:prstGeom>
        </p:spPr>
      </p:pic>
      <p:pic>
        <p:nvPicPr>
          <p:cNvPr id="4" name="Picture 3">
            <a:extLst>
              <a:ext uri="{FF2B5EF4-FFF2-40B4-BE49-F238E27FC236}">
                <a16:creationId xmlns:a16="http://schemas.microsoft.com/office/drawing/2014/main" id="{DD53FB8B-A9D4-40FE-9C3F-C117F8CDDA37}"/>
              </a:ext>
            </a:extLst>
          </p:cNvPr>
          <p:cNvPicPr>
            <a:picLocks noChangeAspect="1"/>
          </p:cNvPicPr>
          <p:nvPr/>
        </p:nvPicPr>
        <p:blipFill>
          <a:blip r:embed="rId4"/>
          <a:stretch>
            <a:fillRect/>
          </a:stretch>
        </p:blipFill>
        <p:spPr>
          <a:xfrm>
            <a:off x="2198690" y="324728"/>
            <a:ext cx="4320480" cy="5789376"/>
          </a:xfrm>
          <a:prstGeom prst="rect">
            <a:avLst/>
          </a:prstGeom>
        </p:spPr>
      </p:pic>
      <p:pic>
        <p:nvPicPr>
          <p:cNvPr id="5" name="Picture 4">
            <a:extLst>
              <a:ext uri="{FF2B5EF4-FFF2-40B4-BE49-F238E27FC236}">
                <a16:creationId xmlns:a16="http://schemas.microsoft.com/office/drawing/2014/main" id="{E3E9787F-0ECC-4D07-91DB-91AEC0DF3CE8}"/>
              </a:ext>
            </a:extLst>
          </p:cNvPr>
          <p:cNvPicPr>
            <a:picLocks noChangeAspect="1"/>
          </p:cNvPicPr>
          <p:nvPr/>
        </p:nvPicPr>
        <p:blipFill>
          <a:blip r:embed="rId5"/>
          <a:stretch>
            <a:fillRect/>
          </a:stretch>
        </p:blipFill>
        <p:spPr>
          <a:xfrm>
            <a:off x="2178771" y="311412"/>
            <a:ext cx="4320480" cy="5878103"/>
          </a:xfrm>
          <a:prstGeom prst="rect">
            <a:avLst/>
          </a:prstGeom>
        </p:spPr>
      </p:pic>
      <p:pic>
        <p:nvPicPr>
          <p:cNvPr id="6" name="Picture 5">
            <a:extLst>
              <a:ext uri="{FF2B5EF4-FFF2-40B4-BE49-F238E27FC236}">
                <a16:creationId xmlns:a16="http://schemas.microsoft.com/office/drawing/2014/main" id="{A697271C-D9C9-427F-8814-E0CEC03A98D4}"/>
              </a:ext>
            </a:extLst>
          </p:cNvPr>
          <p:cNvPicPr>
            <a:picLocks noChangeAspect="1"/>
          </p:cNvPicPr>
          <p:nvPr/>
        </p:nvPicPr>
        <p:blipFill>
          <a:blip r:embed="rId6"/>
          <a:stretch>
            <a:fillRect/>
          </a:stretch>
        </p:blipFill>
        <p:spPr>
          <a:xfrm>
            <a:off x="2170258" y="318510"/>
            <a:ext cx="4342637" cy="5922465"/>
          </a:xfrm>
          <a:prstGeom prst="rect">
            <a:avLst/>
          </a:prstGeom>
        </p:spPr>
      </p:pic>
      <p:pic>
        <p:nvPicPr>
          <p:cNvPr id="7" name="Picture 6">
            <a:extLst>
              <a:ext uri="{FF2B5EF4-FFF2-40B4-BE49-F238E27FC236}">
                <a16:creationId xmlns:a16="http://schemas.microsoft.com/office/drawing/2014/main" id="{5557317D-CDE7-4060-9CDC-8FA2826AE86E}"/>
              </a:ext>
            </a:extLst>
          </p:cNvPr>
          <p:cNvPicPr>
            <a:picLocks noChangeAspect="1"/>
          </p:cNvPicPr>
          <p:nvPr/>
        </p:nvPicPr>
        <p:blipFill>
          <a:blip r:embed="rId7"/>
          <a:stretch>
            <a:fillRect/>
          </a:stretch>
        </p:blipFill>
        <p:spPr>
          <a:xfrm>
            <a:off x="2194504" y="337582"/>
            <a:ext cx="4320480" cy="6033373"/>
          </a:xfrm>
          <a:prstGeom prst="rect">
            <a:avLst/>
          </a:prstGeom>
        </p:spPr>
      </p:pic>
      <p:pic>
        <p:nvPicPr>
          <p:cNvPr id="8" name="Picture 7">
            <a:extLst>
              <a:ext uri="{FF2B5EF4-FFF2-40B4-BE49-F238E27FC236}">
                <a16:creationId xmlns:a16="http://schemas.microsoft.com/office/drawing/2014/main" id="{E298517D-BD9E-4C0D-99C3-7FBDB02C2E8F}"/>
              </a:ext>
            </a:extLst>
          </p:cNvPr>
          <p:cNvPicPr>
            <a:picLocks noChangeAspect="1"/>
          </p:cNvPicPr>
          <p:nvPr/>
        </p:nvPicPr>
        <p:blipFill>
          <a:blip r:embed="rId8"/>
          <a:stretch>
            <a:fillRect/>
          </a:stretch>
        </p:blipFill>
        <p:spPr>
          <a:xfrm>
            <a:off x="2166072" y="359512"/>
            <a:ext cx="4320480" cy="6166463"/>
          </a:xfrm>
          <a:prstGeom prst="rect">
            <a:avLst/>
          </a:prstGeom>
        </p:spPr>
      </p:pic>
      <p:pic>
        <p:nvPicPr>
          <p:cNvPr id="9" name="Picture 8">
            <a:extLst>
              <a:ext uri="{FF2B5EF4-FFF2-40B4-BE49-F238E27FC236}">
                <a16:creationId xmlns:a16="http://schemas.microsoft.com/office/drawing/2014/main" id="{1F598038-AB16-461A-A8F9-30F9BD35AA9C}"/>
              </a:ext>
            </a:extLst>
          </p:cNvPr>
          <p:cNvPicPr>
            <a:picLocks noChangeAspect="1"/>
          </p:cNvPicPr>
          <p:nvPr/>
        </p:nvPicPr>
        <p:blipFill>
          <a:blip r:embed="rId9"/>
          <a:stretch>
            <a:fillRect/>
          </a:stretch>
        </p:blipFill>
        <p:spPr>
          <a:xfrm>
            <a:off x="2198690" y="328251"/>
            <a:ext cx="4197378" cy="6572600"/>
          </a:xfrm>
          <a:prstGeom prst="rect">
            <a:avLst/>
          </a:prstGeom>
        </p:spPr>
      </p:pic>
    </p:spTree>
    <p:extLst>
      <p:ext uri="{BB962C8B-B14F-4D97-AF65-F5344CB8AC3E}">
        <p14:creationId xmlns:p14="http://schemas.microsoft.com/office/powerpoint/2010/main" val="105821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62C9E5-43B6-45CD-B141-CD2BD2086EA5}"/>
              </a:ext>
            </a:extLst>
          </p:cNvPr>
          <p:cNvPicPr>
            <a:picLocks noChangeAspect="1"/>
          </p:cNvPicPr>
          <p:nvPr/>
        </p:nvPicPr>
        <p:blipFill>
          <a:blip r:embed="rId2"/>
          <a:stretch>
            <a:fillRect/>
          </a:stretch>
        </p:blipFill>
        <p:spPr>
          <a:xfrm>
            <a:off x="2343522" y="36464"/>
            <a:ext cx="4029864" cy="5172371"/>
          </a:xfrm>
          <a:prstGeom prst="rect">
            <a:avLst/>
          </a:prstGeom>
        </p:spPr>
      </p:pic>
      <p:pic>
        <p:nvPicPr>
          <p:cNvPr id="5" name="Picture 4">
            <a:extLst>
              <a:ext uri="{FF2B5EF4-FFF2-40B4-BE49-F238E27FC236}">
                <a16:creationId xmlns:a16="http://schemas.microsoft.com/office/drawing/2014/main" id="{C41E566B-41B1-4479-A7B2-ABE40F936C8A}"/>
              </a:ext>
            </a:extLst>
          </p:cNvPr>
          <p:cNvPicPr>
            <a:picLocks noChangeAspect="1"/>
          </p:cNvPicPr>
          <p:nvPr/>
        </p:nvPicPr>
        <p:blipFill>
          <a:blip r:embed="rId3"/>
          <a:stretch>
            <a:fillRect/>
          </a:stretch>
        </p:blipFill>
        <p:spPr>
          <a:xfrm>
            <a:off x="2337131" y="33501"/>
            <a:ext cx="4112527" cy="5358575"/>
          </a:xfrm>
          <a:prstGeom prst="rect">
            <a:avLst/>
          </a:prstGeom>
        </p:spPr>
      </p:pic>
      <p:pic>
        <p:nvPicPr>
          <p:cNvPr id="6" name="Picture 5">
            <a:extLst>
              <a:ext uri="{FF2B5EF4-FFF2-40B4-BE49-F238E27FC236}">
                <a16:creationId xmlns:a16="http://schemas.microsoft.com/office/drawing/2014/main" id="{5AF49181-364A-4463-A5D6-6C9EBBAF2F14}"/>
              </a:ext>
            </a:extLst>
          </p:cNvPr>
          <p:cNvPicPr>
            <a:picLocks noChangeAspect="1"/>
          </p:cNvPicPr>
          <p:nvPr/>
        </p:nvPicPr>
        <p:blipFill>
          <a:blip r:embed="rId4"/>
          <a:stretch>
            <a:fillRect/>
          </a:stretch>
        </p:blipFill>
        <p:spPr>
          <a:xfrm>
            <a:off x="2291682" y="116259"/>
            <a:ext cx="4195192" cy="5337887"/>
          </a:xfrm>
          <a:prstGeom prst="rect">
            <a:avLst/>
          </a:prstGeom>
        </p:spPr>
      </p:pic>
      <p:pic>
        <p:nvPicPr>
          <p:cNvPr id="7" name="Picture 6">
            <a:extLst>
              <a:ext uri="{FF2B5EF4-FFF2-40B4-BE49-F238E27FC236}">
                <a16:creationId xmlns:a16="http://schemas.microsoft.com/office/drawing/2014/main" id="{DE85FF09-ECF3-4C82-A6FA-1C3053D8970A}"/>
              </a:ext>
            </a:extLst>
          </p:cNvPr>
          <p:cNvPicPr>
            <a:picLocks noChangeAspect="1"/>
          </p:cNvPicPr>
          <p:nvPr/>
        </p:nvPicPr>
        <p:blipFill>
          <a:blip r:embed="rId5"/>
          <a:stretch>
            <a:fillRect/>
          </a:stretch>
        </p:blipFill>
        <p:spPr>
          <a:xfrm>
            <a:off x="2269869" y="123782"/>
            <a:ext cx="4215858" cy="5420645"/>
          </a:xfrm>
          <a:prstGeom prst="rect">
            <a:avLst/>
          </a:prstGeom>
        </p:spPr>
      </p:pic>
      <p:pic>
        <p:nvPicPr>
          <p:cNvPr id="8" name="Picture 7">
            <a:extLst>
              <a:ext uri="{FF2B5EF4-FFF2-40B4-BE49-F238E27FC236}">
                <a16:creationId xmlns:a16="http://schemas.microsoft.com/office/drawing/2014/main" id="{2B43AC62-5099-4D23-8D6E-2EF75953054D}"/>
              </a:ext>
            </a:extLst>
          </p:cNvPr>
          <p:cNvPicPr>
            <a:picLocks noChangeAspect="1"/>
          </p:cNvPicPr>
          <p:nvPr/>
        </p:nvPicPr>
        <p:blipFill>
          <a:blip r:embed="rId6"/>
          <a:stretch>
            <a:fillRect/>
          </a:stretch>
        </p:blipFill>
        <p:spPr>
          <a:xfrm>
            <a:off x="2269869" y="132280"/>
            <a:ext cx="4319189" cy="5420645"/>
          </a:xfrm>
          <a:prstGeom prst="rect">
            <a:avLst/>
          </a:prstGeom>
        </p:spPr>
      </p:pic>
      <p:pic>
        <p:nvPicPr>
          <p:cNvPr id="10" name="Picture 9">
            <a:extLst>
              <a:ext uri="{FF2B5EF4-FFF2-40B4-BE49-F238E27FC236}">
                <a16:creationId xmlns:a16="http://schemas.microsoft.com/office/drawing/2014/main" id="{EBFBA05E-6F70-4C06-98EF-28517440CF23}"/>
              </a:ext>
            </a:extLst>
          </p:cNvPr>
          <p:cNvPicPr>
            <a:picLocks noChangeAspect="1"/>
          </p:cNvPicPr>
          <p:nvPr/>
        </p:nvPicPr>
        <p:blipFill>
          <a:blip r:embed="rId7"/>
          <a:stretch>
            <a:fillRect/>
          </a:stretch>
        </p:blipFill>
        <p:spPr>
          <a:xfrm>
            <a:off x="2290535" y="59804"/>
            <a:ext cx="4298523" cy="5627541"/>
          </a:xfrm>
          <a:prstGeom prst="rect">
            <a:avLst/>
          </a:prstGeom>
        </p:spPr>
      </p:pic>
      <p:pic>
        <p:nvPicPr>
          <p:cNvPr id="11" name="Picture 10">
            <a:extLst>
              <a:ext uri="{FF2B5EF4-FFF2-40B4-BE49-F238E27FC236}">
                <a16:creationId xmlns:a16="http://schemas.microsoft.com/office/drawing/2014/main" id="{BA1692ED-B990-4874-AA50-8D8E2DBACD2E}"/>
              </a:ext>
            </a:extLst>
          </p:cNvPr>
          <p:cNvPicPr>
            <a:picLocks noChangeAspect="1"/>
          </p:cNvPicPr>
          <p:nvPr/>
        </p:nvPicPr>
        <p:blipFill>
          <a:blip r:embed="rId8"/>
          <a:stretch>
            <a:fillRect/>
          </a:stretch>
        </p:blipFill>
        <p:spPr>
          <a:xfrm>
            <a:off x="2267744" y="10595"/>
            <a:ext cx="4029864" cy="6227535"/>
          </a:xfrm>
          <a:prstGeom prst="rect">
            <a:avLst/>
          </a:prstGeom>
        </p:spPr>
      </p:pic>
      <p:pic>
        <p:nvPicPr>
          <p:cNvPr id="12" name="Picture 11">
            <a:extLst>
              <a:ext uri="{FF2B5EF4-FFF2-40B4-BE49-F238E27FC236}">
                <a16:creationId xmlns:a16="http://schemas.microsoft.com/office/drawing/2014/main" id="{3FA4D6AE-38D4-4F89-9EF1-75C41AF8F6CE}"/>
              </a:ext>
            </a:extLst>
          </p:cNvPr>
          <p:cNvPicPr>
            <a:picLocks noChangeAspect="1"/>
          </p:cNvPicPr>
          <p:nvPr/>
        </p:nvPicPr>
        <p:blipFill>
          <a:blip r:embed="rId9"/>
          <a:stretch>
            <a:fillRect/>
          </a:stretch>
        </p:blipFill>
        <p:spPr>
          <a:xfrm>
            <a:off x="2302013" y="55704"/>
            <a:ext cx="4174529" cy="6703394"/>
          </a:xfrm>
          <a:prstGeom prst="rect">
            <a:avLst/>
          </a:prstGeom>
        </p:spPr>
      </p:pic>
      <p:pic>
        <p:nvPicPr>
          <p:cNvPr id="14" name="Picture 13">
            <a:extLst>
              <a:ext uri="{FF2B5EF4-FFF2-40B4-BE49-F238E27FC236}">
                <a16:creationId xmlns:a16="http://schemas.microsoft.com/office/drawing/2014/main" id="{2CA8C308-344C-43C0-BD24-6E0BE988CD1B}"/>
              </a:ext>
            </a:extLst>
          </p:cNvPr>
          <p:cNvPicPr>
            <a:picLocks noChangeAspect="1"/>
          </p:cNvPicPr>
          <p:nvPr/>
        </p:nvPicPr>
        <p:blipFill>
          <a:blip r:embed="rId10"/>
          <a:stretch>
            <a:fillRect/>
          </a:stretch>
        </p:blipFill>
        <p:spPr>
          <a:xfrm>
            <a:off x="2337131" y="20217"/>
            <a:ext cx="4215858" cy="6227534"/>
          </a:xfrm>
          <a:prstGeom prst="rect">
            <a:avLst/>
          </a:prstGeom>
        </p:spPr>
      </p:pic>
      <p:pic>
        <p:nvPicPr>
          <p:cNvPr id="15" name="Picture 14">
            <a:extLst>
              <a:ext uri="{FF2B5EF4-FFF2-40B4-BE49-F238E27FC236}">
                <a16:creationId xmlns:a16="http://schemas.microsoft.com/office/drawing/2014/main" id="{2B512AC8-0952-4AEE-93D3-2A2BA1198CA0}"/>
              </a:ext>
            </a:extLst>
          </p:cNvPr>
          <p:cNvPicPr>
            <a:picLocks noChangeAspect="1"/>
          </p:cNvPicPr>
          <p:nvPr/>
        </p:nvPicPr>
        <p:blipFill>
          <a:blip r:embed="rId11"/>
          <a:stretch>
            <a:fillRect/>
          </a:stretch>
        </p:blipFill>
        <p:spPr>
          <a:xfrm>
            <a:off x="2302013" y="28832"/>
            <a:ext cx="4691174" cy="5627539"/>
          </a:xfrm>
          <a:prstGeom prst="rect">
            <a:avLst/>
          </a:prstGeom>
        </p:spPr>
      </p:pic>
      <p:pic>
        <p:nvPicPr>
          <p:cNvPr id="16" name="Picture 15">
            <a:extLst>
              <a:ext uri="{FF2B5EF4-FFF2-40B4-BE49-F238E27FC236}">
                <a16:creationId xmlns:a16="http://schemas.microsoft.com/office/drawing/2014/main" id="{1911C493-4D2D-49A4-9439-B81C82F28B26}"/>
              </a:ext>
            </a:extLst>
          </p:cNvPr>
          <p:cNvPicPr>
            <a:picLocks noChangeAspect="1"/>
          </p:cNvPicPr>
          <p:nvPr/>
        </p:nvPicPr>
        <p:blipFill>
          <a:blip r:embed="rId12"/>
          <a:stretch>
            <a:fillRect/>
          </a:stretch>
        </p:blipFill>
        <p:spPr>
          <a:xfrm>
            <a:off x="2267744" y="98104"/>
            <a:ext cx="4608511" cy="5358577"/>
          </a:xfrm>
          <a:prstGeom prst="rect">
            <a:avLst/>
          </a:prstGeom>
        </p:spPr>
      </p:pic>
    </p:spTree>
    <p:extLst>
      <p:ext uri="{BB962C8B-B14F-4D97-AF65-F5344CB8AC3E}">
        <p14:creationId xmlns:p14="http://schemas.microsoft.com/office/powerpoint/2010/main" val="253675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0DB5512-0769-44C1-9F9F-205A3E6AFD54}"/>
              </a:ext>
            </a:extLst>
          </p:cNvPr>
          <p:cNvSpPr>
            <a:spLocks noGrp="1"/>
          </p:cNvSpPr>
          <p:nvPr>
            <p:ph type="title"/>
          </p:nvPr>
        </p:nvSpPr>
        <p:spPr/>
        <p:txBody>
          <a:bodyPr/>
          <a:lstStyle/>
          <a:p>
            <a:endParaRPr lang="en-GB"/>
          </a:p>
        </p:txBody>
      </p:sp>
      <p:pic>
        <p:nvPicPr>
          <p:cNvPr id="10" name="Content Placeholder 9">
            <a:extLst>
              <a:ext uri="{FF2B5EF4-FFF2-40B4-BE49-F238E27FC236}">
                <a16:creationId xmlns:a16="http://schemas.microsoft.com/office/drawing/2014/main" id="{FE346BA7-3E64-411E-8961-0027652AC203}"/>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07504" y="1950834"/>
            <a:ext cx="5607299" cy="2918326"/>
          </a:xfrm>
        </p:spPr>
      </p:pic>
      <p:pic>
        <p:nvPicPr>
          <p:cNvPr id="8" name="Picture 7">
            <a:extLst>
              <a:ext uri="{FF2B5EF4-FFF2-40B4-BE49-F238E27FC236}">
                <a16:creationId xmlns:a16="http://schemas.microsoft.com/office/drawing/2014/main" id="{BD3D7383-349E-4B10-B2CC-46C25BD99713}"/>
              </a:ext>
            </a:extLst>
          </p:cNvPr>
          <p:cNvPicPr>
            <a:picLocks noChangeAspect="1"/>
          </p:cNvPicPr>
          <p:nvPr/>
        </p:nvPicPr>
        <p:blipFill>
          <a:blip r:embed="rId3"/>
          <a:stretch>
            <a:fillRect/>
          </a:stretch>
        </p:blipFill>
        <p:spPr>
          <a:xfrm>
            <a:off x="107504" y="92076"/>
            <a:ext cx="8952037" cy="1824756"/>
          </a:xfrm>
          <a:prstGeom prst="rect">
            <a:avLst/>
          </a:prstGeom>
        </p:spPr>
      </p:pic>
      <p:pic>
        <p:nvPicPr>
          <p:cNvPr id="12" name="Picture 11">
            <a:extLst>
              <a:ext uri="{FF2B5EF4-FFF2-40B4-BE49-F238E27FC236}">
                <a16:creationId xmlns:a16="http://schemas.microsoft.com/office/drawing/2014/main" id="{5CE82AE7-F93D-4525-B1E7-78EF4685D58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83968" y="3789040"/>
            <a:ext cx="4527783" cy="2571882"/>
          </a:xfrm>
          <a:prstGeom prst="rect">
            <a:avLst/>
          </a:prstGeom>
        </p:spPr>
      </p:pic>
      <p:sp>
        <p:nvSpPr>
          <p:cNvPr id="13" name="Rectangle 12">
            <a:extLst>
              <a:ext uri="{FF2B5EF4-FFF2-40B4-BE49-F238E27FC236}">
                <a16:creationId xmlns:a16="http://schemas.microsoft.com/office/drawing/2014/main" id="{BCE80E3A-A714-4A9B-855B-26E60F645CD3}"/>
              </a:ext>
            </a:extLst>
          </p:cNvPr>
          <p:cNvSpPr/>
          <p:nvPr/>
        </p:nvSpPr>
        <p:spPr>
          <a:xfrm>
            <a:off x="5550547" y="6488668"/>
            <a:ext cx="3544560" cy="369332"/>
          </a:xfrm>
          <a:prstGeom prst="rect">
            <a:avLst/>
          </a:prstGeom>
        </p:spPr>
        <p:txBody>
          <a:bodyPr wrap="none">
            <a:spAutoFit/>
          </a:bodyPr>
          <a:lstStyle/>
          <a:p>
            <a:r>
              <a:rPr lang="en-GB" dirty="0"/>
              <a:t>J Hand </a:t>
            </a:r>
            <a:r>
              <a:rPr lang="en-GB" dirty="0" err="1"/>
              <a:t>Surg</a:t>
            </a:r>
            <a:r>
              <a:rPr lang="en-GB" dirty="0"/>
              <a:t> 2013;38A:488–494.</a:t>
            </a:r>
          </a:p>
        </p:txBody>
      </p:sp>
    </p:spTree>
    <p:extLst>
      <p:ext uri="{BB962C8B-B14F-4D97-AF65-F5344CB8AC3E}">
        <p14:creationId xmlns:p14="http://schemas.microsoft.com/office/powerpoint/2010/main" val="421691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0DB5512-0769-44C1-9F9F-205A3E6AFD54}"/>
              </a:ext>
            </a:extLst>
          </p:cNvPr>
          <p:cNvSpPr>
            <a:spLocks noGrp="1"/>
          </p:cNvSpPr>
          <p:nvPr>
            <p:ph type="title"/>
          </p:nvPr>
        </p:nvSpPr>
        <p:spPr/>
        <p:txBody>
          <a:bodyPr/>
          <a:lstStyle/>
          <a:p>
            <a:endParaRPr lang="en-GB"/>
          </a:p>
        </p:txBody>
      </p:sp>
      <p:pic>
        <p:nvPicPr>
          <p:cNvPr id="8" name="Picture 7">
            <a:extLst>
              <a:ext uri="{FF2B5EF4-FFF2-40B4-BE49-F238E27FC236}">
                <a16:creationId xmlns:a16="http://schemas.microsoft.com/office/drawing/2014/main" id="{BD3D7383-349E-4B10-B2CC-46C25BD99713}"/>
              </a:ext>
            </a:extLst>
          </p:cNvPr>
          <p:cNvPicPr>
            <a:picLocks noChangeAspect="1"/>
          </p:cNvPicPr>
          <p:nvPr/>
        </p:nvPicPr>
        <p:blipFill>
          <a:blip r:embed="rId2"/>
          <a:stretch>
            <a:fillRect/>
          </a:stretch>
        </p:blipFill>
        <p:spPr>
          <a:xfrm>
            <a:off x="107504" y="92076"/>
            <a:ext cx="8952037" cy="1824756"/>
          </a:xfrm>
          <a:prstGeom prst="rect">
            <a:avLst/>
          </a:prstGeom>
        </p:spPr>
      </p:pic>
      <p:sp>
        <p:nvSpPr>
          <p:cNvPr id="13" name="Rectangle 12">
            <a:extLst>
              <a:ext uri="{FF2B5EF4-FFF2-40B4-BE49-F238E27FC236}">
                <a16:creationId xmlns:a16="http://schemas.microsoft.com/office/drawing/2014/main" id="{BCE80E3A-A714-4A9B-855B-26E60F645CD3}"/>
              </a:ext>
            </a:extLst>
          </p:cNvPr>
          <p:cNvSpPr/>
          <p:nvPr/>
        </p:nvSpPr>
        <p:spPr>
          <a:xfrm>
            <a:off x="5550547" y="6488668"/>
            <a:ext cx="3544560" cy="369332"/>
          </a:xfrm>
          <a:prstGeom prst="rect">
            <a:avLst/>
          </a:prstGeom>
        </p:spPr>
        <p:txBody>
          <a:bodyPr wrap="none">
            <a:spAutoFit/>
          </a:bodyPr>
          <a:lstStyle/>
          <a:p>
            <a:r>
              <a:rPr lang="en-GB" dirty="0"/>
              <a:t>J Hand </a:t>
            </a:r>
            <a:r>
              <a:rPr lang="en-GB" dirty="0" err="1"/>
              <a:t>Surg</a:t>
            </a:r>
            <a:r>
              <a:rPr lang="en-GB" dirty="0"/>
              <a:t> 2013;38A:488–494.</a:t>
            </a:r>
          </a:p>
        </p:txBody>
      </p:sp>
      <p:pic>
        <p:nvPicPr>
          <p:cNvPr id="5" name="Content Placeholder 4">
            <a:extLst>
              <a:ext uri="{FF2B5EF4-FFF2-40B4-BE49-F238E27FC236}">
                <a16:creationId xmlns:a16="http://schemas.microsoft.com/office/drawing/2014/main" id="{D9CDE46F-9D2F-40E9-B7B5-7B5E8B5381D0}"/>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07504" y="1946636"/>
            <a:ext cx="4808512" cy="4032250"/>
          </a:xfrm>
        </p:spPr>
      </p:pic>
      <p:grpSp>
        <p:nvGrpSpPr>
          <p:cNvPr id="11" name="Group 10">
            <a:extLst>
              <a:ext uri="{FF2B5EF4-FFF2-40B4-BE49-F238E27FC236}">
                <a16:creationId xmlns:a16="http://schemas.microsoft.com/office/drawing/2014/main" id="{DB480449-338C-49BC-A2E4-E7FBD2E112D4}"/>
              </a:ext>
            </a:extLst>
          </p:cNvPr>
          <p:cNvGrpSpPr/>
          <p:nvPr/>
        </p:nvGrpSpPr>
        <p:grpSpPr>
          <a:xfrm>
            <a:off x="5051093" y="3140968"/>
            <a:ext cx="3996332" cy="2997249"/>
            <a:chOff x="5051093" y="3140968"/>
            <a:chExt cx="3996332" cy="2997249"/>
          </a:xfrm>
        </p:grpSpPr>
        <p:pic>
          <p:nvPicPr>
            <p:cNvPr id="7" name="Picture 6">
              <a:extLst>
                <a:ext uri="{FF2B5EF4-FFF2-40B4-BE49-F238E27FC236}">
                  <a16:creationId xmlns:a16="http://schemas.microsoft.com/office/drawing/2014/main" id="{1BE872E7-0A94-45AF-95BF-D43D03E7139B}"/>
                </a:ext>
              </a:extLst>
            </p:cNvPr>
            <p:cNvPicPr>
              <a:picLocks noChangeAspect="1"/>
            </p:cNvPicPr>
            <p:nvPr/>
          </p:nvPicPr>
          <p:blipFill>
            <a:blip r:embed="rId4"/>
            <a:stretch>
              <a:fillRect/>
            </a:stretch>
          </p:blipFill>
          <p:spPr>
            <a:xfrm>
              <a:off x="5051093" y="3140968"/>
              <a:ext cx="3996332" cy="2997249"/>
            </a:xfrm>
            <a:prstGeom prst="rect">
              <a:avLst/>
            </a:prstGeom>
          </p:spPr>
        </p:pic>
        <p:sp>
          <p:nvSpPr>
            <p:cNvPr id="9" name="&quot;Not Allowed&quot; Symbol 8">
              <a:extLst>
                <a:ext uri="{FF2B5EF4-FFF2-40B4-BE49-F238E27FC236}">
                  <a16:creationId xmlns:a16="http://schemas.microsoft.com/office/drawing/2014/main" id="{44F9F4B9-B727-40BF-ADA2-302BAE067498}"/>
                </a:ext>
              </a:extLst>
            </p:cNvPr>
            <p:cNvSpPr/>
            <p:nvPr/>
          </p:nvSpPr>
          <p:spPr>
            <a:xfrm>
              <a:off x="7596336" y="3482670"/>
              <a:ext cx="1368152" cy="1440160"/>
            </a:xfrm>
            <a:prstGeom prst="noSmoking">
              <a:avLst>
                <a:gd name="adj" fmla="val 13927"/>
              </a:avLst>
            </a:prstGeom>
            <a:solidFill>
              <a:srgbClr val="FF0000"/>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Tree>
    <p:extLst>
      <p:ext uri="{BB962C8B-B14F-4D97-AF65-F5344CB8AC3E}">
        <p14:creationId xmlns:p14="http://schemas.microsoft.com/office/powerpoint/2010/main" val="3474327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71431-52E7-4E84-BB89-608FDEF09F04}"/>
              </a:ext>
            </a:extLst>
          </p:cNvPr>
          <p:cNvSpPr>
            <a:spLocks noGrp="1"/>
          </p:cNvSpPr>
          <p:nvPr>
            <p:ph type="title"/>
          </p:nvPr>
        </p:nvSpPr>
        <p:spPr/>
        <p:txBody>
          <a:bodyPr/>
          <a:lstStyle/>
          <a:p>
            <a:endParaRPr lang="en-GB"/>
          </a:p>
        </p:txBody>
      </p:sp>
      <p:sp>
        <p:nvSpPr>
          <p:cNvPr id="6" name="Content Placeholder 5">
            <a:extLst>
              <a:ext uri="{FF2B5EF4-FFF2-40B4-BE49-F238E27FC236}">
                <a16:creationId xmlns:a16="http://schemas.microsoft.com/office/drawing/2014/main" id="{1E13A1C2-BF3A-470E-A159-2F38366B2E23}"/>
              </a:ext>
            </a:extLst>
          </p:cNvPr>
          <p:cNvSpPr>
            <a:spLocks noGrp="1"/>
          </p:cNvSpPr>
          <p:nvPr>
            <p:ph idx="1"/>
          </p:nvPr>
        </p:nvSpPr>
        <p:spPr/>
        <p:txBody>
          <a:bodyPr/>
          <a:lstStyle/>
          <a:p>
            <a:r>
              <a:rPr lang="en-GB" dirty="0"/>
              <a:t>MRI 16 elbow dislocations</a:t>
            </a:r>
          </a:p>
          <a:p>
            <a:endParaRPr lang="en-GB" dirty="0"/>
          </a:p>
          <a:p>
            <a:r>
              <a:rPr lang="en-GB" dirty="0"/>
              <a:t>Complete ligamentous tears were more common on the medial versus the lateral side</a:t>
            </a:r>
          </a:p>
          <a:p>
            <a:endParaRPr lang="en-GB" dirty="0"/>
          </a:p>
          <a:p>
            <a:r>
              <a:rPr lang="en-GB" dirty="0"/>
              <a:t>Lateral ligaments occasionally preserved</a:t>
            </a:r>
          </a:p>
        </p:txBody>
      </p:sp>
      <p:pic>
        <p:nvPicPr>
          <p:cNvPr id="7" name="Picture 6">
            <a:extLst>
              <a:ext uri="{FF2B5EF4-FFF2-40B4-BE49-F238E27FC236}">
                <a16:creationId xmlns:a16="http://schemas.microsoft.com/office/drawing/2014/main" id="{064126B5-A542-4C9A-B9C2-644E188B2898}"/>
              </a:ext>
            </a:extLst>
          </p:cNvPr>
          <p:cNvPicPr>
            <a:picLocks noChangeAspect="1"/>
          </p:cNvPicPr>
          <p:nvPr/>
        </p:nvPicPr>
        <p:blipFill>
          <a:blip r:embed="rId2"/>
          <a:stretch>
            <a:fillRect/>
          </a:stretch>
        </p:blipFill>
        <p:spPr>
          <a:xfrm>
            <a:off x="89756" y="92060"/>
            <a:ext cx="8964488" cy="597632"/>
          </a:xfrm>
          <a:prstGeom prst="rect">
            <a:avLst/>
          </a:prstGeom>
        </p:spPr>
      </p:pic>
      <p:sp>
        <p:nvSpPr>
          <p:cNvPr id="8" name="Rectangle 7">
            <a:extLst>
              <a:ext uri="{FF2B5EF4-FFF2-40B4-BE49-F238E27FC236}">
                <a16:creationId xmlns:a16="http://schemas.microsoft.com/office/drawing/2014/main" id="{304051E6-94AE-4D04-BEBE-27D4462C53C7}"/>
              </a:ext>
            </a:extLst>
          </p:cNvPr>
          <p:cNvSpPr/>
          <p:nvPr/>
        </p:nvSpPr>
        <p:spPr>
          <a:xfrm>
            <a:off x="4644008" y="6491303"/>
            <a:ext cx="4572000" cy="369332"/>
          </a:xfrm>
          <a:prstGeom prst="rect">
            <a:avLst/>
          </a:prstGeom>
        </p:spPr>
        <p:txBody>
          <a:bodyPr>
            <a:spAutoFit/>
          </a:bodyPr>
          <a:lstStyle/>
          <a:p>
            <a:r>
              <a:rPr lang="de-DE" dirty="0"/>
              <a:t>J Hand Surg Am. 2014 Feb;39(2):199-205</a:t>
            </a:r>
            <a:endParaRPr lang="en-GB" dirty="0"/>
          </a:p>
        </p:txBody>
      </p:sp>
    </p:spTree>
    <p:extLst>
      <p:ext uri="{BB962C8B-B14F-4D97-AF65-F5344CB8AC3E}">
        <p14:creationId xmlns:p14="http://schemas.microsoft.com/office/powerpoint/2010/main" val="2075019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9C74BF-B531-4FB3-8CA8-91885AF956E3}"/>
              </a:ext>
            </a:extLst>
          </p:cNvPr>
          <p:cNvSpPr>
            <a:spLocks noGrp="1"/>
          </p:cNvSpPr>
          <p:nvPr>
            <p:ph type="title"/>
          </p:nvPr>
        </p:nvSpPr>
        <p:spPr>
          <a:xfrm>
            <a:off x="457200" y="0"/>
            <a:ext cx="8229600" cy="1143000"/>
          </a:xfrm>
        </p:spPr>
        <p:txBody>
          <a:bodyPr/>
          <a:lstStyle/>
          <a:p>
            <a:r>
              <a:rPr lang="en-GB" dirty="0"/>
              <a:t>Unstable Elbow</a:t>
            </a:r>
          </a:p>
        </p:txBody>
      </p:sp>
      <p:sp>
        <p:nvSpPr>
          <p:cNvPr id="7" name="Content Placeholder 6">
            <a:extLst>
              <a:ext uri="{FF2B5EF4-FFF2-40B4-BE49-F238E27FC236}">
                <a16:creationId xmlns:a16="http://schemas.microsoft.com/office/drawing/2014/main" id="{90676CB3-C85B-49ED-BE76-3285C75FB729}"/>
              </a:ext>
            </a:extLst>
          </p:cNvPr>
          <p:cNvSpPr>
            <a:spLocks noGrp="1"/>
          </p:cNvSpPr>
          <p:nvPr>
            <p:ph sz="half" idx="1"/>
          </p:nvPr>
        </p:nvSpPr>
        <p:spPr>
          <a:xfrm>
            <a:off x="457200" y="1325562"/>
            <a:ext cx="4038600" cy="4525963"/>
          </a:xfrm>
        </p:spPr>
        <p:txBody>
          <a:bodyPr/>
          <a:lstStyle/>
          <a:p>
            <a:r>
              <a:rPr lang="en-GB" dirty="0"/>
              <a:t>Simple</a:t>
            </a:r>
          </a:p>
          <a:p>
            <a:pPr lvl="1"/>
            <a:r>
              <a:rPr lang="en-GB" dirty="0"/>
              <a:t>No Bony injury</a:t>
            </a:r>
          </a:p>
          <a:p>
            <a:pPr lvl="1"/>
            <a:r>
              <a:rPr lang="en-GB" dirty="0"/>
              <a:t>Stable within 30 degrees of extension</a:t>
            </a:r>
          </a:p>
        </p:txBody>
      </p:sp>
      <p:sp>
        <p:nvSpPr>
          <p:cNvPr id="8" name="Content Placeholder 7">
            <a:extLst>
              <a:ext uri="{FF2B5EF4-FFF2-40B4-BE49-F238E27FC236}">
                <a16:creationId xmlns:a16="http://schemas.microsoft.com/office/drawing/2014/main" id="{4F2094AB-FF0B-4E34-8302-8757E57F59B9}"/>
              </a:ext>
            </a:extLst>
          </p:cNvPr>
          <p:cNvSpPr>
            <a:spLocks noGrp="1"/>
          </p:cNvSpPr>
          <p:nvPr>
            <p:ph sz="half" idx="2"/>
          </p:nvPr>
        </p:nvSpPr>
        <p:spPr>
          <a:xfrm>
            <a:off x="4648202" y="1325561"/>
            <a:ext cx="4038600" cy="4525963"/>
          </a:xfrm>
        </p:spPr>
        <p:txBody>
          <a:bodyPr/>
          <a:lstStyle/>
          <a:p>
            <a:r>
              <a:rPr lang="en-GB" dirty="0"/>
              <a:t>Complex</a:t>
            </a:r>
          </a:p>
          <a:p>
            <a:pPr lvl="1"/>
            <a:r>
              <a:rPr lang="en-GB" dirty="0"/>
              <a:t>Bony Injury</a:t>
            </a:r>
          </a:p>
          <a:p>
            <a:pPr lvl="1"/>
            <a:r>
              <a:rPr lang="en-GB" dirty="0"/>
              <a:t>Not stable within 30 degrees of extension</a:t>
            </a:r>
          </a:p>
        </p:txBody>
      </p:sp>
    </p:spTree>
    <p:extLst>
      <p:ext uri="{BB962C8B-B14F-4D97-AF65-F5344CB8AC3E}">
        <p14:creationId xmlns:p14="http://schemas.microsoft.com/office/powerpoint/2010/main" val="363464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urgeon blue">
  <a:themeElements>
    <a:clrScheme name="Custom 10">
      <a:dk1>
        <a:srgbClr val="FFFFFF"/>
      </a:dk1>
      <a:lt1>
        <a:srgbClr val="FFFFFF"/>
      </a:lt1>
      <a:dk2>
        <a:srgbClr val="080808"/>
      </a:dk2>
      <a:lt2>
        <a:srgbClr val="FFFF00"/>
      </a:lt2>
      <a:accent1>
        <a:srgbClr val="BBE0E3"/>
      </a:accent1>
      <a:accent2>
        <a:srgbClr val="333399"/>
      </a:accent2>
      <a:accent3>
        <a:srgbClr val="FFFF00"/>
      </a:accent3>
      <a:accent4>
        <a:srgbClr val="C8C8C8"/>
      </a:accent4>
      <a:accent5>
        <a:srgbClr val="DAEDEF"/>
      </a:accent5>
      <a:accent6>
        <a:srgbClr val="2D2D8A"/>
      </a:accent6>
      <a:hlink>
        <a:srgbClr val="009999"/>
      </a:hlink>
      <a:folHlink>
        <a:srgbClr val="99CC00"/>
      </a:folHlink>
    </a:clrScheme>
    <a:fontScheme name="Custom 1">
      <a:majorFont>
        <a:latin typeface="Verdana"/>
        <a:ea typeface=""/>
        <a:cs typeface=""/>
      </a:majorFont>
      <a:minorFont>
        <a:latin typeface="Arial"/>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extLst>
    <a:ext uri="{05A4C25C-085E-4340-85A3-A5531E510DB2}">
      <thm15:themeFamily xmlns:thm15="http://schemas.microsoft.com/office/thememl/2012/main" name="Presentation3" id="{8885DCF8-9BA7-4E3B-B462-7308294BF586}" vid="{9A315223-B6C8-455A-B58C-0B8363E589A3}"/>
    </a:ext>
  </a:extLst>
</a:theme>
</file>

<file path=ppt/theme/theme2.xml><?xml version="1.0" encoding="utf-8"?>
<a:theme xmlns:a="http://schemas.openxmlformats.org/drawingml/2006/main" name="Acumed content slide">
  <a:themeElements>
    <a:clrScheme name="Acumed">
      <a:dk1>
        <a:sysClr val="windowText" lastClr="000000"/>
      </a:dk1>
      <a:lt1>
        <a:sysClr val="window" lastClr="FFFFFF"/>
      </a:lt1>
      <a:dk2>
        <a:srgbClr val="44546A"/>
      </a:dk2>
      <a:lt2>
        <a:srgbClr val="E7E6E6"/>
      </a:lt2>
      <a:accent1>
        <a:srgbClr val="EC9E25"/>
      </a:accent1>
      <a:accent2>
        <a:srgbClr val="0099D2"/>
      </a:accent2>
      <a:accent3>
        <a:srgbClr val="A8A89E"/>
      </a:accent3>
      <a:accent4>
        <a:srgbClr val="505150"/>
      </a:accent4>
      <a:accent5>
        <a:srgbClr val="D11960"/>
      </a:accent5>
      <a:accent6>
        <a:srgbClr val="B0CD38"/>
      </a:accent6>
      <a:hlink>
        <a:srgbClr val="0099D2"/>
      </a:hlink>
      <a:folHlink>
        <a:srgbClr val="505150"/>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00B3EF">
            <a:alpha val="80000"/>
          </a:srgbClr>
        </a:solidFill>
      </a:spPr>
      <a:bodyPr vert="horz" lIns="91440" tIns="45720" rIns="91440" bIns="45720" rtlCol="0" anchor="b">
        <a:no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blue surgeon background 2</Template>
  <TotalTime>960</TotalTime>
  <Words>760</Words>
  <Application>Microsoft Office PowerPoint</Application>
  <PresentationFormat>On-screen Show (4:3)</PresentationFormat>
  <Paragraphs>181</Paragraphs>
  <Slides>51</Slides>
  <Notes>3</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51</vt:i4>
      </vt:variant>
    </vt:vector>
  </HeadingPairs>
  <TitlesOfParts>
    <vt:vector size="62" baseType="lpstr">
      <vt:lpstr>Arial</vt:lpstr>
      <vt:lpstr>Calibri</vt:lpstr>
      <vt:lpstr>Futura-BookOblique</vt:lpstr>
      <vt:lpstr>Rockwell</vt:lpstr>
      <vt:lpstr>Times New Roman</vt:lpstr>
      <vt:lpstr>Verdana</vt:lpstr>
      <vt:lpstr>Wingdings</vt:lpstr>
      <vt:lpstr>Wingdings 2</vt:lpstr>
      <vt:lpstr>Wingdings 3</vt:lpstr>
      <vt:lpstr>surgeon blue</vt:lpstr>
      <vt:lpstr>Acumed content slide</vt:lpstr>
      <vt:lpstr>  Elbow Instability Overview</vt:lpstr>
      <vt:lpstr>PowerPoint Presentation</vt:lpstr>
      <vt:lpstr>PowerPoint Presentation</vt:lpstr>
      <vt:lpstr>Dsipclaimer</vt:lpstr>
      <vt:lpstr>PowerPoint Presentation</vt:lpstr>
      <vt:lpstr>PowerPoint Presentation</vt:lpstr>
      <vt:lpstr>PowerPoint Presentation</vt:lpstr>
      <vt:lpstr>PowerPoint Presentation</vt:lpstr>
      <vt:lpstr>Unstable Elbow</vt:lpstr>
      <vt:lpstr>PowerPoint Presentation</vt:lpstr>
      <vt:lpstr>Management</vt:lpstr>
      <vt:lpstr>Asses stability</vt:lpstr>
      <vt:lpstr>EUA Elbow</vt:lpstr>
      <vt:lpstr>PowerPoint Presentation</vt:lpstr>
      <vt:lpstr>Asses stability</vt:lpstr>
      <vt:lpstr>PowerPoint Presentation</vt:lpstr>
      <vt:lpstr>PowerPoint Presentation</vt:lpstr>
      <vt:lpstr>32 YO Male</vt:lpstr>
      <vt:lpstr>PowerPoint Presentation</vt:lpstr>
      <vt:lpstr>PowerPoint Presentation</vt:lpstr>
      <vt:lpstr>55 YO</vt:lpstr>
      <vt:lpstr>PowerPoint Presentation</vt:lpstr>
      <vt:lpstr>PowerPoint Presentation</vt:lpstr>
      <vt:lpstr>PowerPoint Presentation</vt:lpstr>
      <vt:lpstr>PowerPoint Presentation</vt:lpstr>
      <vt:lpstr>Medial collateral ligament</vt:lpstr>
      <vt:lpstr>PowerPoint Presentation</vt:lpstr>
      <vt:lpstr>PowerPoint Presentation</vt:lpstr>
      <vt:lpstr>Medial injury</vt:lpstr>
      <vt:lpstr>MRI</vt:lpstr>
      <vt:lpstr>MRI</vt:lpstr>
      <vt:lpstr>Problem with MRI</vt:lpstr>
      <vt:lpstr>Dynamic congruity</vt:lpstr>
      <vt:lpstr>Management</vt:lpstr>
      <vt:lpstr>Simple dislocation outcome</vt:lpstr>
      <vt:lpstr>PowerPoint Presentation</vt:lpstr>
      <vt:lpstr>Management</vt:lpstr>
      <vt:lpstr>PowerPoint Presentation</vt:lpstr>
      <vt:lpstr>PowerPoint Presentation</vt:lpstr>
      <vt:lpstr>Treatment</vt:lpstr>
      <vt:lpstr>Management</vt:lpstr>
      <vt:lpstr>PowerPoint Presentation</vt:lpstr>
      <vt:lpstr>Complex instability</vt:lpstr>
      <vt:lpstr>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Elbow Instability Overview</dc:title>
  <dc:creator>Lee Van Rensburg</dc:creator>
  <cp:lastModifiedBy>Lee Van Rensburg</cp:lastModifiedBy>
  <cp:revision>7</cp:revision>
  <dcterms:created xsi:type="dcterms:W3CDTF">2018-05-30T23:11:39Z</dcterms:created>
  <dcterms:modified xsi:type="dcterms:W3CDTF">2018-08-01T22:25:33Z</dcterms:modified>
</cp:coreProperties>
</file>