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455" r:id="rId2"/>
    <p:sldId id="507" r:id="rId3"/>
    <p:sldId id="508" r:id="rId4"/>
    <p:sldId id="489" r:id="rId5"/>
    <p:sldId id="476" r:id="rId6"/>
    <p:sldId id="479" r:id="rId7"/>
    <p:sldId id="488" r:id="rId8"/>
    <p:sldId id="428" r:id="rId9"/>
    <p:sldId id="449" r:id="rId10"/>
    <p:sldId id="443" r:id="rId11"/>
    <p:sldId id="506" r:id="rId12"/>
    <p:sldId id="520" r:id="rId13"/>
    <p:sldId id="509" r:id="rId14"/>
    <p:sldId id="444" r:id="rId15"/>
    <p:sldId id="445" r:id="rId16"/>
    <p:sldId id="475" r:id="rId17"/>
    <p:sldId id="446" r:id="rId18"/>
    <p:sldId id="429" r:id="rId19"/>
    <p:sldId id="426" r:id="rId20"/>
    <p:sldId id="435" r:id="rId21"/>
    <p:sldId id="434" r:id="rId22"/>
    <p:sldId id="433" r:id="rId23"/>
    <p:sldId id="432" r:id="rId24"/>
    <p:sldId id="427" r:id="rId25"/>
    <p:sldId id="453" r:id="rId26"/>
    <p:sldId id="450" r:id="rId27"/>
    <p:sldId id="517" r:id="rId28"/>
    <p:sldId id="492" r:id="rId29"/>
    <p:sldId id="454" r:id="rId30"/>
    <p:sldId id="456" r:id="rId31"/>
    <p:sldId id="457" r:id="rId32"/>
    <p:sldId id="500" r:id="rId33"/>
    <p:sldId id="494" r:id="rId34"/>
    <p:sldId id="495" r:id="rId35"/>
    <p:sldId id="496" r:id="rId36"/>
    <p:sldId id="497" r:id="rId37"/>
    <p:sldId id="499" r:id="rId38"/>
    <p:sldId id="498" r:id="rId39"/>
    <p:sldId id="510" r:id="rId40"/>
    <p:sldId id="511" r:id="rId41"/>
    <p:sldId id="512" r:id="rId42"/>
    <p:sldId id="514" r:id="rId43"/>
    <p:sldId id="513" r:id="rId44"/>
    <p:sldId id="515" r:id="rId45"/>
    <p:sldId id="469" r:id="rId46"/>
    <p:sldId id="473" r:id="rId47"/>
    <p:sldId id="458" r:id="rId48"/>
    <p:sldId id="474" r:id="rId49"/>
    <p:sldId id="518" r:id="rId50"/>
    <p:sldId id="467" r:id="rId51"/>
    <p:sldId id="468" r:id="rId52"/>
    <p:sldId id="516" r:id="rId53"/>
    <p:sldId id="519" r:id="rId54"/>
    <p:sldId id="490" r:id="rId55"/>
    <p:sldId id="477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538E"/>
    <a:srgbClr val="FFCC99"/>
    <a:srgbClr val="080808"/>
    <a:srgbClr val="9C9CDF"/>
    <a:srgbClr val="BBE0E3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1" autoAdjust="0"/>
  </p:normalViewPr>
  <p:slideViewPr>
    <p:cSldViewPr>
      <p:cViewPr varScale="1">
        <p:scale>
          <a:sx n="67" d="100"/>
          <a:sy n="67" d="100"/>
        </p:scale>
        <p:origin x="604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9C41FC0-653F-4CAA-9E5E-11C15D199D72}" type="slidenum">
              <a:rPr lang="en-GB" altLang="en-US" smtClean="0">
                <a:latin typeface="Calibri" panose="020F0502020204030204" pitchFamily="34" charset="0"/>
              </a:rPr>
              <a:pPr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06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5DF3A9-860A-4743-B979-16C98B38748F}" type="slidenum">
              <a:rPr lang="en-GB" altLang="en-US" smtClean="0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6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0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628E82-9A02-4C59-B9D5-A34BD20AFA6A}" type="slidenum">
              <a:rPr lang="en-GB" altLang="en-US" smtClean="0">
                <a:latin typeface="Calibri" panose="020F0502020204030204" pitchFamily="34" charset="0"/>
              </a:rPr>
              <a:pPr/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31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4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BDDFF2-4670-4F32-BA8D-30037CBEC13E}" type="slidenum">
              <a:rPr lang="en-GB" altLang="en-US" smtClean="0">
                <a:latin typeface="Calibri" panose="020F0502020204030204" pitchFamily="34" charset="0"/>
              </a:rPr>
              <a:pPr/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44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08DC51-086F-460B-AA8E-88C5657DF904}" type="slidenum">
              <a:rPr lang="en-GB" altLang="en-US" smtClean="0">
                <a:latin typeface="Calibri" panose="020F0502020204030204" pitchFamily="34" charset="0"/>
              </a:rPr>
              <a:pPr/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418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1AAF812-253A-4E14-996B-B3409032CC91}" type="slidenum">
              <a:rPr lang="en-GB" altLang="en-US" smtClean="0">
                <a:latin typeface="Calibri" panose="020F0502020204030204" pitchFamily="34" charset="0"/>
              </a:rPr>
              <a:pPr/>
              <a:t>55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11/16/2018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tm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tmp"/><Relationship Id="rId18" Type="http://schemas.openxmlformats.org/officeDocument/2006/relationships/image" Target="../media/image56.tm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tmp"/><Relationship Id="rId17" Type="http://schemas.openxmlformats.org/officeDocument/2006/relationships/image" Target="../media/image55.tmp"/><Relationship Id="rId2" Type="http://schemas.openxmlformats.org/officeDocument/2006/relationships/image" Target="../media/image41.png"/><Relationship Id="rId16" Type="http://schemas.openxmlformats.org/officeDocument/2006/relationships/image" Target="../media/image54.tmp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8.png"/><Relationship Id="rId5" Type="http://schemas.openxmlformats.org/officeDocument/2006/relationships/image" Target="../media/image44.png"/><Relationship Id="rId15" Type="http://schemas.openxmlformats.org/officeDocument/2006/relationships/image" Target="../media/image53.tmp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tmp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mp"/><Relationship Id="rId2" Type="http://schemas.openxmlformats.org/officeDocument/2006/relationships/image" Target="../media/image122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3.emf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mp"/><Relationship Id="rId2" Type="http://schemas.openxmlformats.org/officeDocument/2006/relationships/image" Target="../media/image134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7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08367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1560" y="497682"/>
            <a:ext cx="8229600" cy="1828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GB" dirty="0"/>
            </a:br>
            <a:r>
              <a:rPr lang="en-GB" dirty="0"/>
              <a:t> Distal </a:t>
            </a:r>
            <a:r>
              <a:rPr lang="en-GB" dirty="0" err="1"/>
              <a:t>humerus</a:t>
            </a:r>
            <a:br>
              <a:rPr lang="en-GB" dirty="0"/>
            </a:br>
            <a:r>
              <a:rPr lang="en-GB" dirty="0"/>
              <a:t>Fracture</a:t>
            </a:r>
            <a:br>
              <a:rPr lang="en-GB" dirty="0"/>
            </a:br>
            <a:endParaRPr lang="en-GB" dirty="0"/>
          </a:p>
        </p:txBody>
      </p:sp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979613" y="4652963"/>
            <a:ext cx="6054725" cy="125095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730875"/>
            <a:ext cx="45958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35638"/>
            <a:ext cx="457358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71700"/>
            <a:ext cx="4165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30375"/>
            <a:ext cx="436086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jupiter intra articular bo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357313"/>
            <a:ext cx="31369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 bwMode="auto">
          <a:xfrm>
            <a:off x="714348" y="3429000"/>
            <a:ext cx="814366" cy="1242355"/>
          </a:xfrm>
          <a:custGeom>
            <a:avLst/>
            <a:gdLst>
              <a:gd name="connsiteX0" fmla="*/ 874986 w 903890"/>
              <a:gd name="connsiteY0" fmla="*/ 160283 h 1308538"/>
              <a:gd name="connsiteX1" fmla="*/ 575441 w 903890"/>
              <a:gd name="connsiteY1" fmla="*/ 1058917 h 1308538"/>
              <a:gd name="connsiteX2" fmla="*/ 323193 w 903890"/>
              <a:gd name="connsiteY2" fmla="*/ 1279635 h 1308538"/>
              <a:gd name="connsiteX3" fmla="*/ 149772 w 903890"/>
              <a:gd name="connsiteY3" fmla="*/ 1232338 h 1308538"/>
              <a:gd name="connsiteX4" fmla="*/ 7883 w 903890"/>
              <a:gd name="connsiteY4" fmla="*/ 1011621 h 1308538"/>
              <a:gd name="connsiteX5" fmla="*/ 102476 w 903890"/>
              <a:gd name="connsiteY5" fmla="*/ 507124 h 1308538"/>
              <a:gd name="connsiteX6" fmla="*/ 402021 w 903890"/>
              <a:gd name="connsiteY6" fmla="*/ 428297 h 1308538"/>
              <a:gd name="connsiteX7" fmla="*/ 528145 w 903890"/>
              <a:gd name="connsiteY7" fmla="*/ 239111 h 1308538"/>
              <a:gd name="connsiteX8" fmla="*/ 748862 w 903890"/>
              <a:gd name="connsiteY8" fmla="*/ 97221 h 1308538"/>
              <a:gd name="connsiteX9" fmla="*/ 874986 w 903890"/>
              <a:gd name="connsiteY9" fmla="*/ 160283 h 130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90" h="1308538">
                <a:moveTo>
                  <a:pt x="874986" y="160283"/>
                </a:moveTo>
                <a:cubicBezTo>
                  <a:pt x="846083" y="320566"/>
                  <a:pt x="667406" y="872358"/>
                  <a:pt x="575441" y="1058917"/>
                </a:cubicBezTo>
                <a:cubicBezTo>
                  <a:pt x="483476" y="1245476"/>
                  <a:pt x="394138" y="1250732"/>
                  <a:pt x="323193" y="1279635"/>
                </a:cubicBezTo>
                <a:cubicBezTo>
                  <a:pt x="252248" y="1308538"/>
                  <a:pt x="202324" y="1277007"/>
                  <a:pt x="149772" y="1232338"/>
                </a:cubicBezTo>
                <a:cubicBezTo>
                  <a:pt x="97220" y="1187669"/>
                  <a:pt x="15766" y="1132490"/>
                  <a:pt x="7883" y="1011621"/>
                </a:cubicBezTo>
                <a:cubicBezTo>
                  <a:pt x="0" y="890752"/>
                  <a:pt x="36786" y="604345"/>
                  <a:pt x="102476" y="507124"/>
                </a:cubicBezTo>
                <a:cubicBezTo>
                  <a:pt x="168166" y="409903"/>
                  <a:pt x="331076" y="472966"/>
                  <a:pt x="402021" y="428297"/>
                </a:cubicBezTo>
                <a:cubicBezTo>
                  <a:pt x="472966" y="383628"/>
                  <a:pt x="470338" y="294290"/>
                  <a:pt x="528145" y="239111"/>
                </a:cubicBezTo>
                <a:cubicBezTo>
                  <a:pt x="585952" y="183932"/>
                  <a:pt x="693683" y="102476"/>
                  <a:pt x="748862" y="97221"/>
                </a:cubicBezTo>
                <a:cubicBezTo>
                  <a:pt x="804041" y="91966"/>
                  <a:pt x="903890" y="0"/>
                  <a:pt x="874986" y="160283"/>
                </a:cubicBezTo>
                <a:close/>
              </a:path>
            </a:pathLst>
          </a:cu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" y="309563"/>
            <a:ext cx="4214813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70 YO - 2008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138238"/>
            <a:ext cx="2370138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91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7124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Tip</a:t>
            </a:r>
            <a:br>
              <a:rPr lang="en-GB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5501"/>
            <a:ext cx="3600400" cy="5502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8403" y="83315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Don’t need to be locking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8" r="6308" b="9254"/>
          <a:stretch/>
        </p:blipFill>
        <p:spPr>
          <a:xfrm flipH="1" flipV="1">
            <a:off x="4644008" y="2280334"/>
            <a:ext cx="4193246" cy="431355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 flipV="1">
            <a:off x="5364088" y="3203942"/>
            <a:ext cx="2976509" cy="625197"/>
          </a:xfrm>
          <a:prstGeom prst="line">
            <a:avLst/>
          </a:prstGeom>
          <a:ln w="76200">
            <a:solidFill>
              <a:schemeClr val="bg2">
                <a:lumMod val="10000"/>
                <a:lumOff val="9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691680" y="1772816"/>
            <a:ext cx="2592288" cy="1008112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43086" y="4663308"/>
            <a:ext cx="30315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/>
              <a:t>First 2</a:t>
            </a:r>
          </a:p>
          <a:p>
            <a:pPr algn="ctr"/>
            <a:r>
              <a:rPr lang="en-GB" sz="3600" dirty="0"/>
              <a:t> Great screws</a:t>
            </a:r>
          </a:p>
          <a:p>
            <a:pPr algn="ctr"/>
            <a:r>
              <a:rPr lang="en-GB" sz="2000" dirty="0"/>
              <a:t>Long</a:t>
            </a:r>
          </a:p>
          <a:p>
            <a:pPr algn="ctr"/>
            <a:r>
              <a:rPr lang="en-GB" sz="2000" dirty="0"/>
              <a:t>Distal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220072" y="2927546"/>
            <a:ext cx="2376264" cy="285430"/>
          </a:xfrm>
          <a:prstGeom prst="line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043608" y="1772816"/>
            <a:ext cx="2368860" cy="360040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907704" y="1633662"/>
            <a:ext cx="2628292" cy="751222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91816" y="1988840"/>
            <a:ext cx="2735052" cy="499194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94298" y="389823"/>
            <a:ext cx="3522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4 Good distal screws</a:t>
            </a:r>
          </a:p>
        </p:txBody>
      </p:sp>
    </p:spTree>
    <p:extLst>
      <p:ext uri="{BB962C8B-B14F-4D97-AF65-F5344CB8AC3E}">
        <p14:creationId xmlns:p14="http://schemas.microsoft.com/office/powerpoint/2010/main" val="14526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71244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Tip 2</a:t>
            </a:r>
            <a:br>
              <a:rPr lang="en-GB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55501"/>
            <a:ext cx="3600400" cy="55024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2483768" y="1988840"/>
            <a:ext cx="1877928" cy="2448272"/>
          </a:xfrm>
          <a:prstGeom prst="line">
            <a:avLst/>
          </a:prstGeom>
          <a:ln w="76200">
            <a:solidFill>
              <a:schemeClr val="bg2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&quot;No&quot; Symbol 10"/>
          <p:cNvSpPr/>
          <p:nvPr/>
        </p:nvSpPr>
        <p:spPr>
          <a:xfrm>
            <a:off x="2812319" y="3402531"/>
            <a:ext cx="432048" cy="576064"/>
          </a:xfrm>
          <a:prstGeom prst="noSmoking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6239" y="116632"/>
            <a:ext cx="3363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No Home run screw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9"/>
          <a:stretch/>
        </p:blipFill>
        <p:spPr>
          <a:xfrm flipV="1">
            <a:off x="4778891" y="1355501"/>
            <a:ext cx="3766622" cy="529032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7308304" y="2492896"/>
            <a:ext cx="864096" cy="504056"/>
          </a:xfrm>
          <a:prstGeom prst="line">
            <a:avLst/>
          </a:prstGeom>
          <a:ln w="130175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796136" y="1988840"/>
            <a:ext cx="2503524" cy="1008113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300192" y="2060848"/>
            <a:ext cx="1878117" cy="1341684"/>
          </a:xfrm>
          <a:prstGeom prst="line">
            <a:avLst/>
          </a:prstGeom>
          <a:ln w="76200">
            <a:solidFill>
              <a:schemeClr val="tx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588224" y="1772816"/>
            <a:ext cx="1008112" cy="648071"/>
          </a:xfrm>
          <a:prstGeom prst="round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1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8 Steps to happiness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" y="1052736"/>
            <a:ext cx="4266985" cy="580526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86" y="1052736"/>
            <a:ext cx="4270017" cy="583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72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Step 2 – Plate application &amp; provisional fixation</a:t>
            </a:r>
          </a:p>
        </p:txBody>
      </p:sp>
      <p:sp>
        <p:nvSpPr>
          <p:cNvPr id="65539" name="Right Arrow 8"/>
          <p:cNvSpPr>
            <a:spLocks noChangeArrowheads="1"/>
          </p:cNvSpPr>
          <p:nvPr/>
        </p:nvSpPr>
        <p:spPr bwMode="auto">
          <a:xfrm>
            <a:off x="3200400" y="3352800"/>
            <a:ext cx="609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5541" name="Content Placeholder 10" descr="step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872" y="1844824"/>
            <a:ext cx="4343400" cy="4184650"/>
          </a:xfrm>
        </p:spPr>
      </p:pic>
      <p:sp>
        <p:nvSpPr>
          <p:cNvPr id="2" name="TextBox 1"/>
          <p:cNvSpPr txBox="1"/>
          <p:nvPr/>
        </p:nvSpPr>
        <p:spPr>
          <a:xfrm>
            <a:off x="4635999" y="2752635"/>
            <a:ext cx="4237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Place holding 2mm </a:t>
            </a:r>
          </a:p>
          <a:p>
            <a:r>
              <a:rPr lang="en-GB" sz="3600" dirty="0"/>
              <a:t>K wires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3 – Distal fixation</a:t>
            </a:r>
          </a:p>
        </p:txBody>
      </p:sp>
      <p:pic>
        <p:nvPicPr>
          <p:cNvPr id="67587" name="Content Placeholder 9" descr="step3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93" y="1700808"/>
            <a:ext cx="5646802" cy="454177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18" y="4293096"/>
            <a:ext cx="3342436" cy="2506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42752" y="2593757"/>
            <a:ext cx="28440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Tip</a:t>
            </a:r>
          </a:p>
          <a:p>
            <a:pPr algn="ctr"/>
            <a:r>
              <a:rPr lang="en-GB" sz="2800" dirty="0"/>
              <a:t>1 from each side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66"/>
            <a:ext cx="4852028" cy="312717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28" y="3925077"/>
            <a:ext cx="4266070" cy="2932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25612"/>
            <a:ext cx="2670361" cy="2002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77483"/>
            <a:ext cx="2907355" cy="2180517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30" y="2484639"/>
            <a:ext cx="4751739" cy="18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17848" r="-377" b="10078"/>
          <a:stretch/>
        </p:blipFill>
        <p:spPr>
          <a:xfrm flipH="1" flipV="1">
            <a:off x="7417118" y="4705492"/>
            <a:ext cx="1691836" cy="18952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2699792" y="3594820"/>
            <a:ext cx="2660790" cy="3006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824" y="162217"/>
            <a:ext cx="6045569" cy="1374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824" y="162217"/>
            <a:ext cx="6041660" cy="2263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824" y="162217"/>
            <a:ext cx="6041660" cy="2742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824" y="162217"/>
            <a:ext cx="6041660" cy="3678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824" y="162217"/>
            <a:ext cx="6041660" cy="4653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824" y="162217"/>
            <a:ext cx="6041660" cy="5538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55" y="130868"/>
            <a:ext cx="6041660" cy="66635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818"/>
            <a:ext cx="2155265" cy="1616449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1926822" cy="280858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9" y="3718647"/>
            <a:ext cx="1899607" cy="2846689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4" y="3665323"/>
            <a:ext cx="1986695" cy="2912005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0" y="3653331"/>
            <a:ext cx="1986695" cy="2912005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7" y="3653070"/>
            <a:ext cx="1976434" cy="2936510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0" y="3624556"/>
            <a:ext cx="1989835" cy="2965023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61" y="3616994"/>
            <a:ext cx="1937708" cy="296033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28184" y="6480849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JSES  2005;14:186S-194S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73" y="1780197"/>
            <a:ext cx="2070295" cy="15527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5" y="92826"/>
            <a:ext cx="1739279" cy="11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8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746250"/>
            <a:ext cx="37242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4148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0"/>
            <a:ext cx="490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0" y="84138"/>
            <a:ext cx="3975100" cy="677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4" name="Title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20 YO -2010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1923393" y="4351283"/>
            <a:ext cx="2270235" cy="740979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1857356" y="4714884"/>
            <a:ext cx="2428893" cy="500066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 bwMode="auto">
          <a:xfrm flipH="1">
            <a:off x="1142975" y="4357694"/>
            <a:ext cx="1785950" cy="785818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 bwMode="auto">
          <a:xfrm rot="1224484" flipH="1" flipV="1">
            <a:off x="824644" y="4570426"/>
            <a:ext cx="2352667" cy="637797"/>
          </a:xfrm>
          <a:custGeom>
            <a:avLst/>
            <a:gdLst>
              <a:gd name="connsiteX0" fmla="*/ 2270235 w 2270235"/>
              <a:gd name="connsiteY0" fmla="*/ 0 h 740979"/>
              <a:gd name="connsiteX1" fmla="*/ 0 w 2270235"/>
              <a:gd name="connsiteY1" fmla="*/ 740979 h 74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235" h="740979">
                <a:moveTo>
                  <a:pt x="2270235" y="0"/>
                </a:moveTo>
                <a:lnTo>
                  <a:pt x="0" y="740979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 bwMode="auto">
          <a:xfrm flipV="1">
            <a:off x="1807778" y="5116719"/>
            <a:ext cx="2478471" cy="507956"/>
          </a:xfrm>
          <a:custGeom>
            <a:avLst/>
            <a:gdLst>
              <a:gd name="connsiteX0" fmla="*/ 2617076 w 2617076"/>
              <a:gd name="connsiteY0" fmla="*/ 94593 h 94593"/>
              <a:gd name="connsiteX1" fmla="*/ 0 w 2617076"/>
              <a:gd name="connsiteY1" fmla="*/ 0 h 94593"/>
              <a:gd name="connsiteX2" fmla="*/ 0 w 2617076"/>
              <a:gd name="connsiteY2" fmla="*/ 0 h 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7076" h="94593">
                <a:moveTo>
                  <a:pt x="2617076" y="9459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928794" y="3857628"/>
            <a:ext cx="1285884" cy="857256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5">
                <a:lumMod val="25000"/>
                <a:alpha val="60000"/>
              </a:schemeClr>
            </a:glow>
          </a:effectLst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749188">
            <a:off x="327107" y="3467490"/>
            <a:ext cx="1071570" cy="50006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10344306">
            <a:off x="3743091" y="3569058"/>
            <a:ext cx="1071570" cy="50006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797762" y="4993907"/>
            <a:ext cx="2617076" cy="94593"/>
          </a:xfrm>
          <a:custGeom>
            <a:avLst/>
            <a:gdLst>
              <a:gd name="connsiteX0" fmla="*/ 2617076 w 2617076"/>
              <a:gd name="connsiteY0" fmla="*/ 94593 h 94593"/>
              <a:gd name="connsiteX1" fmla="*/ 0 w 2617076"/>
              <a:gd name="connsiteY1" fmla="*/ 0 h 94593"/>
              <a:gd name="connsiteX2" fmla="*/ 0 w 2617076"/>
              <a:gd name="connsiteY2" fmla="*/ 0 h 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7076" h="94593">
                <a:moveTo>
                  <a:pt x="2617076" y="94593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 w="57150" cap="flat" cmpd="sng" algn="ctr">
            <a:solidFill>
              <a:schemeClr val="accent4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86 YO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515" y="1591959"/>
            <a:ext cx="3756936" cy="5154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85" y="1591959"/>
            <a:ext cx="4757530" cy="51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1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803275"/>
            <a:ext cx="82486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6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01059" name="Content Placeholder 5"/>
          <p:cNvSpPr>
            <a:spLocks noGrp="1"/>
          </p:cNvSpPr>
          <p:nvPr>
            <p:ph idx="1"/>
          </p:nvPr>
        </p:nvSpPr>
        <p:spPr>
          <a:xfrm>
            <a:off x="685800" y="3597275"/>
            <a:ext cx="7772400" cy="2498725"/>
          </a:xfrm>
        </p:spPr>
        <p:txBody>
          <a:bodyPr/>
          <a:lstStyle/>
          <a:p>
            <a:pPr eaLnBrk="1" hangingPunct="1"/>
            <a:r>
              <a:rPr lang="en-GB" altLang="en-US"/>
              <a:t>Multicentre</a:t>
            </a:r>
          </a:p>
          <a:p>
            <a:pPr eaLnBrk="1" hangingPunct="1"/>
            <a:r>
              <a:rPr lang="en-GB" altLang="en-US"/>
              <a:t>Randomised </a:t>
            </a:r>
          </a:p>
          <a:p>
            <a:pPr eaLnBrk="1" hangingPunct="1"/>
            <a:r>
              <a:rPr lang="en-GB" altLang="en-US"/>
              <a:t>comminuted distal humeral fractures in patients aged over 65 years. </a:t>
            </a:r>
          </a:p>
          <a:p>
            <a:pPr eaLnBrk="1" hangingPunct="1"/>
            <a:r>
              <a:rPr lang="en-GB" altLang="en-US"/>
              <a:t>TER Vs ORIF</a:t>
            </a:r>
          </a:p>
        </p:txBody>
      </p:sp>
      <p:pic>
        <p:nvPicPr>
          <p:cNvPr id="3317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08685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81" name="Rectangle 2"/>
          <p:cNvSpPr>
            <a:spLocks noChangeArrowheads="1"/>
          </p:cNvSpPr>
          <p:nvPr/>
        </p:nvSpPr>
        <p:spPr bwMode="auto">
          <a:xfrm>
            <a:off x="4587875" y="6500813"/>
            <a:ext cx="417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 Shoulder Elbow Surg (2009) 18, 3-12</a:t>
            </a:r>
          </a:p>
        </p:txBody>
      </p:sp>
      <p:pic>
        <p:nvPicPr>
          <p:cNvPr id="5" name="Picture 4" descr="Cover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" y="5905477"/>
            <a:ext cx="723917" cy="95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02083" name="Content Placeholder 5"/>
          <p:cNvSpPr>
            <a:spLocks noGrp="1"/>
          </p:cNvSpPr>
          <p:nvPr>
            <p:ph idx="1"/>
          </p:nvPr>
        </p:nvSpPr>
        <p:spPr>
          <a:xfrm>
            <a:off x="685800" y="1816100"/>
            <a:ext cx="8074025" cy="4279900"/>
          </a:xfrm>
        </p:spPr>
        <p:txBody>
          <a:bodyPr/>
          <a:lstStyle/>
          <a:p>
            <a:pPr eaLnBrk="1" hangingPunct="1"/>
            <a:r>
              <a:rPr lang="en-GB" altLang="en-US"/>
              <a:t>TER superior to ORIF</a:t>
            </a:r>
          </a:p>
          <a:p>
            <a:pPr lvl="2" eaLnBrk="1" hangingPunct="1"/>
            <a:r>
              <a:rPr lang="en-GB" altLang="en-US"/>
              <a:t>surgeon-based (MEPS)</a:t>
            </a:r>
          </a:p>
          <a:p>
            <a:pPr lvl="2" eaLnBrk="1" hangingPunct="1"/>
            <a:r>
              <a:rPr lang="en-GB" altLang="en-US"/>
              <a:t>patient-based (DASH) outcome scores, </a:t>
            </a:r>
          </a:p>
          <a:p>
            <a:pPr eaLnBrk="1" hangingPunct="1"/>
            <a:r>
              <a:rPr lang="en-GB" altLang="en-US"/>
              <a:t>Trend toward a reduced reoperation rate and improved range of motion in the TER group</a:t>
            </a:r>
          </a:p>
          <a:p>
            <a:pPr eaLnBrk="1" hangingPunct="1"/>
            <a:r>
              <a:rPr lang="en-GB" altLang="en-US"/>
              <a:t>25% of patients randomized to ORIF required intraoperative conversion to TER</a:t>
            </a:r>
          </a:p>
        </p:txBody>
      </p:sp>
      <p:pic>
        <p:nvPicPr>
          <p:cNvPr id="3328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0868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2805" name="Rectangle 2"/>
          <p:cNvSpPr>
            <a:spLocks noChangeArrowheads="1"/>
          </p:cNvSpPr>
          <p:nvPr/>
        </p:nvSpPr>
        <p:spPr bwMode="auto">
          <a:xfrm>
            <a:off x="4587875" y="6500813"/>
            <a:ext cx="417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 Shoulder Elbow Surg (2009) 18, 3-12</a:t>
            </a:r>
          </a:p>
        </p:txBody>
      </p:sp>
      <p:pic>
        <p:nvPicPr>
          <p:cNvPr id="5" name="Picture 4" descr="Cover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" y="5905477"/>
            <a:ext cx="723917" cy="95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sp>
        <p:nvSpPr>
          <p:cNvPr id="333827" name="Content Placeholder 1"/>
          <p:cNvSpPr>
            <a:spLocks noGrp="1"/>
          </p:cNvSpPr>
          <p:nvPr>
            <p:ph idx="1"/>
          </p:nvPr>
        </p:nvSpPr>
        <p:spPr>
          <a:xfrm>
            <a:off x="457200" y="1816100"/>
            <a:ext cx="8229600" cy="4492625"/>
          </a:xfrm>
        </p:spPr>
        <p:txBody>
          <a:bodyPr/>
          <a:lstStyle/>
          <a:p>
            <a:pPr eaLnBrk="1" hangingPunct="1"/>
            <a:r>
              <a:rPr lang="en-GB" altLang="en-US"/>
              <a:t>We believe that our study supports the use of primary TER in elderly patients with comminuted, intra-articular distal humeral fractures.</a:t>
            </a:r>
          </a:p>
          <a:p>
            <a:pPr eaLnBrk="1" hangingPunct="1"/>
            <a:endParaRPr lang="en-GB" altLang="en-US"/>
          </a:p>
        </p:txBody>
      </p:sp>
      <p:pic>
        <p:nvPicPr>
          <p:cNvPr id="3338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0868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3829" name="Rectangle 2"/>
          <p:cNvSpPr>
            <a:spLocks noChangeArrowheads="1"/>
          </p:cNvSpPr>
          <p:nvPr/>
        </p:nvSpPr>
        <p:spPr bwMode="auto">
          <a:xfrm>
            <a:off x="4587875" y="6500813"/>
            <a:ext cx="4171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 Shoulder Elbow Surg (2009) 18, 3-12</a:t>
            </a:r>
          </a:p>
        </p:txBody>
      </p:sp>
      <p:pic>
        <p:nvPicPr>
          <p:cNvPr id="5" name="Picture 4" descr="Cover 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" y="5905477"/>
            <a:ext cx="723917" cy="952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4149725"/>
            <a:ext cx="4622800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38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337050"/>
            <a:ext cx="2874962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pic>
        <p:nvPicPr>
          <p:cNvPr id="3348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871663"/>
            <a:ext cx="9069388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 flipV="1">
            <a:off x="5292080" y="4797152"/>
            <a:ext cx="648072" cy="864096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5413664" y="4468091"/>
            <a:ext cx="566152" cy="1236518"/>
          </a:xfrm>
          <a:custGeom>
            <a:avLst/>
            <a:gdLst>
              <a:gd name="connsiteX0" fmla="*/ 0 w 566152"/>
              <a:gd name="connsiteY0" fmla="*/ 0 h 1236518"/>
              <a:gd name="connsiteX1" fmla="*/ 249381 w 566152"/>
              <a:gd name="connsiteY1" fmla="*/ 540327 h 1236518"/>
              <a:gd name="connsiteX2" fmla="*/ 509154 w 566152"/>
              <a:gd name="connsiteY2" fmla="*/ 924791 h 1236518"/>
              <a:gd name="connsiteX3" fmla="*/ 561109 w 566152"/>
              <a:gd name="connsiteY3" fmla="*/ 1091045 h 1236518"/>
              <a:gd name="connsiteX4" fmla="*/ 426027 w 566152"/>
              <a:gd name="connsiteY4" fmla="*/ 1236518 h 12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152" h="1236518">
                <a:moveTo>
                  <a:pt x="0" y="0"/>
                </a:moveTo>
                <a:cubicBezTo>
                  <a:pt x="82261" y="193097"/>
                  <a:pt x="164522" y="386195"/>
                  <a:pt x="249381" y="540327"/>
                </a:cubicBezTo>
                <a:cubicBezTo>
                  <a:pt x="334240" y="694459"/>
                  <a:pt x="457199" y="833005"/>
                  <a:pt x="509154" y="924791"/>
                </a:cubicBezTo>
                <a:cubicBezTo>
                  <a:pt x="561109" y="1016577"/>
                  <a:pt x="574963" y="1039091"/>
                  <a:pt x="561109" y="1091045"/>
                </a:cubicBezTo>
                <a:cubicBezTo>
                  <a:pt x="547255" y="1142999"/>
                  <a:pt x="486641" y="1189758"/>
                  <a:pt x="426027" y="1236518"/>
                </a:cubicBezTo>
              </a:path>
            </a:pathLst>
          </a:custGeom>
          <a:noFill/>
          <a:ln w="76200"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4352" cy="1930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86 YO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86674"/>
            <a:ext cx="4153333" cy="5172556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040" y="1665460"/>
            <a:ext cx="4104456" cy="522173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3528" y="1686674"/>
            <a:ext cx="3806080" cy="5153756"/>
            <a:chOff x="429500" y="1458350"/>
            <a:chExt cx="3744416" cy="53820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500" y="1458350"/>
              <a:ext cx="3744416" cy="53820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4798" y="6268465"/>
              <a:ext cx="12378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6 months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064" y="1665460"/>
            <a:ext cx="2610737" cy="52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possible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" y="1417638"/>
            <a:ext cx="3456732" cy="5352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406" y="1460906"/>
            <a:ext cx="5986791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37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32 YO Male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841784" y="2452328"/>
            <a:ext cx="5354959" cy="3456383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399426" y="1211182"/>
            <a:ext cx="5307224" cy="598641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26861"/>
            <a:ext cx="4932040" cy="562172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62" y="1366163"/>
            <a:ext cx="4239970" cy="5482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311" y="1312669"/>
            <a:ext cx="3779911" cy="5450105"/>
            <a:chOff x="655807" y="1382320"/>
            <a:chExt cx="3779911" cy="54501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5807" y="1382320"/>
              <a:ext cx="3779911" cy="54501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899" y="1701478"/>
              <a:ext cx="954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 Years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631" y="1615030"/>
            <a:ext cx="3416884" cy="56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71192"/>
            <a:ext cx="6980799" cy="383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79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" y="-1673"/>
            <a:ext cx="3750586" cy="56346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45" y="3262397"/>
            <a:ext cx="6382455" cy="3590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96" y="124577"/>
            <a:ext cx="4714859" cy="31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23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Olecranon osteotomy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84723"/>
            <a:ext cx="4894414" cy="533312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583796"/>
            <a:ext cx="2104508" cy="209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450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 First case - 2005</a:t>
            </a:r>
            <a:br>
              <a:rPr lang="en-GB" dirty="0"/>
            </a:br>
            <a:r>
              <a:rPr lang="en-GB" dirty="0"/>
              <a:t>17 Y0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417638"/>
            <a:ext cx="3621326" cy="54338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249" y="1417638"/>
            <a:ext cx="4968247" cy="54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18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2" y="0"/>
            <a:ext cx="9071476" cy="2004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6501244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(2012) 21, 126-135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91" y="3429001"/>
            <a:ext cx="5581429" cy="30722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1780" y="2659559"/>
            <a:ext cx="3960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difference</a:t>
            </a:r>
          </a:p>
        </p:txBody>
      </p:sp>
    </p:spTree>
    <p:extLst>
      <p:ext uri="{BB962C8B-B14F-4D97-AF65-F5344CB8AC3E}">
        <p14:creationId xmlns:p14="http://schemas.microsoft.com/office/powerpoint/2010/main" val="177124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2" y="0"/>
            <a:ext cx="9071476" cy="20047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6501244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Shoulder Elbow </a:t>
            </a:r>
            <a:r>
              <a:rPr lang="en-US" dirty="0" err="1"/>
              <a:t>Surg</a:t>
            </a:r>
            <a:r>
              <a:rPr lang="en-US" dirty="0"/>
              <a:t> (2012) 21, 126-135</a:t>
            </a: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2" y="2004752"/>
            <a:ext cx="9092140" cy="41605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1760" y="5085184"/>
            <a:ext cx="864096" cy="461665"/>
          </a:xfrm>
          <a:prstGeom prst="rect">
            <a:avLst/>
          </a:prstGeom>
          <a:solidFill>
            <a:schemeClr val="bg1"/>
          </a:solidFill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110°</a:t>
            </a:r>
          </a:p>
        </p:txBody>
      </p:sp>
      <p:sp>
        <p:nvSpPr>
          <p:cNvPr id="15" name="Oval 14"/>
          <p:cNvSpPr/>
          <p:nvPr/>
        </p:nvSpPr>
        <p:spPr>
          <a:xfrm>
            <a:off x="1691680" y="4653136"/>
            <a:ext cx="576064" cy="432048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7875621" y="5229200"/>
            <a:ext cx="1005403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1/3rd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4912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447" y="64606"/>
            <a:ext cx="7684775" cy="1143000"/>
          </a:xfrm>
        </p:spPr>
        <p:txBody>
          <a:bodyPr/>
          <a:lstStyle/>
          <a:p>
            <a:r>
              <a:rPr lang="en-US" dirty="0"/>
              <a:t>Posterior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Triceps tongue – </a:t>
            </a:r>
            <a:r>
              <a:rPr lang="en-US" sz="2000" dirty="0"/>
              <a:t>Van </a:t>
            </a:r>
            <a:r>
              <a:rPr lang="en-US" sz="2000" dirty="0" err="1"/>
              <a:t>Gorder</a:t>
            </a:r>
            <a:endParaRPr lang="en-US" sz="2000" dirty="0"/>
          </a:p>
          <a:p>
            <a:r>
              <a:rPr lang="en-US" dirty="0" err="1"/>
              <a:t>Paratricipital</a:t>
            </a:r>
            <a:endParaRPr lang="en-US" dirty="0"/>
          </a:p>
          <a:p>
            <a:r>
              <a:rPr lang="en-US" dirty="0"/>
              <a:t>Triceps reflection</a:t>
            </a:r>
          </a:p>
          <a:p>
            <a:pPr lvl="1"/>
            <a:r>
              <a:rPr lang="en-US" dirty="0"/>
              <a:t>Medial to lateral – </a:t>
            </a:r>
            <a:r>
              <a:rPr lang="en-US" sz="2000" dirty="0" err="1"/>
              <a:t>Morrey</a:t>
            </a:r>
            <a:endParaRPr lang="en-US" dirty="0"/>
          </a:p>
          <a:p>
            <a:pPr lvl="1"/>
            <a:r>
              <a:rPr lang="en-US" dirty="0"/>
              <a:t>Lateral to medial – </a:t>
            </a:r>
            <a:r>
              <a:rPr lang="en-US" sz="2000" dirty="0" err="1"/>
              <a:t>Deakin</a:t>
            </a:r>
            <a:r>
              <a:rPr lang="en-US" sz="2000" dirty="0"/>
              <a:t> and </a:t>
            </a:r>
            <a:r>
              <a:rPr lang="en-US" sz="2000" dirty="0" err="1"/>
              <a:t>Deshmukh</a:t>
            </a:r>
            <a:endParaRPr lang="en-US" sz="2000" dirty="0"/>
          </a:p>
          <a:p>
            <a:r>
              <a:rPr lang="en-US" dirty="0"/>
              <a:t>Olecranon osteotomy</a:t>
            </a:r>
          </a:p>
          <a:p>
            <a:pPr lvl="1"/>
            <a:r>
              <a:rPr lang="en-US" dirty="0"/>
              <a:t>Intra articular</a:t>
            </a:r>
          </a:p>
          <a:p>
            <a:pPr lvl="1"/>
            <a:r>
              <a:rPr lang="en-US" dirty="0"/>
              <a:t>Extra articular</a:t>
            </a:r>
          </a:p>
          <a:p>
            <a:r>
              <a:rPr lang="en-US" dirty="0"/>
              <a:t>Triceps split</a:t>
            </a:r>
          </a:p>
          <a:p>
            <a:r>
              <a:rPr lang="en-US" dirty="0"/>
              <a:t>TRAP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378" y="64606"/>
            <a:ext cx="1641284" cy="1693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60" y="3256265"/>
            <a:ext cx="2362973" cy="1072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850" y="1761703"/>
            <a:ext cx="3601355" cy="1494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95" y="4081852"/>
            <a:ext cx="1532285" cy="1556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14" y="4447152"/>
            <a:ext cx="1468714" cy="24108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6" y="5373216"/>
            <a:ext cx="1184114" cy="147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" y="64049"/>
            <a:ext cx="9126907" cy="1584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1708" y="2716441"/>
            <a:ext cx="5167047" cy="2736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4586" y="2817208"/>
            <a:ext cx="4806788" cy="2536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35896" y="6488668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 Bone Joint </a:t>
            </a:r>
            <a:r>
              <a:rPr lang="en-US" dirty="0" err="1"/>
              <a:t>Surg</a:t>
            </a:r>
            <a:r>
              <a:rPr lang="en-US" dirty="0"/>
              <a:t> Am, 1940 Apr 01;22(2):278-292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3447" y="4124890"/>
            <a:ext cx="2816306" cy="19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63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3752"/>
            <a:ext cx="8229600" cy="1143000"/>
          </a:xfrm>
        </p:spPr>
        <p:txBody>
          <a:bodyPr/>
          <a:lstStyle/>
          <a:p>
            <a:r>
              <a:rPr lang="en-GB" dirty="0" err="1"/>
              <a:t>Paratricipital</a:t>
            </a:r>
            <a:endParaRPr lang="en-GB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5" y="5085184"/>
            <a:ext cx="6357689" cy="168885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5" y="908720"/>
            <a:ext cx="8932487" cy="40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4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0" y="6493472"/>
            <a:ext cx="4352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Bone Joint </a:t>
            </a:r>
            <a:r>
              <a:rPr lang="en-US" dirty="0" err="1"/>
              <a:t>Surg</a:t>
            </a:r>
            <a:r>
              <a:rPr lang="en-US" dirty="0"/>
              <a:t> Am 1981;63:1050-63.)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r="1960"/>
          <a:stretch/>
        </p:blipFill>
        <p:spPr>
          <a:xfrm>
            <a:off x="3697079" y="2915881"/>
            <a:ext cx="5422187" cy="327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45"/>
            <a:ext cx="9130091" cy="1587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453" y="6191806"/>
            <a:ext cx="4361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Orthop</a:t>
            </a:r>
            <a:r>
              <a:rPr lang="en-US" dirty="0"/>
              <a:t> </a:t>
            </a:r>
            <a:r>
              <a:rPr lang="en-US" dirty="0" err="1"/>
              <a:t>Relat</a:t>
            </a:r>
            <a:r>
              <a:rPr lang="en-US" dirty="0"/>
              <a:t> Res 1982;116:188-92.</a:t>
            </a:r>
          </a:p>
        </p:txBody>
      </p:sp>
      <p:sp>
        <p:nvSpPr>
          <p:cNvPr id="9" name="Rectangle 8"/>
          <p:cNvSpPr/>
          <p:nvPr/>
        </p:nvSpPr>
        <p:spPr>
          <a:xfrm>
            <a:off x="27818" y="25433"/>
            <a:ext cx="9116182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Extensive posterior exposure of the elbow: a triceps sparing approach.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3" y="2708920"/>
            <a:ext cx="3167171" cy="3472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13" y="1670011"/>
            <a:ext cx="5263917" cy="451179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18" y="1622931"/>
            <a:ext cx="3816424" cy="4446783"/>
          </a:xfrm>
        </p:spPr>
        <p:txBody>
          <a:bodyPr/>
          <a:lstStyle/>
          <a:p>
            <a:pPr marL="136525" indent="0">
              <a:buNone/>
            </a:pPr>
            <a:r>
              <a:rPr lang="en-US" sz="2400" dirty="0"/>
              <a:t>Triceps medial to lateral (preserves anconeus)</a:t>
            </a:r>
          </a:p>
        </p:txBody>
      </p:sp>
    </p:spTree>
    <p:extLst>
      <p:ext uri="{BB962C8B-B14F-4D97-AF65-F5344CB8AC3E}">
        <p14:creationId xmlns:p14="http://schemas.microsoft.com/office/powerpoint/2010/main" val="37314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TRIFCU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" y="20513"/>
            <a:ext cx="9145016" cy="1488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9" y="1648923"/>
            <a:ext cx="4323724" cy="3445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43" y="2348880"/>
            <a:ext cx="4967057" cy="40232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19761" y="6463406"/>
            <a:ext cx="5136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Ann R Coll Surg 240 Engl 2010; 92: 240–242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558924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Lateral to medial</a:t>
            </a:r>
          </a:p>
        </p:txBody>
      </p:sp>
    </p:spTree>
    <p:extLst>
      <p:ext uri="{BB962C8B-B14F-4D97-AF65-F5344CB8AC3E}">
        <p14:creationId xmlns:p14="http://schemas.microsoft.com/office/powerpoint/2010/main" val="425698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599805"/>
          </a:xfrm>
        </p:spPr>
        <p:txBody>
          <a:bodyPr/>
          <a:lstStyle/>
          <a:p>
            <a:r>
              <a:rPr lang="en-US" dirty="0"/>
              <a:t>Triceps split</a:t>
            </a:r>
          </a:p>
          <a:p>
            <a:pPr lvl="1"/>
            <a:r>
              <a:rPr lang="en-US" dirty="0"/>
              <a:t>2/3</a:t>
            </a:r>
            <a:r>
              <a:rPr lang="en-US" baseline="30000" dirty="0"/>
              <a:t>rd</a:t>
            </a:r>
            <a:r>
              <a:rPr lang="en-US" dirty="0"/>
              <a:t> radial, 1/3</a:t>
            </a:r>
            <a:r>
              <a:rPr lang="en-US" baseline="30000" dirty="0"/>
              <a:t>rd</a:t>
            </a:r>
            <a:r>
              <a:rPr lang="en-US" dirty="0"/>
              <a:t> ulna</a:t>
            </a:r>
          </a:p>
          <a:p>
            <a:pPr marL="585788" lvl="1" indent="0">
              <a:buNone/>
            </a:pPr>
            <a:endParaRPr lang="en-US" dirty="0"/>
          </a:p>
          <a:p>
            <a:r>
              <a:rPr lang="en-US" dirty="0"/>
              <a:t>Ulna 1/3</a:t>
            </a:r>
            <a:r>
              <a:rPr lang="en-US" baseline="30000" dirty="0"/>
              <a:t>rd</a:t>
            </a:r>
            <a:r>
              <a:rPr lang="en-US" dirty="0"/>
              <a:t> protects ulna nerve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17" y="1611340"/>
            <a:ext cx="2824383" cy="4638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04781" y="6488668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J </a:t>
            </a:r>
            <a:r>
              <a:rPr lang="fr-FR" dirty="0" err="1"/>
              <a:t>Bone</a:t>
            </a:r>
            <a:r>
              <a:rPr lang="fr-FR" dirty="0"/>
              <a:t> Joint </a:t>
            </a:r>
            <a:r>
              <a:rPr lang="fr-FR" dirty="0" err="1"/>
              <a:t>Surg</a:t>
            </a:r>
            <a:r>
              <a:rPr lang="fr-FR" dirty="0"/>
              <a:t> [</a:t>
            </a:r>
            <a:r>
              <a:rPr lang="fr-FR" dirty="0" err="1"/>
              <a:t>Br</a:t>
            </a:r>
            <a:r>
              <a:rPr lang="fr-FR" dirty="0"/>
              <a:t>] 1999;81-B:1020-2.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7" y="101282"/>
            <a:ext cx="8870125" cy="148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06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Olecranon osteotomy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t="40355" r="-544" b="332"/>
          <a:stretch/>
        </p:blipFill>
        <p:spPr>
          <a:xfrm>
            <a:off x="1979712" y="1130269"/>
            <a:ext cx="5616624" cy="570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01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408281" cy="33123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33222" y="2996952"/>
            <a:ext cx="4710778" cy="3744416"/>
            <a:chOff x="2868772" y="1772816"/>
            <a:chExt cx="3846682" cy="2880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8772" y="1772816"/>
              <a:ext cx="3846682" cy="2880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805" y="2273384"/>
              <a:ext cx="1630649" cy="122624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683568" y="5248764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Hardly ever do osteotomy</a:t>
            </a:r>
          </a:p>
        </p:txBody>
      </p:sp>
    </p:spTree>
    <p:extLst>
      <p:ext uri="{BB962C8B-B14F-4D97-AF65-F5344CB8AC3E}">
        <p14:creationId xmlns:p14="http://schemas.microsoft.com/office/powerpoint/2010/main" val="215219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My First case - 2005</a:t>
            </a:r>
            <a:br>
              <a:rPr lang="en-GB" dirty="0"/>
            </a:br>
            <a:r>
              <a:rPr lang="en-GB" dirty="0"/>
              <a:t>17 Y0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417638"/>
            <a:ext cx="3621326" cy="54338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249" y="1417638"/>
            <a:ext cx="4968247" cy="541990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023295" y="4149042"/>
            <a:ext cx="1080120" cy="724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3389193" y="4819046"/>
            <a:ext cx="421704" cy="4320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&quot;No&quot; Symbol 6"/>
          <p:cNvSpPr/>
          <p:nvPr/>
        </p:nvSpPr>
        <p:spPr>
          <a:xfrm>
            <a:off x="6552372" y="5517232"/>
            <a:ext cx="1239791" cy="1008112"/>
          </a:xfrm>
          <a:prstGeom prst="noSmoking">
            <a:avLst/>
          </a:prstGeom>
          <a:solidFill>
            <a:schemeClr val="tx2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53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139"/>
            <a:ext cx="5616624" cy="678886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796136" y="404664"/>
            <a:ext cx="728100" cy="6343049"/>
          </a:xfrm>
          <a:custGeom>
            <a:avLst/>
            <a:gdLst>
              <a:gd name="connsiteX0" fmla="*/ 567891 w 728100"/>
              <a:gd name="connsiteY0" fmla="*/ 0 h 6343049"/>
              <a:gd name="connsiteX1" fmla="*/ 693019 w 728100"/>
              <a:gd name="connsiteY1" fmla="*/ 4042611 h 6343049"/>
              <a:gd name="connsiteX2" fmla="*/ 702645 w 728100"/>
              <a:gd name="connsiteY2" fmla="*/ 4735630 h 6343049"/>
              <a:gd name="connsiteX3" fmla="*/ 385011 w 728100"/>
              <a:gd name="connsiteY3" fmla="*/ 5650030 h 6343049"/>
              <a:gd name="connsiteX4" fmla="*/ 0 w 728100"/>
              <a:gd name="connsiteY4" fmla="*/ 6343049 h 63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100" h="6343049">
                <a:moveTo>
                  <a:pt x="567891" y="0"/>
                </a:moveTo>
                <a:cubicBezTo>
                  <a:pt x="619225" y="1626669"/>
                  <a:pt x="670560" y="3253339"/>
                  <a:pt x="693019" y="4042611"/>
                </a:cubicBezTo>
                <a:cubicBezTo>
                  <a:pt x="715478" y="4831883"/>
                  <a:pt x="753980" y="4467727"/>
                  <a:pt x="702645" y="4735630"/>
                </a:cubicBezTo>
                <a:cubicBezTo>
                  <a:pt x="651310" y="5003533"/>
                  <a:pt x="502118" y="5382127"/>
                  <a:pt x="385011" y="5650030"/>
                </a:cubicBezTo>
                <a:cubicBezTo>
                  <a:pt x="267904" y="5917933"/>
                  <a:pt x="133952" y="6130491"/>
                  <a:pt x="0" y="6343049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" y="156175"/>
            <a:ext cx="2870721" cy="44762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31981" y="156175"/>
            <a:ext cx="1579646" cy="1688649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6304547" y="462013"/>
            <a:ext cx="86628" cy="4138863"/>
          </a:xfrm>
          <a:custGeom>
            <a:avLst/>
            <a:gdLst>
              <a:gd name="connsiteX0" fmla="*/ 0 w 86628"/>
              <a:gd name="connsiteY0" fmla="*/ 0 h 4138863"/>
              <a:gd name="connsiteX1" fmla="*/ 86628 w 86628"/>
              <a:gd name="connsiteY1" fmla="*/ 4138863 h 4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28" h="4138863">
                <a:moveTo>
                  <a:pt x="0" y="0"/>
                </a:moveTo>
                <a:lnTo>
                  <a:pt x="86628" y="4138863"/>
                </a:lnTo>
              </a:path>
            </a:pathLst>
          </a:cu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31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" y="13645"/>
            <a:ext cx="9136910" cy="144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6488668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PSA88A"/>
              </a:rPr>
              <a:t>J Shoulder Elbow </a:t>
            </a:r>
            <a:r>
              <a:rPr lang="en-US" dirty="0" err="1">
                <a:latin typeface="AdvPSA88A"/>
              </a:rPr>
              <a:t>Surg</a:t>
            </a:r>
            <a:r>
              <a:rPr lang="en-US" dirty="0">
                <a:latin typeface="AdvPSA88A"/>
              </a:rPr>
              <a:t> (2010) 19, 399-405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8428" y="2096905"/>
            <a:ext cx="4895095" cy="3888432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4067944" y="2204864"/>
            <a:ext cx="1216690" cy="432048"/>
          </a:xfrm>
          <a:custGeom>
            <a:avLst/>
            <a:gdLst>
              <a:gd name="connsiteX0" fmla="*/ 301908 w 1216690"/>
              <a:gd name="connsiteY0" fmla="*/ 0 h 453456"/>
              <a:gd name="connsiteX1" fmla="*/ 99777 w 1216690"/>
              <a:gd name="connsiteY1" fmla="*/ 173255 h 453456"/>
              <a:gd name="connsiteX2" fmla="*/ 22775 w 1216690"/>
              <a:gd name="connsiteY2" fmla="*/ 298383 h 453456"/>
              <a:gd name="connsiteX3" fmla="*/ 51651 w 1216690"/>
              <a:gd name="connsiteY3" fmla="*/ 442762 h 453456"/>
              <a:gd name="connsiteX4" fmla="*/ 561790 w 1216690"/>
              <a:gd name="connsiteY4" fmla="*/ 442762 h 453456"/>
              <a:gd name="connsiteX5" fmla="*/ 1187432 w 1216690"/>
              <a:gd name="connsiteY5" fmla="*/ 433137 h 453456"/>
              <a:gd name="connsiteX6" fmla="*/ 1091179 w 1216690"/>
              <a:gd name="connsiteY6" fmla="*/ 259882 h 453456"/>
              <a:gd name="connsiteX7" fmla="*/ 889049 w 1216690"/>
              <a:gd name="connsiteY7" fmla="*/ 67377 h 453456"/>
              <a:gd name="connsiteX8" fmla="*/ 744670 w 1216690"/>
              <a:gd name="connsiteY8" fmla="*/ 19251 h 453456"/>
              <a:gd name="connsiteX9" fmla="*/ 427036 w 1216690"/>
              <a:gd name="connsiteY9" fmla="*/ 19251 h 453456"/>
              <a:gd name="connsiteX10" fmla="*/ 301908 w 1216690"/>
              <a:gd name="connsiteY10" fmla="*/ 0 h 45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6690" h="453456">
                <a:moveTo>
                  <a:pt x="301908" y="0"/>
                </a:moveTo>
                <a:cubicBezTo>
                  <a:pt x="224103" y="61762"/>
                  <a:pt x="146299" y="123524"/>
                  <a:pt x="99777" y="173255"/>
                </a:cubicBezTo>
                <a:cubicBezTo>
                  <a:pt x="53255" y="222986"/>
                  <a:pt x="30796" y="253465"/>
                  <a:pt x="22775" y="298383"/>
                </a:cubicBezTo>
                <a:cubicBezTo>
                  <a:pt x="14754" y="343301"/>
                  <a:pt x="-38185" y="418699"/>
                  <a:pt x="51651" y="442762"/>
                </a:cubicBezTo>
                <a:cubicBezTo>
                  <a:pt x="141487" y="466825"/>
                  <a:pt x="561790" y="442762"/>
                  <a:pt x="561790" y="442762"/>
                </a:cubicBezTo>
                <a:cubicBezTo>
                  <a:pt x="751087" y="441158"/>
                  <a:pt x="1099201" y="463617"/>
                  <a:pt x="1187432" y="433137"/>
                </a:cubicBezTo>
                <a:cubicBezTo>
                  <a:pt x="1275663" y="402657"/>
                  <a:pt x="1140909" y="320842"/>
                  <a:pt x="1091179" y="259882"/>
                </a:cubicBezTo>
                <a:cubicBezTo>
                  <a:pt x="1041449" y="198922"/>
                  <a:pt x="946801" y="107482"/>
                  <a:pt x="889049" y="67377"/>
                </a:cubicBezTo>
                <a:cubicBezTo>
                  <a:pt x="831297" y="27272"/>
                  <a:pt x="821672" y="27272"/>
                  <a:pt x="744670" y="19251"/>
                </a:cubicBezTo>
                <a:cubicBezTo>
                  <a:pt x="667668" y="11230"/>
                  <a:pt x="427036" y="19251"/>
                  <a:pt x="427036" y="19251"/>
                </a:cubicBezTo>
                <a:lnTo>
                  <a:pt x="301908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586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139"/>
            <a:ext cx="5616624" cy="6788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" y="156175"/>
            <a:ext cx="2870721" cy="44762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31981" y="156175"/>
            <a:ext cx="1579646" cy="1688649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6304547" y="462013"/>
            <a:ext cx="86628" cy="4138863"/>
          </a:xfrm>
          <a:custGeom>
            <a:avLst/>
            <a:gdLst>
              <a:gd name="connsiteX0" fmla="*/ 0 w 86628"/>
              <a:gd name="connsiteY0" fmla="*/ 0 h 4138863"/>
              <a:gd name="connsiteX1" fmla="*/ 86628 w 86628"/>
              <a:gd name="connsiteY1" fmla="*/ 4138863 h 4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628" h="4138863">
                <a:moveTo>
                  <a:pt x="0" y="0"/>
                </a:moveTo>
                <a:lnTo>
                  <a:pt x="86628" y="4138863"/>
                </a:lnTo>
              </a:path>
            </a:pathLst>
          </a:cu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6015789" y="423512"/>
            <a:ext cx="433494" cy="5842534"/>
          </a:xfrm>
          <a:custGeom>
            <a:avLst/>
            <a:gdLst>
              <a:gd name="connsiteX0" fmla="*/ 250257 w 433494"/>
              <a:gd name="connsiteY0" fmla="*/ 0 h 5842534"/>
              <a:gd name="connsiteX1" fmla="*/ 385011 w 433494"/>
              <a:gd name="connsiteY1" fmla="*/ 4244741 h 5842534"/>
              <a:gd name="connsiteX2" fmla="*/ 404262 w 433494"/>
              <a:gd name="connsiteY2" fmla="*/ 4735629 h 5842534"/>
              <a:gd name="connsiteX3" fmla="*/ 0 w 433494"/>
              <a:gd name="connsiteY3" fmla="*/ 5842534 h 5842534"/>
              <a:gd name="connsiteX4" fmla="*/ 0 w 433494"/>
              <a:gd name="connsiteY4" fmla="*/ 5842534 h 58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494" h="5842534">
                <a:moveTo>
                  <a:pt x="250257" y="0"/>
                </a:moveTo>
                <a:cubicBezTo>
                  <a:pt x="304800" y="1727735"/>
                  <a:pt x="359344" y="3455470"/>
                  <a:pt x="385011" y="4244741"/>
                </a:cubicBezTo>
                <a:cubicBezTo>
                  <a:pt x="410679" y="5034013"/>
                  <a:pt x="468431" y="4469330"/>
                  <a:pt x="404262" y="4735629"/>
                </a:cubicBezTo>
                <a:cubicBezTo>
                  <a:pt x="340094" y="5001928"/>
                  <a:pt x="0" y="5842534"/>
                  <a:pt x="0" y="5842534"/>
                </a:cubicBezTo>
                <a:lnTo>
                  <a:pt x="0" y="5842534"/>
                </a:ln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2" y="4750930"/>
            <a:ext cx="1615174" cy="203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" y="13645"/>
            <a:ext cx="9136910" cy="144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5976" y="6488668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PSA88A"/>
              </a:rPr>
              <a:t>J Shoulder Elbow </a:t>
            </a:r>
            <a:r>
              <a:rPr lang="en-US" dirty="0" err="1">
                <a:latin typeface="AdvPSA88A"/>
              </a:rPr>
              <a:t>Surg</a:t>
            </a:r>
            <a:r>
              <a:rPr lang="en-US" dirty="0">
                <a:latin typeface="AdvPSA88A"/>
              </a:rPr>
              <a:t> (2010) 19, 399-405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80" y="2195509"/>
            <a:ext cx="3505200" cy="4235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998" y="2979324"/>
            <a:ext cx="4150018" cy="329657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2843808" y="3429000"/>
            <a:ext cx="864096" cy="3273622"/>
          </a:xfrm>
          <a:custGeom>
            <a:avLst/>
            <a:gdLst>
              <a:gd name="connsiteX0" fmla="*/ 0 w 652045"/>
              <a:gd name="connsiteY0" fmla="*/ 95560 h 2580984"/>
              <a:gd name="connsiteX1" fmla="*/ 114300 w 652045"/>
              <a:gd name="connsiteY1" fmla="*/ 667060 h 2580984"/>
              <a:gd name="connsiteX2" fmla="*/ 207818 w 652045"/>
              <a:gd name="connsiteY2" fmla="*/ 1165823 h 2580984"/>
              <a:gd name="connsiteX3" fmla="*/ 166255 w 652045"/>
              <a:gd name="connsiteY3" fmla="*/ 1851623 h 2580984"/>
              <a:gd name="connsiteX4" fmla="*/ 155864 w 652045"/>
              <a:gd name="connsiteY4" fmla="*/ 2360778 h 2580984"/>
              <a:gd name="connsiteX5" fmla="*/ 166255 w 652045"/>
              <a:gd name="connsiteY5" fmla="*/ 2527032 h 2580984"/>
              <a:gd name="connsiteX6" fmla="*/ 488373 w 652045"/>
              <a:gd name="connsiteY6" fmla="*/ 2547814 h 2580984"/>
              <a:gd name="connsiteX7" fmla="*/ 644236 w 652045"/>
              <a:gd name="connsiteY7" fmla="*/ 2516642 h 2580984"/>
              <a:gd name="connsiteX8" fmla="*/ 613064 w 652045"/>
              <a:gd name="connsiteY8" fmla="*/ 1799669 h 2580984"/>
              <a:gd name="connsiteX9" fmla="*/ 477982 w 652045"/>
              <a:gd name="connsiteY9" fmla="*/ 864487 h 2580984"/>
              <a:gd name="connsiteX10" fmla="*/ 384464 w 652045"/>
              <a:gd name="connsiteY10" fmla="*/ 334551 h 2580984"/>
              <a:gd name="connsiteX11" fmla="*/ 280555 w 652045"/>
              <a:gd name="connsiteY11" fmla="*/ 33214 h 2580984"/>
              <a:gd name="connsiteX12" fmla="*/ 135082 w 652045"/>
              <a:gd name="connsiteY12" fmla="*/ 22823 h 2580984"/>
              <a:gd name="connsiteX13" fmla="*/ 10391 w 652045"/>
              <a:gd name="connsiteY13" fmla="*/ 168296 h 258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2045" h="2580984">
                <a:moveTo>
                  <a:pt x="0" y="95560"/>
                </a:moveTo>
                <a:cubicBezTo>
                  <a:pt x="39832" y="292121"/>
                  <a:pt x="79664" y="488683"/>
                  <a:pt x="114300" y="667060"/>
                </a:cubicBezTo>
                <a:cubicBezTo>
                  <a:pt x="148936" y="845437"/>
                  <a:pt x="199159" y="968396"/>
                  <a:pt x="207818" y="1165823"/>
                </a:cubicBezTo>
                <a:cubicBezTo>
                  <a:pt x="216477" y="1363250"/>
                  <a:pt x="174914" y="1652464"/>
                  <a:pt x="166255" y="1851623"/>
                </a:cubicBezTo>
                <a:cubicBezTo>
                  <a:pt x="157596" y="2050782"/>
                  <a:pt x="155864" y="2248210"/>
                  <a:pt x="155864" y="2360778"/>
                </a:cubicBezTo>
                <a:cubicBezTo>
                  <a:pt x="155864" y="2473346"/>
                  <a:pt x="110837" y="2495859"/>
                  <a:pt x="166255" y="2527032"/>
                </a:cubicBezTo>
                <a:cubicBezTo>
                  <a:pt x="221673" y="2558205"/>
                  <a:pt x="408710" y="2549546"/>
                  <a:pt x="488373" y="2547814"/>
                </a:cubicBezTo>
                <a:cubicBezTo>
                  <a:pt x="568036" y="2546082"/>
                  <a:pt x="623454" y="2641333"/>
                  <a:pt x="644236" y="2516642"/>
                </a:cubicBezTo>
                <a:cubicBezTo>
                  <a:pt x="665018" y="2391951"/>
                  <a:pt x="640773" y="2075028"/>
                  <a:pt x="613064" y="1799669"/>
                </a:cubicBezTo>
                <a:cubicBezTo>
                  <a:pt x="585355" y="1524310"/>
                  <a:pt x="516082" y="1108673"/>
                  <a:pt x="477982" y="864487"/>
                </a:cubicBezTo>
                <a:cubicBezTo>
                  <a:pt x="439882" y="620301"/>
                  <a:pt x="417369" y="473097"/>
                  <a:pt x="384464" y="334551"/>
                </a:cubicBezTo>
                <a:cubicBezTo>
                  <a:pt x="351560" y="196006"/>
                  <a:pt x="322119" y="85169"/>
                  <a:pt x="280555" y="33214"/>
                </a:cubicBezTo>
                <a:cubicBezTo>
                  <a:pt x="238991" y="-18741"/>
                  <a:pt x="180109" y="309"/>
                  <a:pt x="135082" y="22823"/>
                </a:cubicBezTo>
                <a:cubicBezTo>
                  <a:pt x="90055" y="45337"/>
                  <a:pt x="50223" y="106816"/>
                  <a:pt x="10391" y="168296"/>
                </a:cubicBezTo>
              </a:path>
            </a:pathLst>
          </a:custGeom>
          <a:solidFill>
            <a:srgbClr val="F2F2F2">
              <a:alpha val="50196"/>
            </a:srgbClr>
          </a:solidFill>
          <a:ln w="28575">
            <a:solidFill>
              <a:srgbClr val="DAEDEF">
                <a:alpha val="7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43608" y="1916832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Medial Rolled edge</a:t>
            </a:r>
          </a:p>
        </p:txBody>
      </p:sp>
    </p:spTree>
    <p:extLst>
      <p:ext uri="{BB962C8B-B14F-4D97-AF65-F5344CB8AC3E}">
        <p14:creationId xmlns:p14="http://schemas.microsoft.com/office/powerpoint/2010/main" val="425458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139"/>
            <a:ext cx="5616624" cy="678886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796136" y="404664"/>
            <a:ext cx="728100" cy="6343049"/>
          </a:xfrm>
          <a:custGeom>
            <a:avLst/>
            <a:gdLst>
              <a:gd name="connsiteX0" fmla="*/ 567891 w 728100"/>
              <a:gd name="connsiteY0" fmla="*/ 0 h 6343049"/>
              <a:gd name="connsiteX1" fmla="*/ 693019 w 728100"/>
              <a:gd name="connsiteY1" fmla="*/ 4042611 h 6343049"/>
              <a:gd name="connsiteX2" fmla="*/ 702645 w 728100"/>
              <a:gd name="connsiteY2" fmla="*/ 4735630 h 6343049"/>
              <a:gd name="connsiteX3" fmla="*/ 385011 w 728100"/>
              <a:gd name="connsiteY3" fmla="*/ 5650030 h 6343049"/>
              <a:gd name="connsiteX4" fmla="*/ 0 w 728100"/>
              <a:gd name="connsiteY4" fmla="*/ 6343049 h 634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100" h="6343049">
                <a:moveTo>
                  <a:pt x="567891" y="0"/>
                </a:moveTo>
                <a:cubicBezTo>
                  <a:pt x="619225" y="1626669"/>
                  <a:pt x="670560" y="3253339"/>
                  <a:pt x="693019" y="4042611"/>
                </a:cubicBezTo>
                <a:cubicBezTo>
                  <a:pt x="715478" y="4831883"/>
                  <a:pt x="753980" y="4467727"/>
                  <a:pt x="702645" y="4735630"/>
                </a:cubicBezTo>
                <a:cubicBezTo>
                  <a:pt x="651310" y="5003533"/>
                  <a:pt x="502118" y="5382127"/>
                  <a:pt x="385011" y="5650030"/>
                </a:cubicBezTo>
                <a:cubicBezTo>
                  <a:pt x="267904" y="5917933"/>
                  <a:pt x="133952" y="6130491"/>
                  <a:pt x="0" y="6343049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" y="156175"/>
            <a:ext cx="2870721" cy="447629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012160" y="505729"/>
            <a:ext cx="239675" cy="5227527"/>
          </a:xfrm>
          <a:custGeom>
            <a:avLst/>
            <a:gdLst>
              <a:gd name="connsiteX0" fmla="*/ 356135 w 610059"/>
              <a:gd name="connsiteY0" fmla="*/ 0 h 6140918"/>
              <a:gd name="connsiteX1" fmla="*/ 596767 w 610059"/>
              <a:gd name="connsiteY1" fmla="*/ 4254366 h 6140918"/>
              <a:gd name="connsiteX2" fmla="*/ 0 w 610059"/>
              <a:gd name="connsiteY2" fmla="*/ 6140918 h 614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059" h="6140918">
                <a:moveTo>
                  <a:pt x="356135" y="0"/>
                </a:moveTo>
                <a:cubicBezTo>
                  <a:pt x="506129" y="1615440"/>
                  <a:pt x="656123" y="3230880"/>
                  <a:pt x="596767" y="4254366"/>
                </a:cubicBezTo>
                <a:cubicBezTo>
                  <a:pt x="537411" y="5277852"/>
                  <a:pt x="268705" y="5709385"/>
                  <a:pt x="0" y="6140918"/>
                </a:cubicBezTo>
              </a:path>
            </a:pathLst>
          </a:custGeom>
          <a:noFill/>
          <a:ln w="76200">
            <a:solidFill>
              <a:srgbClr val="DD538E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5380522" y="625642"/>
            <a:ext cx="467505" cy="5909912"/>
          </a:xfrm>
          <a:custGeom>
            <a:avLst/>
            <a:gdLst>
              <a:gd name="connsiteX0" fmla="*/ 288758 w 467505"/>
              <a:gd name="connsiteY0" fmla="*/ 0 h 5909912"/>
              <a:gd name="connsiteX1" fmla="*/ 423512 w 467505"/>
              <a:gd name="connsiteY1" fmla="*/ 3147461 h 5909912"/>
              <a:gd name="connsiteX2" fmla="*/ 433137 w 467505"/>
              <a:gd name="connsiteY2" fmla="*/ 4417996 h 5909912"/>
              <a:gd name="connsiteX3" fmla="*/ 0 w 467505"/>
              <a:gd name="connsiteY3" fmla="*/ 5909912 h 59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505" h="5909912">
                <a:moveTo>
                  <a:pt x="288758" y="0"/>
                </a:moveTo>
                <a:cubicBezTo>
                  <a:pt x="344103" y="1205564"/>
                  <a:pt x="399449" y="2411128"/>
                  <a:pt x="423512" y="3147461"/>
                </a:cubicBezTo>
                <a:cubicBezTo>
                  <a:pt x="447575" y="3883794"/>
                  <a:pt x="503722" y="3957588"/>
                  <a:pt x="433137" y="4417996"/>
                </a:cubicBezTo>
                <a:cubicBezTo>
                  <a:pt x="362552" y="4878404"/>
                  <a:pt x="181276" y="5394158"/>
                  <a:pt x="0" y="5909912"/>
                </a:cubicBezTo>
              </a:path>
            </a:pathLst>
          </a:custGeom>
          <a:noFill/>
          <a:ln w="5715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95536" y="5013176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Lateral </a:t>
            </a:r>
          </a:p>
          <a:p>
            <a:r>
              <a:rPr lang="en-GB" dirty="0"/>
              <a:t>Para olecranon</a:t>
            </a:r>
          </a:p>
        </p:txBody>
      </p:sp>
    </p:spTree>
    <p:extLst>
      <p:ext uri="{BB962C8B-B14F-4D97-AF65-F5344CB8AC3E}">
        <p14:creationId xmlns:p14="http://schemas.microsoft.com/office/powerpoint/2010/main" val="31478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Lateral Para-olecranon approach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04" y="1704068"/>
            <a:ext cx="4040837" cy="488303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260141" y="1772816"/>
            <a:ext cx="1273041" cy="4361415"/>
          </a:xfrm>
          <a:custGeom>
            <a:avLst/>
            <a:gdLst>
              <a:gd name="connsiteX0" fmla="*/ 50886 w 1041614"/>
              <a:gd name="connsiteY0" fmla="*/ 222940 h 4235501"/>
              <a:gd name="connsiteX1" fmla="*/ 539984 w 1041614"/>
              <a:gd name="connsiteY1" fmla="*/ 2859815 h 4235501"/>
              <a:gd name="connsiteX2" fmla="*/ 306067 w 1041614"/>
              <a:gd name="connsiteY2" fmla="*/ 3912438 h 4235501"/>
              <a:gd name="connsiteX3" fmla="*/ 508086 w 1041614"/>
              <a:gd name="connsiteY3" fmla="*/ 4199517 h 4235501"/>
              <a:gd name="connsiteX4" fmla="*/ 944021 w 1041614"/>
              <a:gd name="connsiteY4" fmla="*/ 3221322 h 4235501"/>
              <a:gd name="connsiteX5" fmla="*/ 1039714 w 1041614"/>
              <a:gd name="connsiteY5" fmla="*/ 2859815 h 4235501"/>
              <a:gd name="connsiteX6" fmla="*/ 1007816 w 1041614"/>
              <a:gd name="connsiteY6" fmla="*/ 1902885 h 4235501"/>
              <a:gd name="connsiteX7" fmla="*/ 1007816 w 1041614"/>
              <a:gd name="connsiteY7" fmla="*/ 903424 h 4235501"/>
              <a:gd name="connsiteX8" fmla="*/ 944021 w 1041614"/>
              <a:gd name="connsiteY8" fmla="*/ 180410 h 4235501"/>
              <a:gd name="connsiteX9" fmla="*/ 837695 w 1041614"/>
              <a:gd name="connsiteY9" fmla="*/ 42187 h 4235501"/>
              <a:gd name="connsiteX10" fmla="*/ 221007 w 1041614"/>
              <a:gd name="connsiteY10" fmla="*/ 63452 h 4235501"/>
              <a:gd name="connsiteX11" fmla="*/ 29621 w 1041614"/>
              <a:gd name="connsiteY11" fmla="*/ 127247 h 4235501"/>
              <a:gd name="connsiteX12" fmla="*/ 50886 w 1041614"/>
              <a:gd name="connsiteY12" fmla="*/ 222940 h 4235501"/>
              <a:gd name="connsiteX0" fmla="*/ 35775 w 1026503"/>
              <a:gd name="connsiteY0" fmla="*/ 227615 h 4239044"/>
              <a:gd name="connsiteX1" fmla="*/ 280324 w 1026503"/>
              <a:gd name="connsiteY1" fmla="*/ 2928285 h 4239044"/>
              <a:gd name="connsiteX2" fmla="*/ 290956 w 1026503"/>
              <a:gd name="connsiteY2" fmla="*/ 3917113 h 4239044"/>
              <a:gd name="connsiteX3" fmla="*/ 492975 w 1026503"/>
              <a:gd name="connsiteY3" fmla="*/ 4204192 h 4239044"/>
              <a:gd name="connsiteX4" fmla="*/ 928910 w 1026503"/>
              <a:gd name="connsiteY4" fmla="*/ 3225997 h 4239044"/>
              <a:gd name="connsiteX5" fmla="*/ 1024603 w 1026503"/>
              <a:gd name="connsiteY5" fmla="*/ 2864490 h 4239044"/>
              <a:gd name="connsiteX6" fmla="*/ 992705 w 1026503"/>
              <a:gd name="connsiteY6" fmla="*/ 1907560 h 4239044"/>
              <a:gd name="connsiteX7" fmla="*/ 992705 w 1026503"/>
              <a:gd name="connsiteY7" fmla="*/ 908099 h 4239044"/>
              <a:gd name="connsiteX8" fmla="*/ 928910 w 1026503"/>
              <a:gd name="connsiteY8" fmla="*/ 185085 h 4239044"/>
              <a:gd name="connsiteX9" fmla="*/ 822584 w 1026503"/>
              <a:gd name="connsiteY9" fmla="*/ 46862 h 4239044"/>
              <a:gd name="connsiteX10" fmla="*/ 205896 w 1026503"/>
              <a:gd name="connsiteY10" fmla="*/ 68127 h 4239044"/>
              <a:gd name="connsiteX11" fmla="*/ 14510 w 1026503"/>
              <a:gd name="connsiteY11" fmla="*/ 131922 h 4239044"/>
              <a:gd name="connsiteX12" fmla="*/ 35775 w 1026503"/>
              <a:gd name="connsiteY12" fmla="*/ 227615 h 4239044"/>
              <a:gd name="connsiteX0" fmla="*/ 35775 w 1026503"/>
              <a:gd name="connsiteY0" fmla="*/ 227615 h 3950479"/>
              <a:gd name="connsiteX1" fmla="*/ 280324 w 1026503"/>
              <a:gd name="connsiteY1" fmla="*/ 2928285 h 3950479"/>
              <a:gd name="connsiteX2" fmla="*/ 290956 w 1026503"/>
              <a:gd name="connsiteY2" fmla="*/ 3917113 h 3950479"/>
              <a:gd name="connsiteX3" fmla="*/ 684362 w 1026503"/>
              <a:gd name="connsiteY3" fmla="*/ 3672564 h 3950479"/>
              <a:gd name="connsiteX4" fmla="*/ 928910 w 1026503"/>
              <a:gd name="connsiteY4" fmla="*/ 3225997 h 3950479"/>
              <a:gd name="connsiteX5" fmla="*/ 1024603 w 1026503"/>
              <a:gd name="connsiteY5" fmla="*/ 2864490 h 3950479"/>
              <a:gd name="connsiteX6" fmla="*/ 992705 w 1026503"/>
              <a:gd name="connsiteY6" fmla="*/ 1907560 h 3950479"/>
              <a:gd name="connsiteX7" fmla="*/ 992705 w 1026503"/>
              <a:gd name="connsiteY7" fmla="*/ 908099 h 3950479"/>
              <a:gd name="connsiteX8" fmla="*/ 928910 w 1026503"/>
              <a:gd name="connsiteY8" fmla="*/ 185085 h 3950479"/>
              <a:gd name="connsiteX9" fmla="*/ 822584 w 1026503"/>
              <a:gd name="connsiteY9" fmla="*/ 46862 h 3950479"/>
              <a:gd name="connsiteX10" fmla="*/ 205896 w 1026503"/>
              <a:gd name="connsiteY10" fmla="*/ 68127 h 3950479"/>
              <a:gd name="connsiteX11" fmla="*/ 14510 w 1026503"/>
              <a:gd name="connsiteY11" fmla="*/ 131922 h 3950479"/>
              <a:gd name="connsiteX12" fmla="*/ 35775 w 1026503"/>
              <a:gd name="connsiteY12" fmla="*/ 227615 h 3950479"/>
              <a:gd name="connsiteX0" fmla="*/ 35775 w 1026503"/>
              <a:gd name="connsiteY0" fmla="*/ 227615 h 4348547"/>
              <a:gd name="connsiteX1" fmla="*/ 280324 w 1026503"/>
              <a:gd name="connsiteY1" fmla="*/ 2928285 h 4348547"/>
              <a:gd name="connsiteX2" fmla="*/ 567403 w 1026503"/>
              <a:gd name="connsiteY2" fmla="*/ 4331783 h 4348547"/>
              <a:gd name="connsiteX3" fmla="*/ 684362 w 1026503"/>
              <a:gd name="connsiteY3" fmla="*/ 3672564 h 4348547"/>
              <a:gd name="connsiteX4" fmla="*/ 928910 w 1026503"/>
              <a:gd name="connsiteY4" fmla="*/ 3225997 h 4348547"/>
              <a:gd name="connsiteX5" fmla="*/ 1024603 w 1026503"/>
              <a:gd name="connsiteY5" fmla="*/ 2864490 h 4348547"/>
              <a:gd name="connsiteX6" fmla="*/ 992705 w 1026503"/>
              <a:gd name="connsiteY6" fmla="*/ 1907560 h 4348547"/>
              <a:gd name="connsiteX7" fmla="*/ 992705 w 1026503"/>
              <a:gd name="connsiteY7" fmla="*/ 908099 h 4348547"/>
              <a:gd name="connsiteX8" fmla="*/ 928910 w 1026503"/>
              <a:gd name="connsiteY8" fmla="*/ 185085 h 4348547"/>
              <a:gd name="connsiteX9" fmla="*/ 822584 w 1026503"/>
              <a:gd name="connsiteY9" fmla="*/ 46862 h 4348547"/>
              <a:gd name="connsiteX10" fmla="*/ 205896 w 1026503"/>
              <a:gd name="connsiteY10" fmla="*/ 68127 h 4348547"/>
              <a:gd name="connsiteX11" fmla="*/ 14510 w 1026503"/>
              <a:gd name="connsiteY11" fmla="*/ 131922 h 4348547"/>
              <a:gd name="connsiteX12" fmla="*/ 35775 w 1026503"/>
              <a:gd name="connsiteY12" fmla="*/ 227615 h 4348547"/>
              <a:gd name="connsiteX0" fmla="*/ 33703 w 1024431"/>
              <a:gd name="connsiteY0" fmla="*/ 250238 h 4361002"/>
              <a:gd name="connsiteX1" fmla="*/ 235722 w 1024431"/>
              <a:gd name="connsiteY1" fmla="*/ 3259252 h 4361002"/>
              <a:gd name="connsiteX2" fmla="*/ 565331 w 1024431"/>
              <a:gd name="connsiteY2" fmla="*/ 4354406 h 4361002"/>
              <a:gd name="connsiteX3" fmla="*/ 682290 w 1024431"/>
              <a:gd name="connsiteY3" fmla="*/ 3695187 h 4361002"/>
              <a:gd name="connsiteX4" fmla="*/ 926838 w 1024431"/>
              <a:gd name="connsiteY4" fmla="*/ 3248620 h 4361002"/>
              <a:gd name="connsiteX5" fmla="*/ 1022531 w 1024431"/>
              <a:gd name="connsiteY5" fmla="*/ 2887113 h 4361002"/>
              <a:gd name="connsiteX6" fmla="*/ 990633 w 1024431"/>
              <a:gd name="connsiteY6" fmla="*/ 1930183 h 4361002"/>
              <a:gd name="connsiteX7" fmla="*/ 990633 w 1024431"/>
              <a:gd name="connsiteY7" fmla="*/ 930722 h 4361002"/>
              <a:gd name="connsiteX8" fmla="*/ 926838 w 1024431"/>
              <a:gd name="connsiteY8" fmla="*/ 207708 h 4361002"/>
              <a:gd name="connsiteX9" fmla="*/ 820512 w 1024431"/>
              <a:gd name="connsiteY9" fmla="*/ 69485 h 4361002"/>
              <a:gd name="connsiteX10" fmla="*/ 203824 w 1024431"/>
              <a:gd name="connsiteY10" fmla="*/ 90750 h 4361002"/>
              <a:gd name="connsiteX11" fmla="*/ 12438 w 1024431"/>
              <a:gd name="connsiteY11" fmla="*/ 154545 h 4361002"/>
              <a:gd name="connsiteX12" fmla="*/ 33703 w 1024431"/>
              <a:gd name="connsiteY12" fmla="*/ 250238 h 4361002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24821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77983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4431" h="4361415">
                <a:moveTo>
                  <a:pt x="33703" y="250238"/>
                </a:moveTo>
                <a:cubicBezTo>
                  <a:pt x="70917" y="767689"/>
                  <a:pt x="147117" y="2575224"/>
                  <a:pt x="235722" y="3259252"/>
                </a:cubicBezTo>
                <a:cubicBezTo>
                  <a:pt x="324327" y="3943280"/>
                  <a:pt x="474954" y="4279978"/>
                  <a:pt x="565331" y="4354406"/>
                </a:cubicBezTo>
                <a:cubicBezTo>
                  <a:pt x="655708" y="4428834"/>
                  <a:pt x="717732" y="3890118"/>
                  <a:pt x="777983" y="3705820"/>
                </a:cubicBezTo>
                <a:cubicBezTo>
                  <a:pt x="838234" y="3521522"/>
                  <a:pt x="886080" y="3385071"/>
                  <a:pt x="926838" y="3248620"/>
                </a:cubicBezTo>
                <a:cubicBezTo>
                  <a:pt x="967596" y="3112169"/>
                  <a:pt x="1011899" y="3106852"/>
                  <a:pt x="1022531" y="2887113"/>
                </a:cubicBezTo>
                <a:cubicBezTo>
                  <a:pt x="1033163" y="2667374"/>
                  <a:pt x="995949" y="2256248"/>
                  <a:pt x="990633" y="1930183"/>
                </a:cubicBezTo>
                <a:cubicBezTo>
                  <a:pt x="985317" y="1604118"/>
                  <a:pt x="1001265" y="1217801"/>
                  <a:pt x="990633" y="930722"/>
                </a:cubicBezTo>
                <a:cubicBezTo>
                  <a:pt x="980001" y="643643"/>
                  <a:pt x="955191" y="351247"/>
                  <a:pt x="926838" y="207708"/>
                </a:cubicBezTo>
                <a:cubicBezTo>
                  <a:pt x="898485" y="64169"/>
                  <a:pt x="941014" y="88978"/>
                  <a:pt x="820512" y="69485"/>
                </a:cubicBezTo>
                <a:cubicBezTo>
                  <a:pt x="700010" y="49992"/>
                  <a:pt x="338503" y="76573"/>
                  <a:pt x="203824" y="90750"/>
                </a:cubicBezTo>
                <a:cubicBezTo>
                  <a:pt x="69145" y="104927"/>
                  <a:pt x="33703" y="126191"/>
                  <a:pt x="12438" y="154545"/>
                </a:cubicBezTo>
                <a:cubicBezTo>
                  <a:pt x="-8827" y="182899"/>
                  <a:pt x="-3511" y="-267213"/>
                  <a:pt x="33703" y="250238"/>
                </a:cubicBezTo>
                <a:close/>
              </a:path>
            </a:pathLst>
          </a:custGeom>
          <a:solidFill>
            <a:srgbClr val="00B0F0">
              <a:alpha val="47843"/>
            </a:srgb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07322" y="1988863"/>
            <a:ext cx="1040824" cy="3389034"/>
          </a:xfrm>
          <a:custGeom>
            <a:avLst/>
            <a:gdLst>
              <a:gd name="connsiteX0" fmla="*/ 72459 w 1034089"/>
              <a:gd name="connsiteY0" fmla="*/ 354719 h 3389034"/>
              <a:gd name="connsiteX1" fmla="*/ 146887 w 1034089"/>
              <a:gd name="connsiteY1" fmla="*/ 2693881 h 3389034"/>
              <a:gd name="connsiteX2" fmla="*/ 146887 w 1034089"/>
              <a:gd name="connsiteY2" fmla="*/ 3161714 h 3389034"/>
              <a:gd name="connsiteX3" fmla="*/ 359538 w 1034089"/>
              <a:gd name="connsiteY3" fmla="*/ 3363732 h 3389034"/>
              <a:gd name="connsiteX4" fmla="*/ 784840 w 1034089"/>
              <a:gd name="connsiteY4" fmla="*/ 3342467 h 3389034"/>
              <a:gd name="connsiteX5" fmla="*/ 976226 w 1034089"/>
              <a:gd name="connsiteY5" fmla="*/ 2970328 h 3389034"/>
              <a:gd name="connsiteX6" fmla="*/ 944328 w 1034089"/>
              <a:gd name="connsiteY6" fmla="*/ 2608821 h 3389034"/>
              <a:gd name="connsiteX7" fmla="*/ 944328 w 1034089"/>
              <a:gd name="connsiteY7" fmla="*/ 2172886 h 3389034"/>
              <a:gd name="connsiteX8" fmla="*/ 933696 w 1034089"/>
              <a:gd name="connsiteY8" fmla="*/ 1322281 h 3389034"/>
              <a:gd name="connsiteX9" fmla="*/ 976226 w 1034089"/>
              <a:gd name="connsiteY9" fmla="*/ 758756 h 3389034"/>
              <a:gd name="connsiteX10" fmla="*/ 1008124 w 1034089"/>
              <a:gd name="connsiteY10" fmla="*/ 290923 h 3389034"/>
              <a:gd name="connsiteX11" fmla="*/ 944328 w 1034089"/>
              <a:gd name="connsiteY11" fmla="*/ 78272 h 3389034"/>
              <a:gd name="connsiteX12" fmla="*/ 61826 w 1034089"/>
              <a:gd name="connsiteY12" fmla="*/ 14477 h 3389034"/>
              <a:gd name="connsiteX13" fmla="*/ 72459 w 1034089"/>
              <a:gd name="connsiteY13" fmla="*/ 354719 h 338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34089" h="3389034">
                <a:moveTo>
                  <a:pt x="72459" y="354719"/>
                </a:moveTo>
                <a:cubicBezTo>
                  <a:pt x="86636" y="801286"/>
                  <a:pt x="134482" y="2226049"/>
                  <a:pt x="146887" y="2693881"/>
                </a:cubicBezTo>
                <a:cubicBezTo>
                  <a:pt x="159292" y="3161713"/>
                  <a:pt x="111445" y="3050072"/>
                  <a:pt x="146887" y="3161714"/>
                </a:cubicBezTo>
                <a:cubicBezTo>
                  <a:pt x="182329" y="3273356"/>
                  <a:pt x="253213" y="3333607"/>
                  <a:pt x="359538" y="3363732"/>
                </a:cubicBezTo>
                <a:cubicBezTo>
                  <a:pt x="465864" y="3393858"/>
                  <a:pt x="682059" y="3408034"/>
                  <a:pt x="784840" y="3342467"/>
                </a:cubicBezTo>
                <a:cubicBezTo>
                  <a:pt x="887621" y="3276900"/>
                  <a:pt x="949645" y="3092602"/>
                  <a:pt x="976226" y="2970328"/>
                </a:cubicBezTo>
                <a:cubicBezTo>
                  <a:pt x="1002807" y="2848054"/>
                  <a:pt x="949644" y="2741728"/>
                  <a:pt x="944328" y="2608821"/>
                </a:cubicBezTo>
                <a:cubicBezTo>
                  <a:pt x="939012" y="2475914"/>
                  <a:pt x="946100" y="2387309"/>
                  <a:pt x="944328" y="2172886"/>
                </a:cubicBezTo>
                <a:cubicBezTo>
                  <a:pt x="942556" y="1958463"/>
                  <a:pt x="928380" y="1557969"/>
                  <a:pt x="933696" y="1322281"/>
                </a:cubicBezTo>
                <a:cubicBezTo>
                  <a:pt x="939012" y="1086593"/>
                  <a:pt x="963821" y="930649"/>
                  <a:pt x="976226" y="758756"/>
                </a:cubicBezTo>
                <a:cubicBezTo>
                  <a:pt x="988631" y="586863"/>
                  <a:pt x="1013440" y="404337"/>
                  <a:pt x="1008124" y="290923"/>
                </a:cubicBezTo>
                <a:cubicBezTo>
                  <a:pt x="1002808" y="177509"/>
                  <a:pt x="1102044" y="124346"/>
                  <a:pt x="944328" y="78272"/>
                </a:cubicBezTo>
                <a:cubicBezTo>
                  <a:pt x="786612" y="32198"/>
                  <a:pt x="200049" y="-28053"/>
                  <a:pt x="61826" y="14477"/>
                </a:cubicBezTo>
                <a:cubicBezTo>
                  <a:pt x="-76397" y="57007"/>
                  <a:pt x="58282" y="-91848"/>
                  <a:pt x="72459" y="354719"/>
                </a:cubicBezTo>
                <a:close/>
              </a:path>
            </a:pathLst>
          </a:cu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178392" y="1925053"/>
            <a:ext cx="428618" cy="4321743"/>
          </a:xfrm>
          <a:custGeom>
            <a:avLst/>
            <a:gdLst>
              <a:gd name="connsiteX0" fmla="*/ 308008 w 428618"/>
              <a:gd name="connsiteY0" fmla="*/ 0 h 4321743"/>
              <a:gd name="connsiteX1" fmla="*/ 385010 w 428618"/>
              <a:gd name="connsiteY1" fmla="*/ 1135781 h 4321743"/>
              <a:gd name="connsiteX2" fmla="*/ 375385 w 428618"/>
              <a:gd name="connsiteY2" fmla="*/ 2117558 h 4321743"/>
              <a:gd name="connsiteX3" fmla="*/ 413886 w 428618"/>
              <a:gd name="connsiteY3" fmla="*/ 2492943 h 4321743"/>
              <a:gd name="connsiteX4" fmla="*/ 423511 w 428618"/>
              <a:gd name="connsiteY4" fmla="*/ 2868328 h 4321743"/>
              <a:gd name="connsiteX5" fmla="*/ 336884 w 428618"/>
              <a:gd name="connsiteY5" fmla="*/ 3147461 h 4321743"/>
              <a:gd name="connsiteX6" fmla="*/ 211755 w 428618"/>
              <a:gd name="connsiteY6" fmla="*/ 3638349 h 4321743"/>
              <a:gd name="connsiteX7" fmla="*/ 0 w 428618"/>
              <a:gd name="connsiteY7" fmla="*/ 4321743 h 432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18" h="4321743">
                <a:moveTo>
                  <a:pt x="308008" y="0"/>
                </a:moveTo>
                <a:cubicBezTo>
                  <a:pt x="340894" y="391427"/>
                  <a:pt x="373781" y="782855"/>
                  <a:pt x="385010" y="1135781"/>
                </a:cubicBezTo>
                <a:cubicBezTo>
                  <a:pt x="396240" y="1488707"/>
                  <a:pt x="370572" y="1891364"/>
                  <a:pt x="375385" y="2117558"/>
                </a:cubicBezTo>
                <a:cubicBezTo>
                  <a:pt x="380198" y="2343752"/>
                  <a:pt x="405865" y="2367815"/>
                  <a:pt x="413886" y="2492943"/>
                </a:cubicBezTo>
                <a:cubicBezTo>
                  <a:pt x="421907" y="2618071"/>
                  <a:pt x="436345" y="2759242"/>
                  <a:pt x="423511" y="2868328"/>
                </a:cubicBezTo>
                <a:cubicBezTo>
                  <a:pt x="410677" y="2977414"/>
                  <a:pt x="372177" y="3019124"/>
                  <a:pt x="336884" y="3147461"/>
                </a:cubicBezTo>
                <a:cubicBezTo>
                  <a:pt x="301591" y="3275798"/>
                  <a:pt x="267902" y="3442635"/>
                  <a:pt x="211755" y="3638349"/>
                </a:cubicBezTo>
                <a:cubicBezTo>
                  <a:pt x="155608" y="3834063"/>
                  <a:pt x="77804" y="4077903"/>
                  <a:pt x="0" y="4321743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8856" y="5663902"/>
            <a:ext cx="3458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Boyd HB.</a:t>
            </a:r>
          </a:p>
          <a:p>
            <a:r>
              <a:rPr lang="en-GB" sz="1400" dirty="0"/>
              <a:t>Surgical exposure of the ulna and proximal third of the radius through one </a:t>
            </a:r>
            <a:r>
              <a:rPr lang="en-GB" sz="1400" dirty="0" err="1"/>
              <a:t>incision.Surg</a:t>
            </a:r>
            <a:r>
              <a:rPr lang="en-GB" sz="1400" dirty="0"/>
              <a:t> </a:t>
            </a:r>
            <a:r>
              <a:rPr lang="en-GB" sz="1400" dirty="0" err="1"/>
              <a:t>Gynaecol</a:t>
            </a:r>
            <a:r>
              <a:rPr lang="en-GB" sz="1400" dirty="0"/>
              <a:t> Obstet1940;71:87-8.</a:t>
            </a:r>
          </a:p>
        </p:txBody>
      </p:sp>
    </p:spTree>
    <p:extLst>
      <p:ext uri="{BB962C8B-B14F-4D97-AF65-F5344CB8AC3E}">
        <p14:creationId xmlns:p14="http://schemas.microsoft.com/office/powerpoint/2010/main" val="425458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Lateral para-olecranon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1030"/>
            <a:ext cx="7706937" cy="101966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6253771" cy="1047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4" y="3201122"/>
            <a:ext cx="2817862" cy="341288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547664" y="3354345"/>
            <a:ext cx="243907" cy="3088640"/>
          </a:xfrm>
          <a:custGeom>
            <a:avLst/>
            <a:gdLst>
              <a:gd name="connsiteX0" fmla="*/ 203200 w 243907"/>
              <a:gd name="connsiteY0" fmla="*/ 0 h 3088640"/>
              <a:gd name="connsiteX1" fmla="*/ 243840 w 243907"/>
              <a:gd name="connsiteY1" fmla="*/ 751840 h 3088640"/>
              <a:gd name="connsiteX2" fmla="*/ 213360 w 243907"/>
              <a:gd name="connsiteY2" fmla="*/ 1513840 h 3088640"/>
              <a:gd name="connsiteX3" fmla="*/ 233680 w 243907"/>
              <a:gd name="connsiteY3" fmla="*/ 2001520 h 3088640"/>
              <a:gd name="connsiteX4" fmla="*/ 81280 w 243907"/>
              <a:gd name="connsiteY4" fmla="*/ 2397760 h 3088640"/>
              <a:gd name="connsiteX5" fmla="*/ 20320 w 243907"/>
              <a:gd name="connsiteY5" fmla="*/ 2773680 h 3088640"/>
              <a:gd name="connsiteX6" fmla="*/ 0 w 243907"/>
              <a:gd name="connsiteY6" fmla="*/ 3088640 h 3088640"/>
              <a:gd name="connsiteX7" fmla="*/ 0 w 243907"/>
              <a:gd name="connsiteY7" fmla="*/ 3088640 h 30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907" h="3088640">
                <a:moveTo>
                  <a:pt x="203200" y="0"/>
                </a:moveTo>
                <a:cubicBezTo>
                  <a:pt x="222673" y="249766"/>
                  <a:pt x="242147" y="499533"/>
                  <a:pt x="243840" y="751840"/>
                </a:cubicBezTo>
                <a:cubicBezTo>
                  <a:pt x="245533" y="1004147"/>
                  <a:pt x="215053" y="1305560"/>
                  <a:pt x="213360" y="1513840"/>
                </a:cubicBezTo>
                <a:cubicBezTo>
                  <a:pt x="211667" y="1722120"/>
                  <a:pt x="255693" y="1854200"/>
                  <a:pt x="233680" y="2001520"/>
                </a:cubicBezTo>
                <a:cubicBezTo>
                  <a:pt x="211667" y="2148840"/>
                  <a:pt x="116840" y="2269067"/>
                  <a:pt x="81280" y="2397760"/>
                </a:cubicBezTo>
                <a:cubicBezTo>
                  <a:pt x="45720" y="2526453"/>
                  <a:pt x="33867" y="2658533"/>
                  <a:pt x="20320" y="2773680"/>
                </a:cubicBezTo>
                <a:cubicBezTo>
                  <a:pt x="6773" y="2888827"/>
                  <a:pt x="0" y="3088640"/>
                  <a:pt x="0" y="3088640"/>
                </a:cubicBezTo>
                <a:lnTo>
                  <a:pt x="0" y="3088640"/>
                </a:lnTo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81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approach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" y="0"/>
            <a:ext cx="9112852" cy="19658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60032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Futura-BookOblique"/>
              </a:rPr>
              <a:t>J Shoulder Elbow </a:t>
            </a:r>
            <a:r>
              <a:rPr lang="en-US" i="1" dirty="0" err="1">
                <a:latin typeface="Futura-BookOblique"/>
              </a:rPr>
              <a:t>Surg</a:t>
            </a:r>
            <a:r>
              <a:rPr lang="en-US" i="1" dirty="0">
                <a:latin typeface="Futura-BookOblique"/>
              </a:rPr>
              <a:t> 2001;10:380-2.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5972" r="67162" b="4454"/>
          <a:stretch/>
        </p:blipFill>
        <p:spPr>
          <a:xfrm>
            <a:off x="31148" y="1924306"/>
            <a:ext cx="1986724" cy="2554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5477" r="68743" b="3574"/>
          <a:stretch/>
        </p:blipFill>
        <p:spPr>
          <a:xfrm>
            <a:off x="13771" y="4205051"/>
            <a:ext cx="2563967" cy="2325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7" t="5740" r="33743" b="8667"/>
          <a:stretch/>
        </p:blipFill>
        <p:spPr>
          <a:xfrm>
            <a:off x="3318936" y="1924307"/>
            <a:ext cx="2197936" cy="2554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7" t="5740" r="1942" b="6677"/>
          <a:stretch/>
        </p:blipFill>
        <p:spPr>
          <a:xfrm>
            <a:off x="6703069" y="1880310"/>
            <a:ext cx="2125928" cy="2598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3" t="3934" r="36425" b="3573"/>
          <a:stretch/>
        </p:blipFill>
        <p:spPr>
          <a:xfrm>
            <a:off x="3173441" y="4186319"/>
            <a:ext cx="2468788" cy="2344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5" t="5162" r="4571" b="5564"/>
          <a:stretch/>
        </p:blipFill>
        <p:spPr>
          <a:xfrm>
            <a:off x="6600259" y="4186319"/>
            <a:ext cx="2376728" cy="2306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129" y="1042529"/>
            <a:ext cx="1843197" cy="923330"/>
          </a:xfrm>
          <a:prstGeom prst="rect">
            <a:avLst/>
          </a:prstGeom>
          <a:solidFill>
            <a:srgbClr val="08080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Van </a:t>
            </a:r>
            <a:r>
              <a:rPr lang="en-US" dirty="0" err="1">
                <a:solidFill>
                  <a:schemeClr val="bg1"/>
                </a:solidFill>
                <a:hlinkClick r:id="" action="ppaction://noaction"/>
              </a:rPr>
              <a:t>Gorder</a:t>
            </a:r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" action="ppaction://noaction"/>
              </a:rPr>
              <a:t>Triceps splitting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(Tongue)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1421" y="1227699"/>
            <a:ext cx="1932965" cy="646331"/>
          </a:xfrm>
          <a:prstGeom prst="rect">
            <a:avLst/>
          </a:prstGeom>
          <a:solidFill>
            <a:srgbClr val="08080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Bryan </a:t>
            </a:r>
            <a:r>
              <a:rPr lang="en-US" dirty="0" err="1"/>
              <a:t>Morrey</a:t>
            </a:r>
            <a:endParaRPr lang="en-US" dirty="0"/>
          </a:p>
          <a:p>
            <a:pPr algn="ctr"/>
            <a:r>
              <a:rPr lang="en-US" dirty="0"/>
              <a:t>Triceps reflecting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6409" y="1276901"/>
            <a:ext cx="2907591" cy="64633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Macausland</a:t>
            </a:r>
            <a:endParaRPr lang="en-US" dirty="0"/>
          </a:p>
          <a:p>
            <a:pPr algn="ctr"/>
            <a:r>
              <a:rPr lang="en-US" dirty="0" err="1"/>
              <a:t>Transolecranon</a:t>
            </a:r>
            <a:r>
              <a:rPr lang="en-US" dirty="0"/>
              <a:t> osteotomy</a:t>
            </a:r>
          </a:p>
        </p:txBody>
      </p:sp>
    </p:spTree>
    <p:extLst>
      <p:ext uri="{BB962C8B-B14F-4D97-AF65-F5344CB8AC3E}">
        <p14:creationId xmlns:p14="http://schemas.microsoft.com/office/powerpoint/2010/main" val="252716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Lateral para-olecranon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860032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Futura-BookOblique"/>
              </a:rPr>
              <a:t>J Shoulder Elbow </a:t>
            </a:r>
            <a:r>
              <a:rPr lang="en-US" i="1" dirty="0" err="1">
                <a:latin typeface="Futura-BookOblique"/>
              </a:rPr>
              <a:t>Surg</a:t>
            </a:r>
            <a:r>
              <a:rPr lang="en-US" i="1" dirty="0">
                <a:latin typeface="Futura-BookOblique"/>
              </a:rPr>
              <a:t> 2001;10:380-2.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5477" r="68743" b="3574"/>
          <a:stretch/>
        </p:blipFill>
        <p:spPr>
          <a:xfrm>
            <a:off x="105421" y="1305038"/>
            <a:ext cx="5917694" cy="536829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555776" y="2484676"/>
            <a:ext cx="2111308" cy="1560810"/>
          </a:xfrm>
          <a:custGeom>
            <a:avLst/>
            <a:gdLst>
              <a:gd name="connsiteX0" fmla="*/ 1574593 w 2111308"/>
              <a:gd name="connsiteY0" fmla="*/ 157802 h 1560810"/>
              <a:gd name="connsiteX1" fmla="*/ 1837352 w 2111308"/>
              <a:gd name="connsiteY1" fmla="*/ 609747 h 1560810"/>
              <a:gd name="connsiteX2" fmla="*/ 2079090 w 2111308"/>
              <a:gd name="connsiteY2" fmla="*/ 1040671 h 1560810"/>
              <a:gd name="connsiteX3" fmla="*/ 2079090 w 2111308"/>
              <a:gd name="connsiteY3" fmla="*/ 1419043 h 1560810"/>
              <a:gd name="connsiteX4" fmla="*/ 1805821 w 2111308"/>
              <a:gd name="connsiteY4" fmla="*/ 1555678 h 1560810"/>
              <a:gd name="connsiteX5" fmla="*/ 1406427 w 2111308"/>
              <a:gd name="connsiteY5" fmla="*/ 1524147 h 1560810"/>
              <a:gd name="connsiteX6" fmla="*/ 1028055 w 2111308"/>
              <a:gd name="connsiteY6" fmla="*/ 1450574 h 1560810"/>
              <a:gd name="connsiteX7" fmla="*/ 880910 w 2111308"/>
              <a:gd name="connsiteY7" fmla="*/ 1408533 h 1560810"/>
              <a:gd name="connsiteX8" fmla="*/ 786317 w 2111308"/>
              <a:gd name="connsiteY8" fmla="*/ 1492616 h 1560810"/>
              <a:gd name="connsiteX9" fmla="*/ 597131 w 2111308"/>
              <a:gd name="connsiteY9" fmla="*/ 1440064 h 1560810"/>
              <a:gd name="connsiteX10" fmla="*/ 355393 w 2111308"/>
              <a:gd name="connsiteY10" fmla="*/ 1324450 h 1560810"/>
              <a:gd name="connsiteX11" fmla="*/ 155696 w 2111308"/>
              <a:gd name="connsiteY11" fmla="*/ 1229857 h 1560810"/>
              <a:gd name="connsiteX12" fmla="*/ 71614 w 2111308"/>
              <a:gd name="connsiteY12" fmla="*/ 925057 h 1560810"/>
              <a:gd name="connsiteX13" fmla="*/ 8552 w 2111308"/>
              <a:gd name="connsiteY13" fmla="*/ 567706 h 1560810"/>
              <a:gd name="connsiteX14" fmla="*/ 8552 w 2111308"/>
              <a:gd name="connsiteY14" fmla="*/ 336478 h 1560810"/>
              <a:gd name="connsiteX15" fmla="*/ 82124 w 2111308"/>
              <a:gd name="connsiteY15" fmla="*/ 199843 h 1560810"/>
              <a:gd name="connsiteX16" fmla="*/ 302841 w 2111308"/>
              <a:gd name="connsiteY16" fmla="*/ 231374 h 1560810"/>
              <a:gd name="connsiteX17" fmla="*/ 565600 w 2111308"/>
              <a:gd name="connsiteY17" fmla="*/ 94740 h 1560810"/>
              <a:gd name="connsiteX18" fmla="*/ 796827 w 2111308"/>
              <a:gd name="connsiteY18" fmla="*/ 147 h 1560810"/>
              <a:gd name="connsiteX19" fmla="*/ 933462 w 2111308"/>
              <a:gd name="connsiteY19" fmla="*/ 115761 h 1560810"/>
              <a:gd name="connsiteX20" fmla="*/ 1112138 w 2111308"/>
              <a:gd name="connsiteY20" fmla="*/ 147292 h 1560810"/>
              <a:gd name="connsiteX21" fmla="*/ 1416938 w 2111308"/>
              <a:gd name="connsiteY21" fmla="*/ 126271 h 1560810"/>
              <a:gd name="connsiteX22" fmla="*/ 1574593 w 2111308"/>
              <a:gd name="connsiteY22" fmla="*/ 157802 h 156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11308" h="1560810">
                <a:moveTo>
                  <a:pt x="1574593" y="157802"/>
                </a:moveTo>
                <a:cubicBezTo>
                  <a:pt x="1644662" y="238381"/>
                  <a:pt x="1753269" y="462602"/>
                  <a:pt x="1837352" y="609747"/>
                </a:cubicBezTo>
                <a:cubicBezTo>
                  <a:pt x="1921435" y="756892"/>
                  <a:pt x="2038800" y="905788"/>
                  <a:pt x="2079090" y="1040671"/>
                </a:cubicBezTo>
                <a:cubicBezTo>
                  <a:pt x="2119380" y="1175554"/>
                  <a:pt x="2124635" y="1333209"/>
                  <a:pt x="2079090" y="1419043"/>
                </a:cubicBezTo>
                <a:cubicBezTo>
                  <a:pt x="2033545" y="1504878"/>
                  <a:pt x="1917931" y="1538161"/>
                  <a:pt x="1805821" y="1555678"/>
                </a:cubicBezTo>
                <a:cubicBezTo>
                  <a:pt x="1693711" y="1573195"/>
                  <a:pt x="1536054" y="1541664"/>
                  <a:pt x="1406427" y="1524147"/>
                </a:cubicBezTo>
                <a:cubicBezTo>
                  <a:pt x="1276800" y="1506630"/>
                  <a:pt x="1115641" y="1469843"/>
                  <a:pt x="1028055" y="1450574"/>
                </a:cubicBezTo>
                <a:cubicBezTo>
                  <a:pt x="940469" y="1431305"/>
                  <a:pt x="921200" y="1401526"/>
                  <a:pt x="880910" y="1408533"/>
                </a:cubicBezTo>
                <a:cubicBezTo>
                  <a:pt x="840620" y="1415540"/>
                  <a:pt x="833613" y="1487361"/>
                  <a:pt x="786317" y="1492616"/>
                </a:cubicBezTo>
                <a:cubicBezTo>
                  <a:pt x="739020" y="1497871"/>
                  <a:pt x="668952" y="1468092"/>
                  <a:pt x="597131" y="1440064"/>
                </a:cubicBezTo>
                <a:cubicBezTo>
                  <a:pt x="525310" y="1412036"/>
                  <a:pt x="355393" y="1324450"/>
                  <a:pt x="355393" y="1324450"/>
                </a:cubicBezTo>
                <a:cubicBezTo>
                  <a:pt x="281821" y="1289416"/>
                  <a:pt x="202992" y="1296423"/>
                  <a:pt x="155696" y="1229857"/>
                </a:cubicBezTo>
                <a:cubicBezTo>
                  <a:pt x="108399" y="1163292"/>
                  <a:pt x="96138" y="1035415"/>
                  <a:pt x="71614" y="925057"/>
                </a:cubicBezTo>
                <a:cubicBezTo>
                  <a:pt x="47090" y="814699"/>
                  <a:pt x="19062" y="665802"/>
                  <a:pt x="8552" y="567706"/>
                </a:cubicBezTo>
                <a:cubicBezTo>
                  <a:pt x="-1958" y="469610"/>
                  <a:pt x="-3710" y="397788"/>
                  <a:pt x="8552" y="336478"/>
                </a:cubicBezTo>
                <a:cubicBezTo>
                  <a:pt x="20814" y="275168"/>
                  <a:pt x="33076" y="217360"/>
                  <a:pt x="82124" y="199843"/>
                </a:cubicBezTo>
                <a:cubicBezTo>
                  <a:pt x="131172" y="182326"/>
                  <a:pt x="222262" y="248891"/>
                  <a:pt x="302841" y="231374"/>
                </a:cubicBezTo>
                <a:cubicBezTo>
                  <a:pt x="383420" y="213857"/>
                  <a:pt x="483269" y="133278"/>
                  <a:pt x="565600" y="94740"/>
                </a:cubicBezTo>
                <a:cubicBezTo>
                  <a:pt x="647931" y="56202"/>
                  <a:pt x="735517" y="-3356"/>
                  <a:pt x="796827" y="147"/>
                </a:cubicBezTo>
                <a:cubicBezTo>
                  <a:pt x="858137" y="3650"/>
                  <a:pt x="880910" y="91237"/>
                  <a:pt x="933462" y="115761"/>
                </a:cubicBezTo>
                <a:cubicBezTo>
                  <a:pt x="986014" y="140285"/>
                  <a:pt x="1031559" y="145540"/>
                  <a:pt x="1112138" y="147292"/>
                </a:cubicBezTo>
                <a:cubicBezTo>
                  <a:pt x="1192717" y="149044"/>
                  <a:pt x="1334607" y="119264"/>
                  <a:pt x="1416938" y="126271"/>
                </a:cubicBezTo>
                <a:cubicBezTo>
                  <a:pt x="1499269" y="133278"/>
                  <a:pt x="1504524" y="77223"/>
                  <a:pt x="1574593" y="157802"/>
                </a:cubicBezTo>
                <a:close/>
              </a:path>
            </a:pathLst>
          </a:custGeom>
          <a:solidFill>
            <a:srgbClr val="7030A0">
              <a:alpha val="25098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09" y="1916832"/>
            <a:ext cx="3027471" cy="3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12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Tip</a:t>
            </a:r>
            <a:br>
              <a:rPr lang="en-GB" dirty="0"/>
            </a:br>
            <a:r>
              <a:rPr lang="en-GB" dirty="0"/>
              <a:t>Extensibility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90" y="1556792"/>
            <a:ext cx="6798820" cy="50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72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Degrees of badness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7"/>
            <a:ext cx="4464496" cy="3348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62" y="1080114"/>
            <a:ext cx="4572638" cy="3429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05064"/>
            <a:ext cx="4068582" cy="30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0251" y="6486806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(2008) 466:135–138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552" y="23559"/>
            <a:ext cx="8425545" cy="1916832"/>
            <a:chOff x="539552" y="188640"/>
            <a:chExt cx="8425545" cy="1916832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2" y="188640"/>
              <a:ext cx="8425545" cy="1296144"/>
            </a:xfrm>
            <a:prstGeom prst="rect">
              <a:avLst/>
            </a:prstGeom>
          </p:spPr>
        </p:pic>
        <p:pic>
          <p:nvPicPr>
            <p:cNvPr id="4" name="Picture 3" descr="Screen Clippi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2" y="1412776"/>
              <a:ext cx="8425545" cy="69269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99" y="1970282"/>
            <a:ext cx="3168352" cy="491328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883580"/>
              </p:ext>
            </p:extLst>
          </p:nvPr>
        </p:nvGraphicFramePr>
        <p:xfrm>
          <a:off x="5148064" y="2042210"/>
          <a:ext cx="2592288" cy="4585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6" imgW="3806640" imgH="6733800" progId="XaraX.Document">
                  <p:embed/>
                </p:oleObj>
              </mc:Choice>
              <mc:Fallback>
                <p:oleObj name="Document" r:id="rId6" imgW="3806640" imgH="6733800" progId="XaraX.Document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48064" y="2042210"/>
                        <a:ext cx="2592288" cy="4585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48064" y="3284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1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0" y="30193"/>
            <a:ext cx="8894219" cy="2102836"/>
          </a:xfrm>
        </p:spPr>
      </p:pic>
      <p:sp>
        <p:nvSpPr>
          <p:cNvPr id="5" name="Rectangle 4"/>
          <p:cNvSpPr/>
          <p:nvPr/>
        </p:nvSpPr>
        <p:spPr>
          <a:xfrm>
            <a:off x="4355976" y="6491800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Clin</a:t>
            </a:r>
            <a:r>
              <a:rPr lang="en-GB" dirty="0"/>
              <a:t> </a:t>
            </a:r>
            <a:r>
              <a:rPr lang="en-GB" dirty="0" err="1"/>
              <a:t>Orthop</a:t>
            </a:r>
            <a:r>
              <a:rPr lang="en-GB" dirty="0"/>
              <a:t> </a:t>
            </a:r>
            <a:r>
              <a:rPr lang="en-GB" dirty="0" err="1"/>
              <a:t>Relat</a:t>
            </a:r>
            <a:r>
              <a:rPr lang="en-GB" dirty="0"/>
              <a:t> Res (2011) 469:2638–2644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" y="2276871"/>
            <a:ext cx="3363067" cy="29351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5212069"/>
            <a:ext cx="2045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10 Cadaver</a:t>
            </a:r>
          </a:p>
          <a:p>
            <a:r>
              <a:rPr lang="en-GB" sz="2800" dirty="0"/>
              <a:t>30 Patients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828" y="2087729"/>
            <a:ext cx="2500340" cy="44181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1009" y="3140968"/>
            <a:ext cx="40030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2.5 cm proximal to apex</a:t>
            </a:r>
          </a:p>
          <a:p>
            <a:r>
              <a:rPr lang="en-GB" sz="2800" dirty="0"/>
              <a:t>+- 0.4 cm</a:t>
            </a:r>
          </a:p>
        </p:txBody>
      </p:sp>
    </p:spTree>
    <p:extLst>
      <p:ext uri="{BB962C8B-B14F-4D97-AF65-F5344CB8AC3E}">
        <p14:creationId xmlns:p14="http://schemas.microsoft.com/office/powerpoint/2010/main" val="3310104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50915"/>
            <a:ext cx="4147566" cy="392984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417638"/>
            <a:ext cx="4752528" cy="261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86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808" y="3068960"/>
            <a:ext cx="8229600" cy="1143000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796542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007496"/>
            <a:ext cx="3672408" cy="54269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336" y="1381576"/>
            <a:ext cx="5869160" cy="4411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en-GB" dirty="0"/>
              <a:t>76 YO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5856" y="527016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Fixation 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67336" y="5788103"/>
            <a:ext cx="3198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16 Months</a:t>
            </a:r>
          </a:p>
          <a:p>
            <a:r>
              <a:rPr lang="en-GB" dirty="0"/>
              <a:t>No Pain </a:t>
            </a:r>
          </a:p>
          <a:p>
            <a:r>
              <a:rPr lang="en-GB" dirty="0"/>
              <a:t>Lack of extension 20 degrees</a:t>
            </a:r>
          </a:p>
        </p:txBody>
      </p:sp>
    </p:spTree>
    <p:extLst>
      <p:ext uri="{BB962C8B-B14F-4D97-AF65-F5344CB8AC3E}">
        <p14:creationId xmlns:p14="http://schemas.microsoft.com/office/powerpoint/2010/main" val="5621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1" b="-1009"/>
          <a:stretch>
            <a:fillRect/>
          </a:stretch>
        </p:blipFill>
        <p:spPr bwMode="auto">
          <a:xfrm>
            <a:off x="3994150" y="1435100"/>
            <a:ext cx="514985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95413"/>
            <a:ext cx="504031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74 YO Fall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25" y="1265238"/>
            <a:ext cx="4752975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255713"/>
            <a:ext cx="45354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 64 YO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itle 1"/>
          <p:cNvSpPr>
            <a:spLocks noGrp="1"/>
          </p:cNvSpPr>
          <p:nvPr>
            <p:ph type="title"/>
          </p:nvPr>
        </p:nvSpPr>
        <p:spPr>
          <a:xfrm>
            <a:off x="457200" y="-2721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dirty="0"/>
              <a:t>Jupiter </a:t>
            </a:r>
            <a:r>
              <a:rPr lang="en-GB" dirty="0" err="1"/>
              <a:t>Mehne</a:t>
            </a:r>
            <a:endParaRPr lang="en-GB" dirty="0"/>
          </a:p>
        </p:txBody>
      </p:sp>
      <p:pic>
        <p:nvPicPr>
          <p:cNvPr id="5" name="Picture 4" descr="jupiter intra articular bo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1" y="1196752"/>
            <a:ext cx="3442490" cy="536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9" name="TextBox 10"/>
          <p:cNvSpPr txBox="1">
            <a:spLocks noChangeArrowheads="1"/>
          </p:cNvSpPr>
          <p:nvPr/>
        </p:nvSpPr>
        <p:spPr bwMode="auto">
          <a:xfrm>
            <a:off x="7000875" y="6858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0187" y="980729"/>
            <a:ext cx="5226478" cy="58772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060808">
            <a:off x="2275664" y="3199368"/>
            <a:ext cx="2741251" cy="2291102"/>
          </a:xfrm>
        </p:spPr>
        <p:txBody>
          <a:bodyPr/>
          <a:lstStyle/>
          <a:p>
            <a:pPr marL="136525" indent="0" eaLnBrk="1" hangingPunct="1">
              <a:buNone/>
              <a:defRPr/>
            </a:pPr>
            <a:r>
              <a:rPr lang="en-GB" sz="9600" dirty="0"/>
              <a:t>H</a:t>
            </a:r>
          </a:p>
        </p:txBody>
      </p:sp>
      <p:sp>
        <p:nvSpPr>
          <p:cNvPr id="16" name="Freeform 15"/>
          <p:cNvSpPr/>
          <p:nvPr/>
        </p:nvSpPr>
        <p:spPr>
          <a:xfrm>
            <a:off x="7402958" y="2447715"/>
            <a:ext cx="1101915" cy="1752320"/>
          </a:xfrm>
          <a:custGeom>
            <a:avLst/>
            <a:gdLst>
              <a:gd name="connsiteX0" fmla="*/ 3682 w 1101915"/>
              <a:gd name="connsiteY0" fmla="*/ 204045 h 1752320"/>
              <a:gd name="connsiteX1" fmla="*/ 196722 w 1101915"/>
              <a:gd name="connsiteY1" fmla="*/ 600285 h 1752320"/>
              <a:gd name="connsiteX2" fmla="*/ 379602 w 1101915"/>
              <a:gd name="connsiteY2" fmla="*/ 1098125 h 1752320"/>
              <a:gd name="connsiteX3" fmla="*/ 420242 w 1101915"/>
              <a:gd name="connsiteY3" fmla="*/ 1514685 h 1752320"/>
              <a:gd name="connsiteX4" fmla="*/ 491362 w 1101915"/>
              <a:gd name="connsiteY4" fmla="*/ 1667085 h 1752320"/>
              <a:gd name="connsiteX5" fmla="*/ 684402 w 1101915"/>
              <a:gd name="connsiteY5" fmla="*/ 1748365 h 1752320"/>
              <a:gd name="connsiteX6" fmla="*/ 968882 w 1101915"/>
              <a:gd name="connsiteY6" fmla="*/ 1545165 h 1752320"/>
              <a:gd name="connsiteX7" fmla="*/ 1100962 w 1101915"/>
              <a:gd name="connsiteY7" fmla="*/ 1067645 h 1752320"/>
              <a:gd name="connsiteX8" fmla="*/ 907922 w 1101915"/>
              <a:gd name="connsiteY8" fmla="*/ 783165 h 1752320"/>
              <a:gd name="connsiteX9" fmla="*/ 521842 w 1101915"/>
              <a:gd name="connsiteY9" fmla="*/ 539325 h 1752320"/>
              <a:gd name="connsiteX10" fmla="*/ 237362 w 1101915"/>
              <a:gd name="connsiteY10" fmla="*/ 163405 h 1752320"/>
              <a:gd name="connsiteX11" fmla="*/ 84962 w 1101915"/>
              <a:gd name="connsiteY11" fmla="*/ 845 h 1752320"/>
              <a:gd name="connsiteX12" fmla="*/ 3682 w 1101915"/>
              <a:gd name="connsiteY12" fmla="*/ 204045 h 175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01915" h="1752320">
                <a:moveTo>
                  <a:pt x="3682" y="204045"/>
                </a:moveTo>
                <a:cubicBezTo>
                  <a:pt x="22309" y="303952"/>
                  <a:pt x="134069" y="451272"/>
                  <a:pt x="196722" y="600285"/>
                </a:cubicBezTo>
                <a:cubicBezTo>
                  <a:pt x="259375" y="749298"/>
                  <a:pt x="342349" y="945725"/>
                  <a:pt x="379602" y="1098125"/>
                </a:cubicBezTo>
                <a:cubicBezTo>
                  <a:pt x="416855" y="1250525"/>
                  <a:pt x="401615" y="1419858"/>
                  <a:pt x="420242" y="1514685"/>
                </a:cubicBezTo>
                <a:cubicBezTo>
                  <a:pt x="438869" y="1609512"/>
                  <a:pt x="447335" y="1628138"/>
                  <a:pt x="491362" y="1667085"/>
                </a:cubicBezTo>
                <a:cubicBezTo>
                  <a:pt x="535389" y="1706032"/>
                  <a:pt x="604815" y="1768685"/>
                  <a:pt x="684402" y="1748365"/>
                </a:cubicBezTo>
                <a:cubicBezTo>
                  <a:pt x="763989" y="1728045"/>
                  <a:pt x="899455" y="1658618"/>
                  <a:pt x="968882" y="1545165"/>
                </a:cubicBezTo>
                <a:cubicBezTo>
                  <a:pt x="1038309" y="1431712"/>
                  <a:pt x="1111122" y="1194645"/>
                  <a:pt x="1100962" y="1067645"/>
                </a:cubicBezTo>
                <a:cubicBezTo>
                  <a:pt x="1090802" y="940645"/>
                  <a:pt x="1004442" y="871218"/>
                  <a:pt x="907922" y="783165"/>
                </a:cubicBezTo>
                <a:cubicBezTo>
                  <a:pt x="811402" y="695112"/>
                  <a:pt x="633602" y="642618"/>
                  <a:pt x="521842" y="539325"/>
                </a:cubicBezTo>
                <a:cubicBezTo>
                  <a:pt x="410082" y="436032"/>
                  <a:pt x="310175" y="253152"/>
                  <a:pt x="237362" y="163405"/>
                </a:cubicBezTo>
                <a:cubicBezTo>
                  <a:pt x="164549" y="73658"/>
                  <a:pt x="128989" y="-9315"/>
                  <a:pt x="84962" y="845"/>
                </a:cubicBezTo>
                <a:cubicBezTo>
                  <a:pt x="40935" y="11005"/>
                  <a:pt x="-14945" y="104138"/>
                  <a:pt x="3682" y="204045"/>
                </a:cubicBezTo>
                <a:close/>
              </a:path>
            </a:pathLst>
          </a:custGeom>
          <a:solidFill>
            <a:srgbClr val="BBE0E3">
              <a:alpha val="54118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6811734" y="3544630"/>
            <a:ext cx="1001335" cy="949685"/>
          </a:xfrm>
          <a:custGeom>
            <a:avLst/>
            <a:gdLst>
              <a:gd name="connsiteX0" fmla="*/ 137706 w 1001335"/>
              <a:gd name="connsiteY0" fmla="*/ 397450 h 949685"/>
              <a:gd name="connsiteX1" fmla="*/ 269786 w 1001335"/>
              <a:gd name="connsiteY1" fmla="*/ 488890 h 949685"/>
              <a:gd name="connsiteX2" fmla="*/ 381546 w 1001335"/>
              <a:gd name="connsiteY2" fmla="*/ 712410 h 949685"/>
              <a:gd name="connsiteX3" fmla="*/ 676186 w 1001335"/>
              <a:gd name="connsiteY3" fmla="*/ 946090 h 949685"/>
              <a:gd name="connsiteX4" fmla="*/ 767626 w 1001335"/>
              <a:gd name="connsiteY4" fmla="*/ 844490 h 949685"/>
              <a:gd name="connsiteX5" fmla="*/ 787946 w 1001335"/>
              <a:gd name="connsiteY5" fmla="*/ 712410 h 949685"/>
              <a:gd name="connsiteX6" fmla="*/ 859066 w 1001335"/>
              <a:gd name="connsiteY6" fmla="*/ 610810 h 949685"/>
              <a:gd name="connsiteX7" fmla="*/ 1001306 w 1001335"/>
              <a:gd name="connsiteY7" fmla="*/ 468570 h 949685"/>
              <a:gd name="connsiteX8" fmla="*/ 869226 w 1001335"/>
              <a:gd name="connsiteY8" fmla="*/ 245050 h 949685"/>
              <a:gd name="connsiteX9" fmla="*/ 625386 w 1001335"/>
              <a:gd name="connsiteY9" fmla="*/ 62170 h 949685"/>
              <a:gd name="connsiteX10" fmla="*/ 361226 w 1001335"/>
              <a:gd name="connsiteY10" fmla="*/ 1210 h 949685"/>
              <a:gd name="connsiteX11" fmla="*/ 147866 w 1001335"/>
              <a:gd name="connsiteY11" fmla="*/ 21530 h 949685"/>
              <a:gd name="connsiteX12" fmla="*/ 5626 w 1001335"/>
              <a:gd name="connsiteY12" fmla="*/ 21530 h 949685"/>
              <a:gd name="connsiteX13" fmla="*/ 36106 w 1001335"/>
              <a:gd name="connsiteY13" fmla="*/ 153610 h 949685"/>
              <a:gd name="connsiteX14" fmla="*/ 137706 w 1001335"/>
              <a:gd name="connsiteY14" fmla="*/ 397450 h 94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1335" h="949685">
                <a:moveTo>
                  <a:pt x="137706" y="397450"/>
                </a:moveTo>
                <a:cubicBezTo>
                  <a:pt x="176653" y="453330"/>
                  <a:pt x="229146" y="436397"/>
                  <a:pt x="269786" y="488890"/>
                </a:cubicBezTo>
                <a:cubicBezTo>
                  <a:pt x="310426" y="541383"/>
                  <a:pt x="313813" y="636210"/>
                  <a:pt x="381546" y="712410"/>
                </a:cubicBezTo>
                <a:cubicBezTo>
                  <a:pt x="449279" y="788610"/>
                  <a:pt x="611839" y="924077"/>
                  <a:pt x="676186" y="946090"/>
                </a:cubicBezTo>
                <a:cubicBezTo>
                  <a:pt x="740533" y="968103"/>
                  <a:pt x="748999" y="883437"/>
                  <a:pt x="767626" y="844490"/>
                </a:cubicBezTo>
                <a:cubicBezTo>
                  <a:pt x="786253" y="805543"/>
                  <a:pt x="772706" y="751357"/>
                  <a:pt x="787946" y="712410"/>
                </a:cubicBezTo>
                <a:cubicBezTo>
                  <a:pt x="803186" y="673463"/>
                  <a:pt x="823506" y="651450"/>
                  <a:pt x="859066" y="610810"/>
                </a:cubicBezTo>
                <a:cubicBezTo>
                  <a:pt x="894626" y="570170"/>
                  <a:pt x="999613" y="529530"/>
                  <a:pt x="1001306" y="468570"/>
                </a:cubicBezTo>
                <a:cubicBezTo>
                  <a:pt x="1002999" y="407610"/>
                  <a:pt x="931879" y="312783"/>
                  <a:pt x="869226" y="245050"/>
                </a:cubicBezTo>
                <a:cubicBezTo>
                  <a:pt x="806573" y="177317"/>
                  <a:pt x="710053" y="102810"/>
                  <a:pt x="625386" y="62170"/>
                </a:cubicBezTo>
                <a:cubicBezTo>
                  <a:pt x="540719" y="21530"/>
                  <a:pt x="440813" y="7983"/>
                  <a:pt x="361226" y="1210"/>
                </a:cubicBezTo>
                <a:cubicBezTo>
                  <a:pt x="281639" y="-5563"/>
                  <a:pt x="207133" y="18143"/>
                  <a:pt x="147866" y="21530"/>
                </a:cubicBezTo>
                <a:cubicBezTo>
                  <a:pt x="88599" y="24917"/>
                  <a:pt x="24253" y="-483"/>
                  <a:pt x="5626" y="21530"/>
                </a:cubicBezTo>
                <a:cubicBezTo>
                  <a:pt x="-13001" y="43543"/>
                  <a:pt x="19173" y="87570"/>
                  <a:pt x="36106" y="153610"/>
                </a:cubicBezTo>
                <a:cubicBezTo>
                  <a:pt x="53039" y="219650"/>
                  <a:pt x="98759" y="341570"/>
                  <a:pt x="137706" y="397450"/>
                </a:cubicBezTo>
                <a:close/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1571625"/>
            <a:ext cx="5989637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1" name="Title 1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357313"/>
          </a:xfrm>
        </p:spPr>
        <p:txBody>
          <a:bodyPr/>
          <a:lstStyle/>
          <a:p>
            <a:pPr eaLnBrk="1" hangingPunct="1">
              <a:defRPr/>
            </a:pPr>
            <a:r>
              <a:rPr lang="en-GB"/>
              <a:t>70 YO Fall</a:t>
            </a:r>
          </a:p>
        </p:txBody>
      </p:sp>
      <p:pic>
        <p:nvPicPr>
          <p:cNvPr id="3194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445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1684338"/>
            <a:ext cx="441325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66850"/>
            <a:ext cx="38766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43188" y="6273800"/>
            <a:ext cx="4376737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solidFill>
                  <a:srgbClr val="7030A0"/>
                </a:solidFill>
              </a:rPr>
              <a:t>At most 2 distal screws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43250" y="5786438"/>
            <a:ext cx="36830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/>
              <a:t>What is the problem ?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2428860" y="4714884"/>
            <a:ext cx="428628" cy="35719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643174" y="5286388"/>
            <a:ext cx="428628" cy="357190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416566" y="4682359"/>
            <a:ext cx="1150882" cy="331075"/>
          </a:xfrm>
          <a:custGeom>
            <a:avLst/>
            <a:gdLst>
              <a:gd name="connsiteX0" fmla="*/ 1150882 w 1150882"/>
              <a:gd name="connsiteY0" fmla="*/ 331075 h 331075"/>
              <a:gd name="connsiteX1" fmla="*/ 0 w 1150882"/>
              <a:gd name="connsiteY1" fmla="*/ 0 h 33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0882" h="331075">
                <a:moveTo>
                  <a:pt x="1150882" y="331075"/>
                </a:moveTo>
                <a:lnTo>
                  <a:pt x="0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5" name="Freeform 14"/>
          <p:cNvSpPr/>
          <p:nvPr/>
        </p:nvSpPr>
        <p:spPr bwMode="auto">
          <a:xfrm rot="2315591">
            <a:off x="6192655" y="4966244"/>
            <a:ext cx="1150882" cy="331075"/>
          </a:xfrm>
          <a:custGeom>
            <a:avLst/>
            <a:gdLst>
              <a:gd name="connsiteX0" fmla="*/ 1150882 w 1150882"/>
              <a:gd name="connsiteY0" fmla="*/ 331075 h 331075"/>
              <a:gd name="connsiteX1" fmla="*/ 0 w 1150882"/>
              <a:gd name="connsiteY1" fmla="*/ 0 h 33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0882" h="331075">
                <a:moveTo>
                  <a:pt x="1150882" y="331075"/>
                </a:moveTo>
                <a:lnTo>
                  <a:pt x="0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928662" y="4000504"/>
            <a:ext cx="1592317" cy="1072056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 bwMode="auto">
          <a:xfrm rot="3905611">
            <a:off x="1131916" y="3874957"/>
            <a:ext cx="879375" cy="536846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 bwMode="auto">
          <a:xfrm rot="3905611">
            <a:off x="1593494" y="2927796"/>
            <a:ext cx="884913" cy="1085618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 bwMode="auto">
          <a:xfrm rot="3905611">
            <a:off x="1739137" y="2494837"/>
            <a:ext cx="665068" cy="951406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 bwMode="auto">
          <a:xfrm rot="3905611">
            <a:off x="1762578" y="1886603"/>
            <a:ext cx="475310" cy="881988"/>
          </a:xfrm>
          <a:custGeom>
            <a:avLst/>
            <a:gdLst>
              <a:gd name="connsiteX0" fmla="*/ 0 w 1592317"/>
              <a:gd name="connsiteY0" fmla="*/ 1072056 h 1072056"/>
              <a:gd name="connsiteX1" fmla="*/ 1592317 w 1592317"/>
              <a:gd name="connsiteY1" fmla="*/ 0 h 1072056"/>
              <a:gd name="connsiteX2" fmla="*/ 1592317 w 1592317"/>
              <a:gd name="connsiteY2" fmla="*/ 0 h 1072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92317" h="1072056">
                <a:moveTo>
                  <a:pt x="0" y="1072056"/>
                </a:moveTo>
                <a:lnTo>
                  <a:pt x="1592317" y="0"/>
                </a:lnTo>
                <a:lnTo>
                  <a:pt x="1592317" y="0"/>
                </a:ln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857356" y="2714620"/>
            <a:ext cx="285752" cy="21431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071670" y="3143248"/>
            <a:ext cx="285752" cy="21431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143108" y="3714752"/>
            <a:ext cx="285752" cy="21431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85984" y="4286256"/>
            <a:ext cx="285752" cy="214314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57188" y="6273800"/>
            <a:ext cx="2120900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>
                <a:solidFill>
                  <a:srgbClr val="92D050"/>
                </a:solidFill>
              </a:rPr>
              <a:t>9 Proximal</a:t>
            </a:r>
          </a:p>
        </p:txBody>
      </p:sp>
      <p:sp>
        <p:nvSpPr>
          <p:cNvPr id="28" name="Freeform 27"/>
          <p:cNvSpPr/>
          <p:nvPr/>
        </p:nvSpPr>
        <p:spPr bwMode="auto">
          <a:xfrm>
            <a:off x="727841" y="2207172"/>
            <a:ext cx="827690" cy="3026980"/>
          </a:xfrm>
          <a:custGeom>
            <a:avLst/>
            <a:gdLst>
              <a:gd name="connsiteX0" fmla="*/ 817180 w 827690"/>
              <a:gd name="connsiteY0" fmla="*/ 0 h 3026980"/>
              <a:gd name="connsiteX1" fmla="*/ 801414 w 827690"/>
              <a:gd name="connsiteY1" fmla="*/ 551794 h 3026980"/>
              <a:gd name="connsiteX2" fmla="*/ 659525 w 827690"/>
              <a:gd name="connsiteY2" fmla="*/ 1198180 h 3026980"/>
              <a:gd name="connsiteX3" fmla="*/ 501869 w 827690"/>
              <a:gd name="connsiteY3" fmla="*/ 1734207 h 3026980"/>
              <a:gd name="connsiteX4" fmla="*/ 233856 w 827690"/>
              <a:gd name="connsiteY4" fmla="*/ 2065283 h 3026980"/>
              <a:gd name="connsiteX5" fmla="*/ 13138 w 827690"/>
              <a:gd name="connsiteY5" fmla="*/ 2396359 h 3026980"/>
              <a:gd name="connsiteX6" fmla="*/ 155028 w 827690"/>
              <a:gd name="connsiteY6" fmla="*/ 2853559 h 3026980"/>
              <a:gd name="connsiteX7" fmla="*/ 281152 w 827690"/>
              <a:gd name="connsiteY7" fmla="*/ 3026980 h 302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7690" h="3026980">
                <a:moveTo>
                  <a:pt x="817180" y="0"/>
                </a:moveTo>
                <a:cubicBezTo>
                  <a:pt x="822435" y="176048"/>
                  <a:pt x="827690" y="352097"/>
                  <a:pt x="801414" y="551794"/>
                </a:cubicBezTo>
                <a:cubicBezTo>
                  <a:pt x="775138" y="751491"/>
                  <a:pt x="709449" y="1001111"/>
                  <a:pt x="659525" y="1198180"/>
                </a:cubicBezTo>
                <a:cubicBezTo>
                  <a:pt x="609601" y="1395249"/>
                  <a:pt x="572814" y="1589690"/>
                  <a:pt x="501869" y="1734207"/>
                </a:cubicBezTo>
                <a:cubicBezTo>
                  <a:pt x="430924" y="1878724"/>
                  <a:pt x="315311" y="1954925"/>
                  <a:pt x="233856" y="2065283"/>
                </a:cubicBezTo>
                <a:cubicBezTo>
                  <a:pt x="152401" y="2175641"/>
                  <a:pt x="26276" y="2264980"/>
                  <a:pt x="13138" y="2396359"/>
                </a:cubicBezTo>
                <a:cubicBezTo>
                  <a:pt x="0" y="2527738"/>
                  <a:pt x="110359" y="2748456"/>
                  <a:pt x="155028" y="2853559"/>
                </a:cubicBezTo>
                <a:cubicBezTo>
                  <a:pt x="199697" y="2958662"/>
                  <a:pt x="240424" y="2992821"/>
                  <a:pt x="281152" y="3026980"/>
                </a:cubicBezTo>
              </a:path>
            </a:pathLst>
          </a:cu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B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34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46 YO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10056"/>
            <a:ext cx="4786247" cy="544794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7984" y="1458157"/>
            <a:ext cx="3960440" cy="52950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1156"/>
            <a:ext cx="2956816" cy="5334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45379"/>
            <a:ext cx="3269133" cy="543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3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1261</TotalTime>
  <Words>513</Words>
  <Application>Microsoft Office PowerPoint</Application>
  <PresentationFormat>On-screen Show (4:3)</PresentationFormat>
  <Paragraphs>127</Paragraphs>
  <Slides>55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AdvPSA88A</vt:lpstr>
      <vt:lpstr>Arial</vt:lpstr>
      <vt:lpstr>Calibri</vt:lpstr>
      <vt:lpstr>Futura-BookOblique</vt:lpstr>
      <vt:lpstr>Times New Roman</vt:lpstr>
      <vt:lpstr>Verdana</vt:lpstr>
      <vt:lpstr>Wingdings</vt:lpstr>
      <vt:lpstr>Wingdings 2</vt:lpstr>
      <vt:lpstr>Wingdings 3</vt:lpstr>
      <vt:lpstr>surgeon blue</vt:lpstr>
      <vt:lpstr>Document</vt:lpstr>
      <vt:lpstr>  Distal humerus Fracture </vt:lpstr>
      <vt:lpstr>PowerPoint Presentation</vt:lpstr>
      <vt:lpstr>My First case - 2005 17 Y0</vt:lpstr>
      <vt:lpstr>My First case - 2005 17 Y0</vt:lpstr>
      <vt:lpstr>Degrees of badness</vt:lpstr>
      <vt:lpstr> 64 YO</vt:lpstr>
      <vt:lpstr>Jupiter Mehne</vt:lpstr>
      <vt:lpstr>70 YO Fall</vt:lpstr>
      <vt:lpstr>46 YO</vt:lpstr>
      <vt:lpstr>70 YO - 2008</vt:lpstr>
      <vt:lpstr>Tip </vt:lpstr>
      <vt:lpstr>Tip 2 </vt:lpstr>
      <vt:lpstr>8 Steps to happiness</vt:lpstr>
      <vt:lpstr>Step 2 – Plate application &amp; provisional fixation</vt:lpstr>
      <vt:lpstr>Step 3 – Distal fixation</vt:lpstr>
      <vt:lpstr>PowerPoint Presentation</vt:lpstr>
      <vt:lpstr>PowerPoint Presentation</vt:lpstr>
      <vt:lpstr>20 YO -2010</vt:lpstr>
      <vt:lpstr>86 YO</vt:lpstr>
      <vt:lpstr>PowerPoint Presentation</vt:lpstr>
      <vt:lpstr>PowerPoint Presentation</vt:lpstr>
      <vt:lpstr>PowerPoint Presentation</vt:lpstr>
      <vt:lpstr>PowerPoint Presentation</vt:lpstr>
      <vt:lpstr>86 YO</vt:lpstr>
      <vt:lpstr>What’s possible</vt:lpstr>
      <vt:lpstr>32 YO Male</vt:lpstr>
      <vt:lpstr>Approach</vt:lpstr>
      <vt:lpstr>PowerPoint Presentation</vt:lpstr>
      <vt:lpstr>Olecranon osteotomy</vt:lpstr>
      <vt:lpstr>PowerPoint Presentation</vt:lpstr>
      <vt:lpstr>PowerPoint Presentation</vt:lpstr>
      <vt:lpstr>Posterior approaches</vt:lpstr>
      <vt:lpstr>PowerPoint Presentation</vt:lpstr>
      <vt:lpstr>Paratricipital</vt:lpstr>
      <vt:lpstr>PowerPoint Presentation</vt:lpstr>
      <vt:lpstr>TRIFCU</vt:lpstr>
      <vt:lpstr>PowerPoint Presentation</vt:lpstr>
      <vt:lpstr>Olecranon osteotomy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Lateral Para-olecranon approach</vt:lpstr>
      <vt:lpstr>Lateral para-olecranon</vt:lpstr>
      <vt:lpstr>Posterior approach</vt:lpstr>
      <vt:lpstr>Lateral para-olecranon</vt:lpstr>
      <vt:lpstr>Tip Extensibility</vt:lpstr>
      <vt:lpstr>PowerPoint Presentation</vt:lpstr>
      <vt:lpstr>PowerPoint Presentation</vt:lpstr>
      <vt:lpstr>PowerPoint Presentation</vt:lpstr>
      <vt:lpstr>Thank You</vt:lpstr>
      <vt:lpstr>76 YO</vt:lpstr>
      <vt:lpstr>74 YO Fall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Distal humerus  Rome</dc:title>
  <dc:creator>Lee Van Rensburg</dc:creator>
  <cp:lastModifiedBy>Lee Van Rensburg</cp:lastModifiedBy>
  <cp:revision>73</cp:revision>
  <dcterms:created xsi:type="dcterms:W3CDTF">2017-05-29T20:15:06Z</dcterms:created>
  <dcterms:modified xsi:type="dcterms:W3CDTF">2018-11-16T18:01:50Z</dcterms:modified>
</cp:coreProperties>
</file>