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5"/>
  </p:notesMasterIdLst>
  <p:sldIdLst>
    <p:sldId id="467" r:id="rId2"/>
    <p:sldId id="431" r:id="rId3"/>
    <p:sldId id="575" r:id="rId4"/>
    <p:sldId id="454" r:id="rId5"/>
    <p:sldId id="545" r:id="rId6"/>
    <p:sldId id="592" r:id="rId7"/>
    <p:sldId id="580" r:id="rId8"/>
    <p:sldId id="474" r:id="rId9"/>
    <p:sldId id="565" r:id="rId10"/>
    <p:sldId id="563" r:id="rId11"/>
    <p:sldId id="577" r:id="rId12"/>
    <p:sldId id="472" r:id="rId13"/>
    <p:sldId id="519" r:id="rId14"/>
    <p:sldId id="546" r:id="rId15"/>
    <p:sldId id="551" r:id="rId16"/>
    <p:sldId id="582" r:id="rId17"/>
    <p:sldId id="548" r:id="rId18"/>
    <p:sldId id="549" r:id="rId19"/>
    <p:sldId id="550" r:id="rId20"/>
    <p:sldId id="552" r:id="rId21"/>
    <p:sldId id="554" r:id="rId22"/>
    <p:sldId id="555" r:id="rId23"/>
    <p:sldId id="593" r:id="rId24"/>
    <p:sldId id="557" r:id="rId25"/>
    <p:sldId id="583" r:id="rId26"/>
    <p:sldId id="594" r:id="rId27"/>
    <p:sldId id="595" r:id="rId28"/>
    <p:sldId id="596" r:id="rId29"/>
    <p:sldId id="664" r:id="rId30"/>
    <p:sldId id="599" r:id="rId31"/>
    <p:sldId id="602" r:id="rId32"/>
    <p:sldId id="446" r:id="rId33"/>
    <p:sldId id="654" r:id="rId34"/>
    <p:sldId id="661" r:id="rId35"/>
    <p:sldId id="445" r:id="rId36"/>
    <p:sldId id="662" r:id="rId37"/>
    <p:sldId id="444" r:id="rId38"/>
    <p:sldId id="453" r:id="rId39"/>
    <p:sldId id="448" r:id="rId40"/>
    <p:sldId id="452" r:id="rId41"/>
    <p:sldId id="600" r:id="rId42"/>
    <p:sldId id="430" r:id="rId43"/>
    <p:sldId id="663" r:id="rId4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A3FB"/>
    <a:srgbClr val="0808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71" autoAdjust="0"/>
  </p:normalViewPr>
  <p:slideViewPr>
    <p:cSldViewPr>
      <p:cViewPr varScale="1">
        <p:scale>
          <a:sx n="67" d="100"/>
          <a:sy n="67" d="100"/>
        </p:scale>
        <p:origin x="1284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6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645070-5883-459D-A5B4-96A5105015E6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9F9D5A36-AB7F-4807-B3EE-2C007AB4F52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0095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D2643024-7617-40F4-9204-7A86F4668F5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4766528D-0F1C-442C-B97C-77F5874A11F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8B8A21F4-1F29-418C-92A6-27A9B568D9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A505E63-E034-40DC-9B6A-B8DABA25FCFD}" type="slidenum">
              <a:rPr lang="en-GB" altLang="en-US" smtClean="0">
                <a:latin typeface="Calibri" panose="020F0502020204030204" pitchFamily="34" charset="0"/>
              </a:rPr>
              <a:pPr/>
              <a:t>5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64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D657788C-F73B-4489-9FD7-809E0814B6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20D13442-F412-4B3C-92DF-51676ABB29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4CFDF838-51AD-4A23-84B5-6B7287BF19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8CD2E81-40BF-4EF1-B3DA-BF4DA7C354BA}" type="slidenum">
              <a:rPr lang="en-GB" altLang="en-US" smtClean="0">
                <a:latin typeface="Calibri" panose="020F0502020204030204" pitchFamily="34" charset="0"/>
              </a:rPr>
              <a:pPr/>
              <a:t>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12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3D3C8A0-C750-44DE-857C-80ACCD33F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B40D07A-E45F-4932-81F3-3A39FBDD1C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A55010E-8F55-4AA7-95A5-28E03F30E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725D4-CB89-496D-8063-3E22249BE987}" type="slidenum">
              <a:rPr lang="en-GB" altLang="en-US" smtClean="0">
                <a:latin typeface="Calibri" panose="020F0502020204030204" pitchFamily="34" charset="0"/>
              </a:rPr>
              <a:pPr/>
              <a:t>14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730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53D3C8A0-C750-44DE-857C-80ACCD33F39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FB40D07A-E45F-4932-81F3-3A39FBDD1CD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DA55010E-8F55-4AA7-95A5-28E03F30E2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E8725D4-CB89-496D-8063-3E22249BE987}" type="slidenum">
              <a:rPr lang="en-GB" altLang="en-US" smtClean="0">
                <a:latin typeface="Calibri" panose="020F0502020204030204" pitchFamily="34" charset="0"/>
              </a:rPr>
              <a:pPr/>
              <a:t>16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4535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3F0C54AE-55FE-4CCE-BF40-4F3D76CA55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E7F58365-F4A2-4E5F-9B56-FA38CAB56E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BCBDB8DE-B623-467F-911D-5A1D025366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1CEF1A-8D73-4522-AD74-2ECB8FB11F55}" type="slidenum">
              <a:rPr lang="en-GB" altLang="en-US" smtClean="0">
                <a:latin typeface="Calibri" panose="020F0502020204030204" pitchFamily="34" charset="0"/>
              </a:rPr>
              <a:pPr/>
              <a:t>17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3653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D24E4A09-57A1-47A5-90EA-D7A90742A27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659D3540-B8B7-4A6D-902A-DACD793C016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7148F881-611D-426C-B739-1948BC2EB2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90F7ECE-17A7-4266-9C71-3BC006A99651}" type="slidenum">
              <a:rPr lang="en-GB" altLang="en-US" smtClean="0">
                <a:latin typeface="Calibri" panose="020F0502020204030204" pitchFamily="34" charset="0"/>
              </a:rPr>
              <a:pPr/>
              <a:t>18</a:t>
            </a:fld>
            <a:endParaRPr lang="en-GB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5085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2449D4-EB28-40E5-8F80-338EC8322DD1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81D32-EF2D-4CCA-AB7F-156AFBC7EF8B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2771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71B5D-2E2B-4902-A089-048F8ABFA35E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140D45-E94C-492B-9507-010573E0797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2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CD267-6F33-4111-9C73-42CE8CE20E61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C0C79-1426-4F5F-8A6E-3C1070B30F79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76271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>
            <a:normAutofit/>
          </a:bodyPr>
          <a:lstStyle/>
          <a:p>
            <a:pPr lvl="0"/>
            <a:r>
              <a:rPr lang="en-US" noProof="0"/>
              <a:t>Click icon to add online image</a:t>
            </a:r>
            <a:endParaRPr lang="en-GB" noProof="0" dirty="0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011E9-0B2B-4974-B1B2-3D0E9DCCB420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AD0C80-E122-4FC1-97FA-C89B225F927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9013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4E7836-AA7F-4906-B88A-FE61ABDE6EE6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8BA9B-ED62-449A-8001-AF514250213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32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6E0F3-2657-4F84-8073-49429EF4176D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B88EFE-CBAC-46CE-99AF-EFED46E8DED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6588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B859F-8F59-4EF7-BDDE-528884E14602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5FF725-06A1-4BD1-A5C4-5A14BE509B40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934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4E844-7716-41DD-B12B-8CA409C85B2C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11E875-0866-45A9-BCC0-3700DC0B9D7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30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C4081-7544-44F8-A691-2F8ABF39FC5D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2457B4-85D0-4893-8AB0-330C4FDC5233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0202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81BD0-A36E-409C-B171-A9A3816B7D39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FB5C64-E5F8-41AE-BA57-F1067FB5C2D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741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4C575-F85B-43DD-A498-5625E93EA74B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826A-F157-43E4-87FD-9D7116EF29BE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97907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69F01-2C0F-47F9-B20E-FB6940352620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CA1D8A-6ED2-483D-B1F4-196269FEBBC2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6485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344A60A-18FC-4D08-AA50-E06B3D16ED8A}" type="datetimeFigureOut">
              <a:rPr lang="en-US"/>
              <a:pPr>
                <a:defRPr/>
              </a:pPr>
              <a:t>10/11/2018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dirty="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BCBCBC"/>
                </a:solidFill>
              </a:defRPr>
            </a:lvl1pPr>
          </a:lstStyle>
          <a:p>
            <a:fld id="{DEAB5EDB-14AF-4E53-ABE1-ACFDA2132F31}" type="slidenum">
              <a:rPr lang="en-GB"/>
              <a:pPr/>
              <a:t>‹#›</a:t>
            </a:fld>
            <a:endParaRPr lang="en-GB"/>
          </a:p>
        </p:txBody>
      </p:sp>
      <p:pic>
        <p:nvPicPr>
          <p:cNvPr id="1031" name="Picture 2" descr="C:\Users\Lee\AppData\Local\Microsoft\Windows\Temporary Internet Files\Content.IE5\7Y040FUD\MC900442122[1].png">
            <a:hlinkClick r:id="" action="ppaction://noaction"/>
          </p:cNvPr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313" y="17463"/>
            <a:ext cx="3460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5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Verdana" pitchFamily="34" charset="0"/>
        </a:defRPr>
      </a:lvl9pPr>
    </p:titleStyle>
    <p:bodyStyle>
      <a:lvl1pPr marL="547688" indent="-411163" algn="l" rtl="0" eaLnBrk="1" fontAlgn="base" hangingPunct="1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anose="05020102010507070707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anose="05020102010507070707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anose="05040102010807070707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 2" panose="05020102010507070707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emf"/><Relationship Id="rId4" Type="http://schemas.openxmlformats.org/officeDocument/2006/relationships/image" Target="../media/image4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49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jpe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94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3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2.png"/><Relationship Id="rId5" Type="http://schemas.openxmlformats.org/officeDocument/2006/relationships/image" Target="../media/image87.png"/><Relationship Id="rId10" Type="http://schemas.openxmlformats.org/officeDocument/2006/relationships/image" Target="../media/image91.png"/><Relationship Id="rId4" Type="http://schemas.openxmlformats.org/officeDocument/2006/relationships/image" Target="../media/image86.png"/><Relationship Id="rId9" Type="http://schemas.openxmlformats.org/officeDocument/2006/relationships/image" Target="../media/image9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em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9.png"/><Relationship Id="rId7" Type="http://schemas.openxmlformats.org/officeDocument/2006/relationships/image" Target="../media/image106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emf"/><Relationship Id="rId5" Type="http://schemas.openxmlformats.org/officeDocument/2006/relationships/image" Target="../media/image105.png"/><Relationship Id="rId4" Type="http://schemas.openxmlformats.org/officeDocument/2006/relationships/image" Target="../media/image10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13" Type="http://schemas.openxmlformats.org/officeDocument/2006/relationships/image" Target="../media/image125.jpe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jpeg"/><Relationship Id="rId5" Type="http://schemas.openxmlformats.org/officeDocument/2006/relationships/image" Target="../media/image117.png"/><Relationship Id="rId10" Type="http://schemas.openxmlformats.org/officeDocument/2006/relationships/image" Target="../media/image122.jpeg"/><Relationship Id="rId4" Type="http://schemas.openxmlformats.org/officeDocument/2006/relationships/image" Target="../media/image116.png"/><Relationship Id="rId9" Type="http://schemas.openxmlformats.org/officeDocument/2006/relationships/image" Target="../media/image121.jpeg"/><Relationship Id="rId14" Type="http://schemas.openxmlformats.org/officeDocument/2006/relationships/image" Target="../media/image12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tmp"/><Relationship Id="rId2" Type="http://schemas.openxmlformats.org/officeDocument/2006/relationships/image" Target="../media/image130.tmp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tmp"/><Relationship Id="rId2" Type="http://schemas.openxmlformats.org/officeDocument/2006/relationships/image" Target="../media/image134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6.tmp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emf"/><Relationship Id="rId3" Type="http://schemas.openxmlformats.org/officeDocument/2006/relationships/image" Target="../media/image99.png"/><Relationship Id="rId7" Type="http://schemas.openxmlformats.org/officeDocument/2006/relationships/image" Target="../media/image102.emf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Relationship Id="rId9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mbridgeses.co.uk/" TargetMode="External"/><Relationship Id="rId2" Type="http://schemas.openxmlformats.org/officeDocument/2006/relationships/image" Target="../media/image148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bjs.org/issue.aspx" TargetMode="External"/><Relationship Id="rId7" Type="http://schemas.openxmlformats.org/officeDocument/2006/relationships/image" Target="../media/image21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m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>
            <a:extLst>
              <a:ext uri="{FF2B5EF4-FFF2-40B4-BE49-F238E27FC236}">
                <a16:creationId xmlns:a16="http://schemas.microsoft.com/office/drawing/2014/main" id="{80B22491-B6B0-4A84-B17E-B0F373BCE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08367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29EA586-8226-4188-B02A-4A4D0DDB53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62" y="1669"/>
            <a:ext cx="9109076" cy="1512168"/>
          </a:xfrm>
          <a:solidFill>
            <a:srgbClr val="000000">
              <a:alpha val="21176"/>
            </a:srgbClr>
          </a:solidFill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Boyd’s interval</a:t>
            </a:r>
            <a:br>
              <a:rPr lang="en-GB" dirty="0"/>
            </a:br>
            <a:r>
              <a:rPr lang="en-GB" dirty="0"/>
              <a:t>Gateway to the elbow</a:t>
            </a:r>
          </a:p>
        </p:txBody>
      </p:sp>
      <p:sp>
        <p:nvSpPr>
          <p:cNvPr id="4099" name="Subtitle 4">
            <a:extLst>
              <a:ext uri="{FF2B5EF4-FFF2-40B4-BE49-F238E27FC236}">
                <a16:creationId xmlns:a16="http://schemas.microsoft.com/office/drawing/2014/main" id="{DC557F65-7A85-48F0-9638-895C7DF47A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5696" y="3994150"/>
            <a:ext cx="6054725" cy="1250950"/>
          </a:xfrm>
        </p:spPr>
        <p:txBody>
          <a:bodyPr/>
          <a:lstStyle/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Mr Lee Van Rensburg</a:t>
            </a:r>
          </a:p>
          <a:p>
            <a:pPr eaLnBrk="1" hangingPunct="1">
              <a:defRPr/>
            </a:pPr>
            <a:r>
              <a:rPr lang="en-GB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Cambridge University Hospitals NHS trust</a:t>
            </a:r>
            <a:endParaRPr lang="en-GB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</a:t>
            </a:r>
          </a:p>
        </p:txBody>
      </p:sp>
      <p:pic>
        <p:nvPicPr>
          <p:cNvPr id="4101" name="Picture 2">
            <a:extLst>
              <a:ext uri="{FF2B5EF4-FFF2-40B4-BE49-F238E27FC236}">
                <a16:creationId xmlns:a16="http://schemas.microsoft.com/office/drawing/2014/main" id="{C6751ECE-E5A5-4D8D-9C4D-0E9400EC3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" y="5730875"/>
            <a:ext cx="4595813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4">
            <a:extLst>
              <a:ext uri="{FF2B5EF4-FFF2-40B4-BE49-F238E27FC236}">
                <a16:creationId xmlns:a16="http://schemas.microsoft.com/office/drawing/2014/main" id="{1C4F3EB3-04FF-4F84-92EB-0FD816D8A9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8988" y="5735638"/>
            <a:ext cx="4573587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3334FA-7AF3-4749-9228-3AB8A6F3133D}"/>
              </a:ext>
            </a:extLst>
          </p:cNvPr>
          <p:cNvSpPr txBox="1"/>
          <p:nvPr/>
        </p:nvSpPr>
        <p:spPr>
          <a:xfrm>
            <a:off x="3347864" y="5116274"/>
            <a:ext cx="30783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chemeClr val="accent5">
                    <a:lumMod val="90000"/>
                  </a:schemeClr>
                </a:solidFill>
              </a:rPr>
              <a:t>www.cambridgeses.co.uk</a:t>
            </a:r>
          </a:p>
        </p:txBody>
      </p:sp>
    </p:spTree>
    <p:extLst>
      <p:ext uri="{BB962C8B-B14F-4D97-AF65-F5344CB8AC3E}">
        <p14:creationId xmlns:p14="http://schemas.microsoft.com/office/powerpoint/2010/main" val="7837112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3">
            <a:extLst>
              <a:ext uri="{FF2B5EF4-FFF2-40B4-BE49-F238E27FC236}">
                <a16:creationId xmlns:a16="http://schemas.microsoft.com/office/drawing/2014/main" id="{45B11A06-2012-484E-B591-1D6D1DC5A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3491" name="Content Placeholder 4">
            <a:extLst>
              <a:ext uri="{FF2B5EF4-FFF2-40B4-BE49-F238E27FC236}">
                <a16:creationId xmlns:a16="http://schemas.microsoft.com/office/drawing/2014/main" id="{B00987DD-64FA-4BAF-9AE8-A58E9B67A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44675"/>
            <a:ext cx="8229600" cy="4464050"/>
          </a:xfrm>
        </p:spPr>
        <p:txBody>
          <a:bodyPr/>
          <a:lstStyle/>
          <a:p>
            <a:pPr>
              <a:defRPr/>
            </a:pPr>
            <a:r>
              <a:rPr lang="en-GB" altLang="en-US" dirty="0"/>
              <a:t>3 pieces generally </a:t>
            </a:r>
            <a:r>
              <a:rPr lang="en-GB" altLang="en-US" dirty="0" err="1"/>
              <a:t>reconstructable</a:t>
            </a:r>
            <a:endParaRPr lang="en-GB" altLang="en-US" dirty="0"/>
          </a:p>
          <a:p>
            <a:pPr lvl="1">
              <a:defRPr/>
            </a:pPr>
            <a:r>
              <a:rPr lang="en-GB" altLang="en-US" dirty="0"/>
              <a:t>If see 2 generally 3 if see 3 then is 4</a:t>
            </a:r>
          </a:p>
          <a:p>
            <a:pPr marL="585788" lvl="1" indent="0">
              <a:buFont typeface="Wingdings 2" panose="05020102010507070707" pitchFamily="18" charset="2"/>
              <a:buNone/>
              <a:defRPr/>
            </a:pPr>
            <a:endParaRPr lang="en-GB" altLang="en-US" dirty="0"/>
          </a:p>
          <a:p>
            <a:pPr>
              <a:defRPr/>
            </a:pPr>
            <a:r>
              <a:rPr lang="en-GB" altLang="en-US" dirty="0"/>
              <a:t>On table reconstruction of radial head</a:t>
            </a:r>
          </a:p>
          <a:p>
            <a:pPr lvl="1">
              <a:defRPr/>
            </a:pPr>
            <a:r>
              <a:rPr lang="en-GB" altLang="en-US" dirty="0"/>
              <a:t>Acceptable</a:t>
            </a:r>
          </a:p>
          <a:p>
            <a:pPr marL="136525" indent="0">
              <a:buNone/>
              <a:defRPr/>
            </a:pPr>
            <a:endParaRPr lang="en-GB" altLang="en-US" dirty="0"/>
          </a:p>
        </p:txBody>
      </p:sp>
      <p:pic>
        <p:nvPicPr>
          <p:cNvPr id="29700" name="Picture 2">
            <a:extLst>
              <a:ext uri="{FF2B5EF4-FFF2-40B4-BE49-F238E27FC236}">
                <a16:creationId xmlns:a16="http://schemas.microsoft.com/office/drawing/2014/main" id="{CCCA2BA0-E0C5-4CAD-BA2A-32C856F9F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5888" y="115888"/>
            <a:ext cx="8997950" cy="172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Cover Image">
            <a:extLst>
              <a:ext uri="{FF2B5EF4-FFF2-40B4-BE49-F238E27FC236}">
                <a16:creationId xmlns:a16="http://schemas.microsoft.com/office/drawing/2014/main" id="{F0A3C6E8-0C4B-4816-B04D-9A9EC0453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5332936"/>
            <a:ext cx="1159049" cy="1525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Rectangle 2">
            <a:extLst>
              <a:ext uri="{FF2B5EF4-FFF2-40B4-BE49-F238E27FC236}">
                <a16:creationId xmlns:a16="http://schemas.microsoft.com/office/drawing/2014/main" id="{766103FE-04F7-4229-A520-A7E999EB8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6472238"/>
            <a:ext cx="4951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JSES (2011) 20, S107-S112</a:t>
            </a:r>
          </a:p>
        </p:txBody>
      </p:sp>
      <p:pic>
        <p:nvPicPr>
          <p:cNvPr id="29703" name="Picture 6" descr="http://www.ispub.com/journal/the-internet-journal-of-orthopedic-surgery/volume-17-number-2/bilateral-asymmetrical-radial-head-fracture-an-unusual-case-report.article-g04.fs.jpg">
            <a:extLst>
              <a:ext uri="{FF2B5EF4-FFF2-40B4-BE49-F238E27FC236}">
                <a16:creationId xmlns:a16="http://schemas.microsoft.com/office/drawing/2014/main" id="{CB3D030E-B044-4C93-8838-0F4B8FAD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5762" y="3666367"/>
            <a:ext cx="2292350" cy="305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8872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579841-A477-4CE5-AA57-D5E84A12C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B9D53E-18C8-49A7-91F7-3F87CBE25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697BD0-B806-4842-9B9A-3D14D08DD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4" y="22990"/>
            <a:ext cx="5909075" cy="50784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E8C167-B7AA-471F-954E-CA4C27780A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337" y="3140969"/>
            <a:ext cx="4956043" cy="371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685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58E53460-7F7A-4854-A347-1B6369C0E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9576" r="5180"/>
          <a:stretch>
            <a:fillRect/>
          </a:stretch>
        </p:blipFill>
        <p:spPr bwMode="auto">
          <a:xfrm>
            <a:off x="4857750" y="1096963"/>
            <a:ext cx="428625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6BF827-B125-4315-A809-3EC9E3758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50 YO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CC21B00C-724C-4F75-8EB8-7DE22A4E36B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6125"/>
          <a:stretch>
            <a:fillRect/>
          </a:stretch>
        </p:blipFill>
        <p:spPr bwMode="auto">
          <a:xfrm>
            <a:off x="107950" y="1096963"/>
            <a:ext cx="4992688" cy="539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492C46-07C7-42C6-9C54-2A691EA1B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838" y="1069975"/>
            <a:ext cx="4995862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CC75B0-7FB2-4CBC-BBEC-147F088FA2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4100" y="1096963"/>
            <a:ext cx="4279900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17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7F7F1-3C4D-4B7F-BF3E-1A8856BA5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GB" dirty="0"/>
              <a:t>25 YO</a:t>
            </a:r>
            <a:br>
              <a:rPr lang="en-GB" dirty="0"/>
            </a:br>
            <a:r>
              <a:rPr lang="en-GB" dirty="0"/>
              <a:t>Farmer</a:t>
            </a:r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6D29A305-D839-4D2F-BCDD-693709184C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4326" y="1420813"/>
            <a:ext cx="3786187" cy="543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Screen Clipping">
            <a:extLst>
              <a:ext uri="{FF2B5EF4-FFF2-40B4-BE49-F238E27FC236}">
                <a16:creationId xmlns:a16="http://schemas.microsoft.com/office/drawing/2014/main" id="{F9A0CF5B-6060-49F7-AFAE-5AC2E5502CB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28"/>
          <a:stretch>
            <a:fillRect/>
          </a:stretch>
        </p:blipFill>
        <p:spPr bwMode="auto">
          <a:xfrm>
            <a:off x="5378450" y="1519238"/>
            <a:ext cx="3765550" cy="533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2D5E6-2F6D-43FE-8157-866EC87715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144" y="3115968"/>
            <a:ext cx="3725862" cy="3738481"/>
          </a:xfrm>
          <a:prstGeom prst="rect">
            <a:avLst/>
          </a:prstGeom>
        </p:spPr>
      </p:pic>
      <p:pic>
        <p:nvPicPr>
          <p:cNvPr id="12293" name="Picture 6">
            <a:extLst>
              <a:ext uri="{FF2B5EF4-FFF2-40B4-BE49-F238E27FC236}">
                <a16:creationId xmlns:a16="http://schemas.microsoft.com/office/drawing/2014/main" id="{94C40CAA-98ED-44EB-9D23-30D564565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0338" y="1387475"/>
            <a:ext cx="3600450" cy="287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1DBC3F58-F3AB-4783-86A5-D15AD5480614}"/>
              </a:ext>
            </a:extLst>
          </p:cNvPr>
          <p:cNvSpPr/>
          <p:nvPr/>
        </p:nvSpPr>
        <p:spPr>
          <a:xfrm>
            <a:off x="3490127" y="2185809"/>
            <a:ext cx="766853" cy="640613"/>
          </a:xfrm>
          <a:custGeom>
            <a:avLst/>
            <a:gdLst>
              <a:gd name="connsiteX0" fmla="*/ 0 w 702644"/>
              <a:gd name="connsiteY0" fmla="*/ 471638 h 471638"/>
              <a:gd name="connsiteX1" fmla="*/ 211755 w 702644"/>
              <a:gd name="connsiteY1" fmla="*/ 240632 h 471638"/>
              <a:gd name="connsiteX2" fmla="*/ 211755 w 702644"/>
              <a:gd name="connsiteY2" fmla="*/ 240632 h 471638"/>
              <a:gd name="connsiteX3" fmla="*/ 587141 w 702644"/>
              <a:gd name="connsiteY3" fmla="*/ 134754 h 471638"/>
              <a:gd name="connsiteX4" fmla="*/ 702644 w 702644"/>
              <a:gd name="connsiteY4" fmla="*/ 0 h 4716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2644" h="471638">
                <a:moveTo>
                  <a:pt x="0" y="471638"/>
                </a:moveTo>
                <a:lnTo>
                  <a:pt x="211755" y="240632"/>
                </a:lnTo>
                <a:lnTo>
                  <a:pt x="211755" y="240632"/>
                </a:lnTo>
                <a:cubicBezTo>
                  <a:pt x="274319" y="222986"/>
                  <a:pt x="505326" y="174859"/>
                  <a:pt x="587141" y="134754"/>
                </a:cubicBezTo>
                <a:cubicBezTo>
                  <a:pt x="668956" y="94649"/>
                  <a:pt x="685800" y="47324"/>
                  <a:pt x="702644" y="0"/>
                </a:cubicBez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177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2">
            <a:extLst>
              <a:ext uri="{FF2B5EF4-FFF2-40B4-BE49-F238E27FC236}">
                <a16:creationId xmlns:a16="http://schemas.microsoft.com/office/drawing/2014/main" id="{0FF5C3B6-BB35-4B37-9094-8F4B81B6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64781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intervals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063C9-09D4-4465-9B06-0264DC6B7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844550"/>
            <a:ext cx="6935788" cy="4738688"/>
          </a:xfrm>
        </p:spPr>
        <p:txBody>
          <a:bodyPr/>
          <a:lstStyle/>
          <a:p>
            <a:r>
              <a:rPr lang="en-GB" altLang="en-US" dirty="0">
                <a:solidFill>
                  <a:srgbClr val="92D050"/>
                </a:solidFill>
              </a:rPr>
              <a:t>Kocher</a:t>
            </a:r>
          </a:p>
          <a:p>
            <a:pPr lvl="2"/>
            <a:r>
              <a:rPr lang="en-GB" altLang="en-US" dirty="0"/>
              <a:t>between </a:t>
            </a:r>
            <a:r>
              <a:rPr lang="en-GB" altLang="en-US" dirty="0" err="1"/>
              <a:t>anconeus</a:t>
            </a:r>
            <a:r>
              <a:rPr lang="en-GB" altLang="en-US" dirty="0"/>
              <a:t> and ECU </a:t>
            </a:r>
          </a:p>
          <a:p>
            <a:r>
              <a:rPr lang="en-GB" altLang="en-US" dirty="0">
                <a:solidFill>
                  <a:srgbClr val="00B0F0"/>
                </a:solidFill>
              </a:rPr>
              <a:t>Kaplan</a:t>
            </a:r>
            <a:r>
              <a:rPr lang="en-GB" altLang="en-US" dirty="0"/>
              <a:t> </a:t>
            </a:r>
          </a:p>
          <a:p>
            <a:pPr lvl="2"/>
            <a:r>
              <a:rPr lang="en-GB" altLang="en-US" dirty="0"/>
              <a:t>between ERCB and EDC 	</a:t>
            </a:r>
          </a:p>
          <a:p>
            <a:r>
              <a:rPr lang="en-GB" altLang="en-US" dirty="0">
                <a:solidFill>
                  <a:srgbClr val="FFC000"/>
                </a:solidFill>
              </a:rPr>
              <a:t>EDC Split</a:t>
            </a:r>
          </a:p>
          <a:p>
            <a:endParaRPr lang="en-GB" altLang="en-US" dirty="0">
              <a:solidFill>
                <a:srgbClr val="00B0F0"/>
              </a:solidFill>
            </a:endParaRPr>
          </a:p>
          <a:p>
            <a:endParaRPr lang="en-GB" altLang="en-US" dirty="0"/>
          </a:p>
        </p:txBody>
      </p:sp>
      <p:pic>
        <p:nvPicPr>
          <p:cNvPr id="36869" name="Picture 6" descr="Graphic">
            <a:extLst>
              <a:ext uri="{FF2B5EF4-FFF2-40B4-BE49-F238E27FC236}">
                <a16:creationId xmlns:a16="http://schemas.microsoft.com/office/drawing/2014/main" id="{E92E9A84-4CC3-48E6-9506-1D2C43988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4017963"/>
            <a:ext cx="3357562" cy="249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79BFB2BD-2731-4160-9A01-73D63BF0AFFB}"/>
              </a:ext>
            </a:extLst>
          </p:cNvPr>
          <p:cNvSpPr/>
          <p:nvPr/>
        </p:nvSpPr>
        <p:spPr bwMode="auto">
          <a:xfrm>
            <a:off x="6786578" y="5583056"/>
            <a:ext cx="990269" cy="500042"/>
          </a:xfrm>
          <a:custGeom>
            <a:avLst/>
            <a:gdLst>
              <a:gd name="connsiteX0" fmla="*/ 0 w 1418897"/>
              <a:gd name="connsiteY0" fmla="*/ 0 h 772510"/>
              <a:gd name="connsiteX1" fmla="*/ 283779 w 1418897"/>
              <a:gd name="connsiteY1" fmla="*/ 141889 h 772510"/>
              <a:gd name="connsiteX2" fmla="*/ 898634 w 1418897"/>
              <a:gd name="connsiteY2" fmla="*/ 488731 h 772510"/>
              <a:gd name="connsiteX3" fmla="*/ 1418897 w 1418897"/>
              <a:gd name="connsiteY3" fmla="*/ 772510 h 772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18897" h="772510">
                <a:moveTo>
                  <a:pt x="0" y="0"/>
                </a:moveTo>
                <a:cubicBezTo>
                  <a:pt x="67003" y="30217"/>
                  <a:pt x="134007" y="60434"/>
                  <a:pt x="283779" y="141889"/>
                </a:cubicBezTo>
                <a:cubicBezTo>
                  <a:pt x="433551" y="223344"/>
                  <a:pt x="709448" y="383627"/>
                  <a:pt x="898634" y="488731"/>
                </a:cubicBezTo>
                <a:cubicBezTo>
                  <a:pt x="1087820" y="593835"/>
                  <a:pt x="1253358" y="683172"/>
                  <a:pt x="1418897" y="772510"/>
                </a:cubicBez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3149B148-B5C0-4805-84E1-61FF9404BCA1}"/>
              </a:ext>
            </a:extLst>
          </p:cNvPr>
          <p:cNvSpPr/>
          <p:nvPr/>
        </p:nvSpPr>
        <p:spPr bwMode="auto">
          <a:xfrm>
            <a:off x="6786578" y="5297304"/>
            <a:ext cx="1214446" cy="142876"/>
          </a:xfrm>
          <a:custGeom>
            <a:avLst/>
            <a:gdLst>
              <a:gd name="connsiteX0" fmla="*/ 0 w 1529255"/>
              <a:gd name="connsiteY0" fmla="*/ 0 h 110359"/>
              <a:gd name="connsiteX1" fmla="*/ 441434 w 1529255"/>
              <a:gd name="connsiteY1" fmla="*/ 47297 h 110359"/>
              <a:gd name="connsiteX2" fmla="*/ 804041 w 1529255"/>
              <a:gd name="connsiteY2" fmla="*/ 63062 h 110359"/>
              <a:gd name="connsiteX3" fmla="*/ 1213945 w 1529255"/>
              <a:gd name="connsiteY3" fmla="*/ 78828 h 110359"/>
              <a:gd name="connsiteX4" fmla="*/ 1529255 w 1529255"/>
              <a:gd name="connsiteY4" fmla="*/ 110359 h 110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9255" h="110359">
                <a:moveTo>
                  <a:pt x="0" y="0"/>
                </a:moveTo>
                <a:cubicBezTo>
                  <a:pt x="153713" y="18393"/>
                  <a:pt x="307427" y="36787"/>
                  <a:pt x="441434" y="47297"/>
                </a:cubicBezTo>
                <a:cubicBezTo>
                  <a:pt x="575441" y="57807"/>
                  <a:pt x="804041" y="63062"/>
                  <a:pt x="804041" y="63062"/>
                </a:cubicBezTo>
                <a:cubicBezTo>
                  <a:pt x="932793" y="68317"/>
                  <a:pt x="1093076" y="70945"/>
                  <a:pt x="1213945" y="78828"/>
                </a:cubicBezTo>
                <a:cubicBezTo>
                  <a:pt x="1334814" y="86711"/>
                  <a:pt x="1432034" y="98535"/>
                  <a:pt x="1529255" y="110359"/>
                </a:cubicBezTo>
              </a:path>
            </a:pathLst>
          </a:custGeom>
          <a:solidFill>
            <a:schemeClr val="accent1"/>
          </a:solidFill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chemeClr val="accent1">
                <a:lumMod val="50000"/>
                <a:alpha val="6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323D41-647E-4C2D-B9CC-A45C6367639B}"/>
              </a:ext>
            </a:extLst>
          </p:cNvPr>
          <p:cNvCxnSpPr/>
          <p:nvPr/>
        </p:nvCxnSpPr>
        <p:spPr>
          <a:xfrm>
            <a:off x="6670621" y="5332369"/>
            <a:ext cx="1438179" cy="327134"/>
          </a:xfrm>
          <a:prstGeom prst="line">
            <a:avLst/>
          </a:prstGeom>
          <a:ln w="57150">
            <a:solidFill>
              <a:srgbClr val="FFC000"/>
            </a:solidFill>
          </a:ln>
          <a:effectLst>
            <a:glow rad="101600">
              <a:srgbClr val="FFC00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5" name="Rectangle 3">
            <a:extLst>
              <a:ext uri="{FF2B5EF4-FFF2-40B4-BE49-F238E27FC236}">
                <a16:creationId xmlns:a16="http://schemas.microsoft.com/office/drawing/2014/main" id="{EFA8E33E-E171-45A7-8343-49537D4D4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</a:t>
            </a:r>
          </a:p>
        </p:txBody>
      </p:sp>
      <p:pic>
        <p:nvPicPr>
          <p:cNvPr id="14" name="Picture 4" descr="11999">
            <a:extLst>
              <a:ext uri="{FF2B5EF4-FFF2-40B4-BE49-F238E27FC236}">
                <a16:creationId xmlns:a16="http://schemas.microsoft.com/office/drawing/2014/main" id="{13104E71-F276-4056-BB8C-D6101D38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31552"/>
            <a:ext cx="1000100" cy="132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8338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A771E-9015-4D33-8A03-E160A5818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5059" name="Content Placeholder 3" descr="Screen Clipping">
            <a:extLst>
              <a:ext uri="{FF2B5EF4-FFF2-40B4-BE49-F238E27FC236}">
                <a16:creationId xmlns:a16="http://schemas.microsoft.com/office/drawing/2014/main" id="{859EA1E4-A3C4-41DC-949D-15C431EE751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20638"/>
            <a:ext cx="8229600" cy="2076450"/>
          </a:xfrm>
        </p:spPr>
      </p:pic>
      <p:pic>
        <p:nvPicPr>
          <p:cNvPr id="45060" name="Picture 4" descr="Screen Clipping">
            <a:extLst>
              <a:ext uri="{FF2B5EF4-FFF2-40B4-BE49-F238E27FC236}">
                <a16:creationId xmlns:a16="http://schemas.microsoft.com/office/drawing/2014/main" id="{E9F1D9FF-4A73-402A-A576-11AEC0589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2097088"/>
            <a:ext cx="91440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creen Clipping">
            <a:extLst>
              <a:ext uri="{FF2B5EF4-FFF2-40B4-BE49-F238E27FC236}">
                <a16:creationId xmlns:a16="http://schemas.microsoft.com/office/drawing/2014/main" id="{63BAF1D0-F04E-44BD-82F4-D96D71FCC0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7450" y="2339975"/>
            <a:ext cx="6424613" cy="430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Rectangle 6">
            <a:extLst>
              <a:ext uri="{FF2B5EF4-FFF2-40B4-BE49-F238E27FC236}">
                <a16:creationId xmlns:a16="http://schemas.microsoft.com/office/drawing/2014/main" id="{795AE02C-83D3-4AD5-B058-7F68EF601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7288" y="6459538"/>
            <a:ext cx="42116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Am. 2014;96:387-93 </a:t>
            </a:r>
          </a:p>
        </p:txBody>
      </p:sp>
    </p:spTree>
    <p:extLst>
      <p:ext uri="{BB962C8B-B14F-4D97-AF65-F5344CB8AC3E}">
        <p14:creationId xmlns:p14="http://schemas.microsoft.com/office/powerpoint/2010/main" val="348442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51748D-32F9-4595-B4C6-1FD61556A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056" y="758314"/>
            <a:ext cx="2059430" cy="142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Title 2">
            <a:extLst>
              <a:ext uri="{FF2B5EF4-FFF2-40B4-BE49-F238E27FC236}">
                <a16:creationId xmlns:a16="http://schemas.microsoft.com/office/drawing/2014/main" id="{0FF5C3B6-BB35-4B37-9094-8F4B81B65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-64781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Lateral intervals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C063C9-09D4-4465-9B06-0264DC6B7D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844550"/>
            <a:ext cx="6935788" cy="4738688"/>
          </a:xfrm>
        </p:spPr>
        <p:txBody>
          <a:bodyPr/>
          <a:lstStyle/>
          <a:p>
            <a:r>
              <a:rPr lang="en-GB" altLang="en-US" dirty="0">
                <a:solidFill>
                  <a:srgbClr val="92D050"/>
                </a:solidFill>
              </a:rPr>
              <a:t>Kocher</a:t>
            </a:r>
          </a:p>
          <a:p>
            <a:pPr lvl="1"/>
            <a:r>
              <a:rPr lang="en-GB" altLang="en-US" dirty="0">
                <a:solidFill>
                  <a:schemeClr val="bg1"/>
                </a:solidFill>
              </a:rPr>
              <a:t>LUCL</a:t>
            </a:r>
          </a:p>
          <a:p>
            <a:pPr lvl="1"/>
            <a:r>
              <a:rPr lang="en-GB" altLang="en-US" u="sng" dirty="0">
                <a:solidFill>
                  <a:schemeClr val="bg1"/>
                </a:solidFill>
              </a:rPr>
              <a:t>Lateral facet Coronoid</a:t>
            </a:r>
          </a:p>
          <a:p>
            <a:pPr marL="136525" indent="0">
              <a:buNone/>
            </a:pPr>
            <a:endParaRPr lang="en-GB" altLang="en-US" dirty="0">
              <a:solidFill>
                <a:srgbClr val="92D050"/>
              </a:solidFill>
            </a:endParaRPr>
          </a:p>
          <a:p>
            <a:r>
              <a:rPr lang="en-GB" altLang="en-US" dirty="0">
                <a:solidFill>
                  <a:srgbClr val="00B0F0"/>
                </a:solidFill>
              </a:rPr>
              <a:t>Kaplan</a:t>
            </a:r>
            <a:r>
              <a:rPr lang="en-GB" altLang="en-US" dirty="0"/>
              <a:t> </a:t>
            </a:r>
          </a:p>
          <a:p>
            <a:r>
              <a:rPr lang="en-GB" altLang="en-US" dirty="0">
                <a:solidFill>
                  <a:srgbClr val="FFC000"/>
                </a:solidFill>
              </a:rPr>
              <a:t>EDC Split</a:t>
            </a:r>
          </a:p>
          <a:p>
            <a:pPr lvl="1"/>
            <a:r>
              <a:rPr lang="en-GB" altLang="en-US" dirty="0">
                <a:solidFill>
                  <a:schemeClr val="bg1"/>
                </a:solidFill>
              </a:rPr>
              <a:t>PIN</a:t>
            </a:r>
          </a:p>
          <a:p>
            <a:endParaRPr lang="en-GB" altLang="en-US" dirty="0">
              <a:solidFill>
                <a:srgbClr val="00B0F0"/>
              </a:solidFill>
            </a:endParaRPr>
          </a:p>
          <a:p>
            <a:endParaRPr lang="en-GB" altLang="en-US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267DE90-84BD-4024-934F-9A5448D46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4216" y="3190520"/>
            <a:ext cx="4831834" cy="332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928F2D8D-6E05-4C9D-86EC-4717F0708A52}"/>
              </a:ext>
            </a:extLst>
          </p:cNvPr>
          <p:cNvSpPr/>
          <p:nvPr/>
        </p:nvSpPr>
        <p:spPr bwMode="auto">
          <a:xfrm>
            <a:off x="5436096" y="4361186"/>
            <a:ext cx="2570816" cy="605332"/>
          </a:xfrm>
          <a:custGeom>
            <a:avLst/>
            <a:gdLst>
              <a:gd name="connsiteX0" fmla="*/ 55179 w 2083675"/>
              <a:gd name="connsiteY0" fmla="*/ 220717 h 496614"/>
              <a:gd name="connsiteX1" fmla="*/ 606972 w 2083675"/>
              <a:gd name="connsiteY1" fmla="*/ 78827 h 496614"/>
              <a:gd name="connsiteX2" fmla="*/ 1190296 w 2083675"/>
              <a:gd name="connsiteY2" fmla="*/ 15765 h 496614"/>
              <a:gd name="connsiteX3" fmla="*/ 1663262 w 2083675"/>
              <a:gd name="connsiteY3" fmla="*/ 173420 h 496614"/>
              <a:gd name="connsiteX4" fmla="*/ 2073165 w 2083675"/>
              <a:gd name="connsiteY4" fmla="*/ 252248 h 496614"/>
              <a:gd name="connsiteX5" fmla="*/ 1726324 w 2083675"/>
              <a:gd name="connsiteY5" fmla="*/ 425669 h 496614"/>
              <a:gd name="connsiteX6" fmla="*/ 1143000 w 2083675"/>
              <a:gd name="connsiteY6" fmla="*/ 488731 h 496614"/>
              <a:gd name="connsiteX7" fmla="*/ 638503 w 2083675"/>
              <a:gd name="connsiteY7" fmla="*/ 378372 h 496614"/>
              <a:gd name="connsiteX8" fmla="*/ 275896 w 2083675"/>
              <a:gd name="connsiteY8" fmla="*/ 315310 h 496614"/>
              <a:gd name="connsiteX9" fmla="*/ 55179 w 2083675"/>
              <a:gd name="connsiteY9" fmla="*/ 220717 h 496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83675" h="496614">
                <a:moveTo>
                  <a:pt x="55179" y="220717"/>
                </a:moveTo>
                <a:cubicBezTo>
                  <a:pt x="110358" y="181303"/>
                  <a:pt x="417786" y="112986"/>
                  <a:pt x="606972" y="78827"/>
                </a:cubicBezTo>
                <a:cubicBezTo>
                  <a:pt x="796158" y="44668"/>
                  <a:pt x="1014248" y="0"/>
                  <a:pt x="1190296" y="15765"/>
                </a:cubicBezTo>
                <a:cubicBezTo>
                  <a:pt x="1366344" y="31530"/>
                  <a:pt x="1516117" y="134006"/>
                  <a:pt x="1663262" y="173420"/>
                </a:cubicBezTo>
                <a:cubicBezTo>
                  <a:pt x="1810407" y="212834"/>
                  <a:pt x="2062655" y="210206"/>
                  <a:pt x="2073165" y="252248"/>
                </a:cubicBezTo>
                <a:cubicBezTo>
                  <a:pt x="2083675" y="294290"/>
                  <a:pt x="1881352" y="386255"/>
                  <a:pt x="1726324" y="425669"/>
                </a:cubicBezTo>
                <a:cubicBezTo>
                  <a:pt x="1571297" y="465083"/>
                  <a:pt x="1324303" y="496614"/>
                  <a:pt x="1143000" y="488731"/>
                </a:cubicBezTo>
                <a:cubicBezTo>
                  <a:pt x="961697" y="480848"/>
                  <a:pt x="783020" y="407276"/>
                  <a:pt x="638503" y="378372"/>
                </a:cubicBezTo>
                <a:cubicBezTo>
                  <a:pt x="493986" y="349469"/>
                  <a:pt x="367861" y="338958"/>
                  <a:pt x="275896" y="315310"/>
                </a:cubicBezTo>
                <a:cubicBezTo>
                  <a:pt x="183931" y="291662"/>
                  <a:pt x="0" y="260131"/>
                  <a:pt x="55179" y="220717"/>
                </a:cubicBezTo>
                <a:close/>
              </a:path>
            </a:pathLst>
          </a:cu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32B1359-9B8A-4D4E-9974-48E45C4B4F47}"/>
              </a:ext>
            </a:extLst>
          </p:cNvPr>
          <p:cNvSpPr/>
          <p:nvPr/>
        </p:nvSpPr>
        <p:spPr bwMode="auto">
          <a:xfrm>
            <a:off x="5220072" y="4852714"/>
            <a:ext cx="1770984" cy="986905"/>
          </a:xfrm>
          <a:custGeom>
            <a:avLst/>
            <a:gdLst>
              <a:gd name="connsiteX0" fmla="*/ 1495096 w 1573924"/>
              <a:gd name="connsiteY0" fmla="*/ 761999 h 761999"/>
              <a:gd name="connsiteX1" fmla="*/ 1416269 w 1573924"/>
              <a:gd name="connsiteY1" fmla="*/ 572813 h 761999"/>
              <a:gd name="connsiteX2" fmla="*/ 832945 w 1573924"/>
              <a:gd name="connsiteY2" fmla="*/ 289034 h 761999"/>
              <a:gd name="connsiteX3" fmla="*/ 391510 w 1573924"/>
              <a:gd name="connsiteY3" fmla="*/ 147144 h 761999"/>
              <a:gd name="connsiteX4" fmla="*/ 60434 w 1573924"/>
              <a:gd name="connsiteY4" fmla="*/ 5255 h 761999"/>
              <a:gd name="connsiteX5" fmla="*/ 28903 w 1573924"/>
              <a:gd name="connsiteY5" fmla="*/ 178675 h 761999"/>
              <a:gd name="connsiteX6" fmla="*/ 91965 w 1573924"/>
              <a:gd name="connsiteY6" fmla="*/ 525517 h 761999"/>
              <a:gd name="connsiteX7" fmla="*/ 533400 w 1573924"/>
              <a:gd name="connsiteY7" fmla="*/ 667406 h 761999"/>
              <a:gd name="connsiteX8" fmla="*/ 848710 w 1573924"/>
              <a:gd name="connsiteY8" fmla="*/ 714703 h 761999"/>
              <a:gd name="connsiteX9" fmla="*/ 1432034 w 1573924"/>
              <a:gd name="connsiteY9" fmla="*/ 746234 h 761999"/>
              <a:gd name="connsiteX10" fmla="*/ 1573924 w 1573924"/>
              <a:gd name="connsiteY10" fmla="*/ 761999 h 76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73924" h="761999">
                <a:moveTo>
                  <a:pt x="1495096" y="761999"/>
                </a:moveTo>
                <a:cubicBezTo>
                  <a:pt x="1510861" y="706819"/>
                  <a:pt x="1526627" y="651640"/>
                  <a:pt x="1416269" y="572813"/>
                </a:cubicBezTo>
                <a:cubicBezTo>
                  <a:pt x="1305911" y="493986"/>
                  <a:pt x="1003738" y="359979"/>
                  <a:pt x="832945" y="289034"/>
                </a:cubicBezTo>
                <a:cubicBezTo>
                  <a:pt x="662152" y="218089"/>
                  <a:pt x="520262" y="194441"/>
                  <a:pt x="391510" y="147144"/>
                </a:cubicBezTo>
                <a:cubicBezTo>
                  <a:pt x="262758" y="99848"/>
                  <a:pt x="120869" y="0"/>
                  <a:pt x="60434" y="5255"/>
                </a:cubicBezTo>
                <a:cubicBezTo>
                  <a:pt x="0" y="10510"/>
                  <a:pt x="23648" y="91965"/>
                  <a:pt x="28903" y="178675"/>
                </a:cubicBezTo>
                <a:cubicBezTo>
                  <a:pt x="34158" y="265385"/>
                  <a:pt x="7882" y="444062"/>
                  <a:pt x="91965" y="525517"/>
                </a:cubicBezTo>
                <a:cubicBezTo>
                  <a:pt x="176048" y="606972"/>
                  <a:pt x="407276" y="635875"/>
                  <a:pt x="533400" y="667406"/>
                </a:cubicBezTo>
                <a:cubicBezTo>
                  <a:pt x="659524" y="698937"/>
                  <a:pt x="698938" y="701565"/>
                  <a:pt x="848710" y="714703"/>
                </a:cubicBezTo>
                <a:cubicBezTo>
                  <a:pt x="998482" y="727841"/>
                  <a:pt x="1311165" y="738351"/>
                  <a:pt x="1432034" y="746234"/>
                </a:cubicBezTo>
                <a:cubicBezTo>
                  <a:pt x="1552903" y="754117"/>
                  <a:pt x="1563413" y="758058"/>
                  <a:pt x="1573924" y="761999"/>
                </a:cubicBezTo>
              </a:path>
            </a:pathLst>
          </a:custGeom>
          <a:noFill/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>
            <a:glow rad="101600">
              <a:srgbClr val="92D050">
                <a:alpha val="60000"/>
              </a:srgb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36885" name="Rectangle 3">
            <a:extLst>
              <a:ext uri="{FF2B5EF4-FFF2-40B4-BE49-F238E27FC236}">
                <a16:creationId xmlns:a16="http://schemas.microsoft.com/office/drawing/2014/main" id="{EFA8E33E-E171-45A7-8343-49537D4D4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</a:t>
            </a:r>
          </a:p>
        </p:txBody>
      </p:sp>
      <p:pic>
        <p:nvPicPr>
          <p:cNvPr id="14" name="Picture 4" descr="11999">
            <a:extLst>
              <a:ext uri="{FF2B5EF4-FFF2-40B4-BE49-F238E27FC236}">
                <a16:creationId xmlns:a16="http://schemas.microsoft.com/office/drawing/2014/main" id="{13104E71-F276-4056-BB8C-D6101D38D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531552"/>
            <a:ext cx="1000100" cy="1326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DA90F9-1ACE-4090-A463-201B3776E4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466" y="806406"/>
            <a:ext cx="2958272" cy="221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90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>
            <a:extLst>
              <a:ext uri="{FF2B5EF4-FFF2-40B4-BE49-F238E27FC236}">
                <a16:creationId xmlns:a16="http://schemas.microsoft.com/office/drawing/2014/main" id="{77467862-FAC0-4D67-A90E-D8A9D43B8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471487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3" name="Title 1">
            <a:extLst>
              <a:ext uri="{FF2B5EF4-FFF2-40B4-BE49-F238E27FC236}">
                <a16:creationId xmlns:a16="http://schemas.microsoft.com/office/drawing/2014/main" id="{E273A812-DE8A-436C-B103-1D714FA27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39940" name="Picture 2">
            <a:extLst>
              <a:ext uri="{FF2B5EF4-FFF2-40B4-BE49-F238E27FC236}">
                <a16:creationId xmlns:a16="http://schemas.microsoft.com/office/drawing/2014/main" id="{6B632708-8AB0-4E83-8157-D04DD4571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7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3">
            <a:extLst>
              <a:ext uri="{FF2B5EF4-FFF2-40B4-BE49-F238E27FC236}">
                <a16:creationId xmlns:a16="http://schemas.microsoft.com/office/drawing/2014/main" id="{DEE829C5-FE25-4387-81E6-836FF8091A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488113"/>
            <a:ext cx="571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/>
              <a:t>Diliberti T. et.al. J Bone Joint Surg 2000:82:809-809</a:t>
            </a:r>
          </a:p>
        </p:txBody>
      </p:sp>
      <p:sp>
        <p:nvSpPr>
          <p:cNvPr id="39942" name="TextBox 6">
            <a:extLst>
              <a:ext uri="{FF2B5EF4-FFF2-40B4-BE49-F238E27FC236}">
                <a16:creationId xmlns:a16="http://schemas.microsoft.com/office/drawing/2014/main" id="{5259C73A-4981-4B8E-BDBB-9BC31FE8B0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214813"/>
            <a:ext cx="2273300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Supination</a:t>
            </a: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2C095C1F-8C01-41FE-BC7F-F567BCFFC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" y="1892300"/>
            <a:ext cx="4643438" cy="291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02EBF2-9427-4ECF-9C27-BD83B3005F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0313" y="4214813"/>
            <a:ext cx="2092325" cy="584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Pronation</a:t>
            </a:r>
          </a:p>
        </p:txBody>
      </p:sp>
      <p:pic>
        <p:nvPicPr>
          <p:cNvPr id="39945" name="Picture 4">
            <a:extLst>
              <a:ext uri="{FF2B5EF4-FFF2-40B4-BE49-F238E27FC236}">
                <a16:creationId xmlns:a16="http://schemas.microsoft.com/office/drawing/2014/main" id="{422ECD01-D7F8-49B8-9BBE-491099C73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43450" y="3714750"/>
            <a:ext cx="440055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6" name="TextBox 13">
            <a:extLst>
              <a:ext uri="{FF2B5EF4-FFF2-40B4-BE49-F238E27FC236}">
                <a16:creationId xmlns:a16="http://schemas.microsoft.com/office/drawing/2014/main" id="{14A5FA1B-3A9F-4628-AAE2-D742F4C2E4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75" y="5857875"/>
            <a:ext cx="2273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Supination</a:t>
            </a:r>
          </a:p>
        </p:txBody>
      </p:sp>
      <p:pic>
        <p:nvPicPr>
          <p:cNvPr id="3077" name="Picture 5">
            <a:extLst>
              <a:ext uri="{FF2B5EF4-FFF2-40B4-BE49-F238E27FC236}">
                <a16:creationId xmlns:a16="http://schemas.microsoft.com/office/drawing/2014/main" id="{66D2FE60-2FC8-4519-B8F1-DA744FA73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3643313"/>
            <a:ext cx="4357687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F8D44DA-B867-409A-B1D2-35218611C1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675" y="5786438"/>
            <a:ext cx="20923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/>
              <a:t>Pronation</a:t>
            </a:r>
          </a:p>
        </p:txBody>
      </p:sp>
    </p:spTree>
    <p:extLst>
      <p:ext uri="{BB962C8B-B14F-4D97-AF65-F5344CB8AC3E}">
        <p14:creationId xmlns:p14="http://schemas.microsoft.com/office/powerpoint/2010/main" val="282624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le 1">
            <a:extLst>
              <a:ext uri="{FF2B5EF4-FFF2-40B4-BE49-F238E27FC236}">
                <a16:creationId xmlns:a16="http://schemas.microsoft.com/office/drawing/2014/main" id="{F97111F9-336F-45BE-9917-34511C4A23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pic>
        <p:nvPicPr>
          <p:cNvPr id="41987" name="Picture 2">
            <a:extLst>
              <a:ext uri="{FF2B5EF4-FFF2-40B4-BE49-F238E27FC236}">
                <a16:creationId xmlns:a16="http://schemas.microsoft.com/office/drawing/2014/main" id="{1D8F8ABD-7DDF-4E0D-9318-CE9DE86E3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795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3">
            <a:extLst>
              <a:ext uri="{FF2B5EF4-FFF2-40B4-BE49-F238E27FC236}">
                <a16:creationId xmlns:a16="http://schemas.microsoft.com/office/drawing/2014/main" id="{48A1E2BD-FEED-468F-B401-B529A7F9D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6488113"/>
            <a:ext cx="5715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en-US" sz="1800"/>
              <a:t>Diliberti T. et.al. J Bone Joint Surg 2000:82:809-809</a:t>
            </a: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EAD8D096-169A-412F-9E80-3329B1CF6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4400550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5">
            <a:extLst>
              <a:ext uri="{FF2B5EF4-FFF2-40B4-BE49-F238E27FC236}">
                <a16:creationId xmlns:a16="http://schemas.microsoft.com/office/drawing/2014/main" id="{AEB4440C-2E7A-403A-BA53-B8F2DB06B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6313" y="3714750"/>
            <a:ext cx="4357687" cy="281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8FC776-9B26-4108-8EEF-5F6C1699D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643438"/>
            <a:ext cx="709295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/>
              <a:t>Full pronation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/>
              <a:t>Ave. 52 mm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B5D0E7-D864-43D0-AFB3-7AD9FDA4C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563" y="2214563"/>
            <a:ext cx="4357687" cy="107721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/>
              <a:t>Full supination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3200" b="1" dirty="0"/>
              <a:t>Ave. 33 mm</a:t>
            </a:r>
          </a:p>
        </p:txBody>
      </p:sp>
      <p:sp>
        <p:nvSpPr>
          <p:cNvPr id="41994" name="TextBox 10">
            <a:extLst>
              <a:ext uri="{FF2B5EF4-FFF2-40B4-BE49-F238E27FC236}">
                <a16:creationId xmlns:a16="http://schemas.microsoft.com/office/drawing/2014/main" id="{FD1D7C3A-0BEE-4688-A31A-646E362F5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75" y="1714500"/>
            <a:ext cx="5832475" cy="46196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2400"/>
              <a:t>From Capitellar surface, crosses mid axis</a:t>
            </a:r>
          </a:p>
        </p:txBody>
      </p:sp>
    </p:spTree>
    <p:extLst>
      <p:ext uri="{BB962C8B-B14F-4D97-AF65-F5344CB8AC3E}">
        <p14:creationId xmlns:p14="http://schemas.microsoft.com/office/powerpoint/2010/main" val="296743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C37D-21CE-47E2-965D-851A2820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98CEB2-E241-4B8D-90EE-0DCC4BEF4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5111750"/>
          </a:xfrm>
        </p:spPr>
        <p:txBody>
          <a:bodyPr/>
          <a:lstStyle/>
          <a:p>
            <a:pPr marL="136525" indent="0">
              <a:buFont typeface="Wingdings 2" panose="05020102010507070707" pitchFamily="18" charset="2"/>
              <a:buNone/>
              <a:defRPr/>
            </a:pPr>
            <a:endParaRPr lang="en-US" i="1" dirty="0"/>
          </a:p>
          <a:p>
            <a:pPr>
              <a:defRPr/>
            </a:pPr>
            <a:r>
              <a:rPr lang="en-US" i="1" dirty="0"/>
              <a:t>Minimum distance from PIN to RCJ</a:t>
            </a:r>
          </a:p>
          <a:p>
            <a:pPr lvl="1">
              <a:defRPr/>
            </a:pPr>
            <a:r>
              <a:rPr lang="en-US" i="1" dirty="0"/>
              <a:t>Supination 4.0 cm</a:t>
            </a:r>
          </a:p>
          <a:p>
            <a:pPr lvl="1">
              <a:defRPr/>
            </a:pPr>
            <a:r>
              <a:rPr lang="en-US" i="1" dirty="0"/>
              <a:t>Pronation 4.3 cm</a:t>
            </a:r>
          </a:p>
        </p:txBody>
      </p:sp>
      <p:pic>
        <p:nvPicPr>
          <p:cNvPr id="44036" name="Picture 3">
            <a:extLst>
              <a:ext uri="{FF2B5EF4-FFF2-40B4-BE49-F238E27FC236}">
                <a16:creationId xmlns:a16="http://schemas.microsoft.com/office/drawing/2014/main" id="{3D256ADF-8AB8-42A7-8E19-7B3A0688F1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8" y="17463"/>
            <a:ext cx="8963025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ctangle 4">
            <a:extLst>
              <a:ext uri="{FF2B5EF4-FFF2-40B4-BE49-F238E27FC236}">
                <a16:creationId xmlns:a16="http://schemas.microsoft.com/office/drawing/2014/main" id="{E6B0B4AD-42A0-4B40-8B8F-7245EE73E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6488113"/>
            <a:ext cx="44164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latin typeface="Futura-BookOblique"/>
              </a:rPr>
              <a:t>J Shoulder Elbow Surg 2007;16:502-507</a:t>
            </a:r>
            <a:endParaRPr lang="en-US" altLang="en-US"/>
          </a:p>
        </p:txBody>
      </p:sp>
      <p:pic>
        <p:nvPicPr>
          <p:cNvPr id="44038" name="Picture 5">
            <a:extLst>
              <a:ext uri="{FF2B5EF4-FFF2-40B4-BE49-F238E27FC236}">
                <a16:creationId xmlns:a16="http://schemas.microsoft.com/office/drawing/2014/main" id="{77D342FF-8D52-40E7-9DDF-56ADB621E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03925" y="4221163"/>
            <a:ext cx="2935288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779A57-4129-4CAF-912E-45C63700C7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95" y="3588234"/>
            <a:ext cx="4092343" cy="306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96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692" y="1110290"/>
            <a:ext cx="5544616" cy="56289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18806"/>
            <a:ext cx="8229600" cy="1143000"/>
          </a:xfrm>
          <a:solidFill>
            <a:schemeClr val="bg2">
              <a:alpha val="21000"/>
            </a:schemeClr>
          </a:solidFill>
          <a:scene3d>
            <a:camera prst="orthographicFront"/>
            <a:lightRig rig="soft" dir="t">
              <a:rot lat="0" lon="0" rev="16800000"/>
            </a:lightRig>
          </a:scene3d>
          <a:sp3d>
            <a:bevelT/>
          </a:sp3d>
        </p:spPr>
        <p:txBody>
          <a:bodyPr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GB" dirty="0"/>
              <a:t>www.cambridgeses.co.uk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537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2AA46-56AD-405A-AD26-33F963A2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21 YO F</a:t>
            </a:r>
          </a:p>
        </p:txBody>
      </p:sp>
      <p:pic>
        <p:nvPicPr>
          <p:cNvPr id="46083" name="Picture 5">
            <a:extLst>
              <a:ext uri="{FF2B5EF4-FFF2-40B4-BE49-F238E27FC236}">
                <a16:creationId xmlns:a16="http://schemas.microsoft.com/office/drawing/2014/main" id="{DE89962D-7734-4A20-9654-CB72B0713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28" y="1414462"/>
            <a:ext cx="4457700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8">
            <a:extLst>
              <a:ext uri="{FF2B5EF4-FFF2-40B4-BE49-F238E27FC236}">
                <a16:creationId xmlns:a16="http://schemas.microsoft.com/office/drawing/2014/main" id="{72632314-9520-452C-A829-E4BFBCBDA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0521" y="1420814"/>
            <a:ext cx="4392613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11" descr="Screen Clipping">
            <a:extLst>
              <a:ext uri="{FF2B5EF4-FFF2-40B4-BE49-F238E27FC236}">
                <a16:creationId xmlns:a16="http://schemas.microsoft.com/office/drawing/2014/main" id="{CA1B2BA1-795E-4196-9FEB-5E7D2F929E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17" t="23146" b="8523"/>
          <a:stretch/>
        </p:blipFill>
        <p:spPr bwMode="auto">
          <a:xfrm>
            <a:off x="0" y="1417638"/>
            <a:ext cx="6367284" cy="5405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2">
            <a:extLst>
              <a:ext uri="{FF2B5EF4-FFF2-40B4-BE49-F238E27FC236}">
                <a16:creationId xmlns:a16="http://schemas.microsoft.com/office/drawing/2014/main" id="{155AC724-DEA1-4A4C-BC1E-35EE3BA15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768"/>
          <a:stretch/>
        </p:blipFill>
        <p:spPr bwMode="auto">
          <a:xfrm>
            <a:off x="5220072" y="1373670"/>
            <a:ext cx="3923928" cy="548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88CCB92-6425-430C-9336-0D58D23319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669"/>
          <a:stretch/>
        </p:blipFill>
        <p:spPr>
          <a:xfrm>
            <a:off x="0" y="1417638"/>
            <a:ext cx="5220072" cy="540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7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CC6FD-66DF-4E8E-ABC1-4DAD93123B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3BE82BBA-6A47-4057-93A0-F93A3FC10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31750"/>
            <a:ext cx="8686800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4">
            <a:extLst>
              <a:ext uri="{FF2B5EF4-FFF2-40B4-BE49-F238E27FC236}">
                <a16:creationId xmlns:a16="http://schemas.microsoft.com/office/drawing/2014/main" id="{D624D66C-59D0-4656-AC0E-EBF27DDCA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2138" y="6503988"/>
            <a:ext cx="59578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 Bone Joint Surg Br September 2006 88-B: 1178-1182</a:t>
            </a:r>
          </a:p>
        </p:txBody>
      </p:sp>
      <p:pic>
        <p:nvPicPr>
          <p:cNvPr id="48133" name="Picture 5">
            <a:extLst>
              <a:ext uri="{FF2B5EF4-FFF2-40B4-BE49-F238E27FC236}">
                <a16:creationId xmlns:a16="http://schemas.microsoft.com/office/drawing/2014/main" id="{C9031D2C-BBA7-404D-97E3-B74CDFB793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013" y="1795463"/>
            <a:ext cx="2163762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4" name="Picture 6">
            <a:extLst>
              <a:ext uri="{FF2B5EF4-FFF2-40B4-BE49-F238E27FC236}">
                <a16:creationId xmlns:a16="http://schemas.microsoft.com/office/drawing/2014/main" id="{BB93FCAC-2B14-4B6D-9835-4C6881A4C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00300" y="1903413"/>
            <a:ext cx="2681288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7">
            <a:extLst>
              <a:ext uri="{FF2B5EF4-FFF2-40B4-BE49-F238E27FC236}">
                <a16:creationId xmlns:a16="http://schemas.microsoft.com/office/drawing/2014/main" id="{2DEEF5E9-2D1D-46E4-A2C1-CEA45FFDC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9700" y="3021013"/>
            <a:ext cx="2324100" cy="321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AC7558-7223-4ADC-B6D9-C12389568B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 flipV="1">
            <a:off x="7004168" y="625475"/>
            <a:ext cx="2027237" cy="2463800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457448-5274-4AF7-8803-3754406312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7114934" y="3645024"/>
            <a:ext cx="1869521" cy="272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70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71672-A393-43AD-8BF1-1F59F09FB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01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en-US" dirty="0"/>
              <a:t>Boyd interval</a:t>
            </a:r>
          </a:p>
        </p:txBody>
      </p:sp>
      <p:sp>
        <p:nvSpPr>
          <p:cNvPr id="49155" name="Content Placeholder 2">
            <a:extLst>
              <a:ext uri="{FF2B5EF4-FFF2-40B4-BE49-F238E27FC236}">
                <a16:creationId xmlns:a16="http://schemas.microsoft.com/office/drawing/2014/main" id="{B7D55BB7-DAE2-4C20-BDD7-FB07D48EE1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F1564DD5-9DDB-454B-A6F1-52BAC6DC6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6461125"/>
            <a:ext cx="5310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Surg. , Gynec. and Obstet,, 71: 87-88, 1940</a:t>
            </a:r>
          </a:p>
        </p:txBody>
      </p:sp>
      <p:pic>
        <p:nvPicPr>
          <p:cNvPr id="49157" name="Picture 4">
            <a:extLst>
              <a:ext uri="{FF2B5EF4-FFF2-40B4-BE49-F238E27FC236}">
                <a16:creationId xmlns:a16="http://schemas.microsoft.com/office/drawing/2014/main" id="{2216ADD0-4788-43E6-9B3A-193411E8C3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947738"/>
            <a:ext cx="7808912" cy="551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>
            <a:extLst>
              <a:ext uri="{FF2B5EF4-FFF2-40B4-BE49-F238E27FC236}">
                <a16:creationId xmlns:a16="http://schemas.microsoft.com/office/drawing/2014/main" id="{D8069493-9237-4CC7-9F80-472C939E1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20" y="2352675"/>
            <a:ext cx="5510213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804BC4B-D4CE-4CDB-88AB-13DA175C83A6}"/>
              </a:ext>
            </a:extLst>
          </p:cNvPr>
          <p:cNvSpPr/>
          <p:nvPr/>
        </p:nvSpPr>
        <p:spPr>
          <a:xfrm>
            <a:off x="2017966" y="2701637"/>
            <a:ext cx="1293826" cy="1101436"/>
          </a:xfrm>
          <a:custGeom>
            <a:avLst/>
            <a:gdLst>
              <a:gd name="connsiteX0" fmla="*/ 130044 w 1293826"/>
              <a:gd name="connsiteY0" fmla="*/ 0 h 1101436"/>
              <a:gd name="connsiteX1" fmla="*/ 202781 w 1293826"/>
              <a:gd name="connsiteY1" fmla="*/ 62345 h 1101436"/>
              <a:gd name="connsiteX2" fmla="*/ 78090 w 1293826"/>
              <a:gd name="connsiteY2" fmla="*/ 103909 h 1101436"/>
              <a:gd name="connsiteX3" fmla="*/ 5353 w 1293826"/>
              <a:gd name="connsiteY3" fmla="*/ 176645 h 1101436"/>
              <a:gd name="connsiteX4" fmla="*/ 223562 w 1293826"/>
              <a:gd name="connsiteY4" fmla="*/ 249381 h 1101436"/>
              <a:gd name="connsiteX5" fmla="*/ 441771 w 1293826"/>
              <a:gd name="connsiteY5" fmla="*/ 353290 h 1101436"/>
              <a:gd name="connsiteX6" fmla="*/ 628808 w 1293826"/>
              <a:gd name="connsiteY6" fmla="*/ 602672 h 1101436"/>
              <a:gd name="connsiteX7" fmla="*/ 722326 w 1293826"/>
              <a:gd name="connsiteY7" fmla="*/ 852054 h 1101436"/>
              <a:gd name="connsiteX8" fmla="*/ 982099 w 1293826"/>
              <a:gd name="connsiteY8" fmla="*/ 872836 h 1101436"/>
              <a:gd name="connsiteX9" fmla="*/ 1231481 w 1293826"/>
              <a:gd name="connsiteY9" fmla="*/ 935181 h 1101436"/>
              <a:gd name="connsiteX10" fmla="*/ 1293826 w 1293826"/>
              <a:gd name="connsiteY10" fmla="*/ 1101436 h 1101436"/>
              <a:gd name="connsiteX11" fmla="*/ 1293826 w 1293826"/>
              <a:gd name="connsiteY11" fmla="*/ 1101436 h 1101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93826" h="1101436">
                <a:moveTo>
                  <a:pt x="130044" y="0"/>
                </a:moveTo>
                <a:cubicBezTo>
                  <a:pt x="170742" y="22513"/>
                  <a:pt x="211440" y="45027"/>
                  <a:pt x="202781" y="62345"/>
                </a:cubicBezTo>
                <a:cubicBezTo>
                  <a:pt x="194122" y="79663"/>
                  <a:pt x="110995" y="84859"/>
                  <a:pt x="78090" y="103909"/>
                </a:cubicBezTo>
                <a:cubicBezTo>
                  <a:pt x="45185" y="122959"/>
                  <a:pt x="-18892" y="152400"/>
                  <a:pt x="5353" y="176645"/>
                </a:cubicBezTo>
                <a:cubicBezTo>
                  <a:pt x="29598" y="200890"/>
                  <a:pt x="150826" y="219940"/>
                  <a:pt x="223562" y="249381"/>
                </a:cubicBezTo>
                <a:cubicBezTo>
                  <a:pt x="296298" y="278822"/>
                  <a:pt x="374230" y="294408"/>
                  <a:pt x="441771" y="353290"/>
                </a:cubicBezTo>
                <a:cubicBezTo>
                  <a:pt x="509312" y="412172"/>
                  <a:pt x="582049" y="519545"/>
                  <a:pt x="628808" y="602672"/>
                </a:cubicBezTo>
                <a:cubicBezTo>
                  <a:pt x="675567" y="685799"/>
                  <a:pt x="663444" y="807027"/>
                  <a:pt x="722326" y="852054"/>
                </a:cubicBezTo>
                <a:cubicBezTo>
                  <a:pt x="781208" y="897081"/>
                  <a:pt x="897240" y="858982"/>
                  <a:pt x="982099" y="872836"/>
                </a:cubicBezTo>
                <a:cubicBezTo>
                  <a:pt x="1066958" y="886690"/>
                  <a:pt x="1179526" y="897081"/>
                  <a:pt x="1231481" y="935181"/>
                </a:cubicBezTo>
                <a:cubicBezTo>
                  <a:pt x="1283436" y="973281"/>
                  <a:pt x="1293826" y="1101436"/>
                  <a:pt x="1293826" y="1101436"/>
                </a:cubicBezTo>
                <a:lnTo>
                  <a:pt x="1293826" y="1101436"/>
                </a:lnTo>
              </a:path>
            </a:pathLst>
          </a:custGeom>
          <a:noFill/>
          <a:ln w="57150"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8DB9C40-B096-4716-933E-77A2E06D4C94}"/>
              </a:ext>
            </a:extLst>
          </p:cNvPr>
          <p:cNvSpPr/>
          <p:nvPr/>
        </p:nvSpPr>
        <p:spPr>
          <a:xfrm>
            <a:off x="1475656" y="3062751"/>
            <a:ext cx="1708616" cy="732497"/>
          </a:xfrm>
          <a:custGeom>
            <a:avLst/>
            <a:gdLst>
              <a:gd name="connsiteX0" fmla="*/ 1708616 w 1708616"/>
              <a:gd name="connsiteY0" fmla="*/ 732497 h 732497"/>
              <a:gd name="connsiteX1" fmla="*/ 149980 w 1708616"/>
              <a:gd name="connsiteY1" fmla="*/ 67479 h 732497"/>
              <a:gd name="connsiteX2" fmla="*/ 149980 w 1708616"/>
              <a:gd name="connsiteY2" fmla="*/ 57088 h 7324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08616" h="732497">
                <a:moveTo>
                  <a:pt x="1708616" y="732497"/>
                </a:moveTo>
                <a:lnTo>
                  <a:pt x="149980" y="67479"/>
                </a:lnTo>
                <a:cubicBezTo>
                  <a:pt x="-109793" y="-45089"/>
                  <a:pt x="20093" y="5999"/>
                  <a:pt x="149980" y="57088"/>
                </a:cubicBezTo>
              </a:path>
            </a:pathLst>
          </a:custGeom>
          <a:noFill/>
          <a:ln w="111125"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1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B530E-6A04-4139-82D5-8CF9D8765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Boyd interval</a:t>
            </a:r>
            <a:endParaRPr lang="en-US" dirty="0"/>
          </a:p>
        </p:txBody>
      </p:sp>
      <p:sp>
        <p:nvSpPr>
          <p:cNvPr id="50179" name="Content Placeholder 2">
            <a:extLst>
              <a:ext uri="{FF2B5EF4-FFF2-40B4-BE49-F238E27FC236}">
                <a16:creationId xmlns:a16="http://schemas.microsoft.com/office/drawing/2014/main" id="{59D393F4-9F7C-4091-AA73-EA78A18362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0180" name="Picture 5">
            <a:extLst>
              <a:ext uri="{FF2B5EF4-FFF2-40B4-BE49-F238E27FC236}">
                <a16:creationId xmlns:a16="http://schemas.microsoft.com/office/drawing/2014/main" id="{F03529C6-684E-4CCD-BE48-7AB87CC6C1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900" y="1193800"/>
            <a:ext cx="7750175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483E5315-9DAC-48D0-8758-E37E5E98778D}"/>
              </a:ext>
            </a:extLst>
          </p:cNvPr>
          <p:cNvSpPr/>
          <p:nvPr/>
        </p:nvSpPr>
        <p:spPr>
          <a:xfrm>
            <a:off x="2165684" y="4183907"/>
            <a:ext cx="3753853" cy="845293"/>
          </a:xfrm>
          <a:custGeom>
            <a:avLst/>
            <a:gdLst>
              <a:gd name="connsiteX0" fmla="*/ 3753853 w 3753853"/>
              <a:gd name="connsiteY0" fmla="*/ 845293 h 845293"/>
              <a:gd name="connsiteX1" fmla="*/ 1275348 w 3753853"/>
              <a:gd name="connsiteY1" fmla="*/ 99335 h 845293"/>
              <a:gd name="connsiteX2" fmla="*/ 433137 w 3753853"/>
              <a:gd name="connsiteY2" fmla="*/ 3082 h 845293"/>
              <a:gd name="connsiteX3" fmla="*/ 0 w 3753853"/>
              <a:gd name="connsiteY3" fmla="*/ 51209 h 845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53853" h="845293">
                <a:moveTo>
                  <a:pt x="3753853" y="845293"/>
                </a:moveTo>
                <a:cubicBezTo>
                  <a:pt x="2791327" y="542498"/>
                  <a:pt x="1828801" y="239703"/>
                  <a:pt x="1275348" y="99335"/>
                </a:cubicBezTo>
                <a:cubicBezTo>
                  <a:pt x="721895" y="-41034"/>
                  <a:pt x="645695" y="11103"/>
                  <a:pt x="433137" y="3082"/>
                </a:cubicBezTo>
                <a:cubicBezTo>
                  <a:pt x="220579" y="-4939"/>
                  <a:pt x="110289" y="23135"/>
                  <a:pt x="0" y="51209"/>
                </a:cubicBezTo>
              </a:path>
            </a:pathLst>
          </a:custGeom>
          <a:noFill/>
          <a:ln w="762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C1BF7F-2B1E-478C-83F8-BB800576A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1725" y="5027613"/>
            <a:ext cx="1211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Anconeus</a:t>
            </a:r>
            <a:endParaRPr lang="en-US" alt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72D30B-328E-4676-8125-392CF0533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0050" y="4237038"/>
            <a:ext cx="660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/>
              <a:t>Ulna</a:t>
            </a:r>
            <a:endParaRPr lang="en-US" alt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646D61-3A1C-4D25-B0BE-F22EC7B55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3775075"/>
            <a:ext cx="1120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GB" altLang="en-US" dirty="0" err="1"/>
              <a:t>Humerus</a:t>
            </a:r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ACE3DC-821D-42BD-A5E3-760CCA9330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975" y="1216025"/>
            <a:ext cx="7800975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65D37C-6ACE-4106-8485-3EAA0C1E82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2613" y="1279525"/>
            <a:ext cx="777875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E9F477-577E-4B3C-BF4F-73B6D0C198B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64537">
            <a:off x="3569116" y="952356"/>
            <a:ext cx="432049" cy="2973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C13EDE-E8AD-4CDB-866F-83215F7C1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3494">
            <a:off x="4687536" y="1410291"/>
            <a:ext cx="914479" cy="3094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66AE57F-22A7-48D8-8A12-D09CC2A75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97886">
            <a:off x="5159848" y="1621252"/>
            <a:ext cx="914479" cy="30116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D5A3F7-F969-45AF-BB21-26D9BC9E7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699" y="1262063"/>
            <a:ext cx="785495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993E91-5439-4485-88DC-67362AB67F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030" y="1172010"/>
            <a:ext cx="7872412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E5CF183-D75A-4F10-84CE-873D26D765D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" y="-15875"/>
            <a:ext cx="2805113" cy="199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9B7598-296E-4B9F-AA78-46BEC1CAB5D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67613" y="0"/>
            <a:ext cx="1547812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6062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ED2CB8-A219-44D5-9E57-55EA2EC7A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8623" y="30881"/>
            <a:ext cx="2209190" cy="1656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0D0770-D4C3-4111-AD4C-A17B455ED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354" y="55288"/>
            <a:ext cx="2446105" cy="1834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9B32CB-AB5A-45EA-B90A-9B2682AE7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881"/>
            <a:ext cx="4690864" cy="1143000"/>
          </a:xfrm>
        </p:spPr>
        <p:txBody>
          <a:bodyPr/>
          <a:lstStyle/>
          <a:p>
            <a:pPr>
              <a:defRPr/>
            </a:pPr>
            <a:r>
              <a:rPr lang="en-GB" dirty="0"/>
              <a:t>Benefits</a:t>
            </a:r>
          </a:p>
        </p:txBody>
      </p:sp>
      <p:sp>
        <p:nvSpPr>
          <p:cNvPr id="51203" name="Content Placeholder 2">
            <a:extLst>
              <a:ext uri="{FF2B5EF4-FFF2-40B4-BE49-F238E27FC236}">
                <a16:creationId xmlns:a16="http://schemas.microsoft.com/office/drawing/2014/main" id="{44AF26D2-BDC0-4312-9E9E-1CC3AF69E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1204" name="Picture 3">
            <a:extLst>
              <a:ext uri="{FF2B5EF4-FFF2-40B4-BE49-F238E27FC236}">
                <a16:creationId xmlns:a16="http://schemas.microsoft.com/office/drawing/2014/main" id="{2DB29BCD-D40B-47F3-BF5B-DC95FBEE96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202" y="1091426"/>
            <a:ext cx="4551798" cy="4041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4">
            <a:extLst>
              <a:ext uri="{FF2B5EF4-FFF2-40B4-BE49-F238E27FC236}">
                <a16:creationId xmlns:a16="http://schemas.microsoft.com/office/drawing/2014/main" id="{A064337B-2F41-4D73-9B5B-41DE42BD0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254" y="3217874"/>
            <a:ext cx="2808312" cy="1505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7A218D-061B-4A1F-9CBE-E27C3C0BA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6185" y="1541140"/>
            <a:ext cx="2370949" cy="17782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EBDC0E-1853-4FE3-A682-6B0F79CF1E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8648" y="3302402"/>
            <a:ext cx="1738825" cy="1304119"/>
          </a:xfrm>
          <a:prstGeom prst="rect">
            <a:avLst/>
          </a:prstGeom>
        </p:spPr>
      </p:pic>
      <p:sp>
        <p:nvSpPr>
          <p:cNvPr id="5" name="&quot;Not Allowed&quot; Symbol 4">
            <a:extLst>
              <a:ext uri="{FF2B5EF4-FFF2-40B4-BE49-F238E27FC236}">
                <a16:creationId xmlns:a16="http://schemas.microsoft.com/office/drawing/2014/main" id="{B0E7B60A-D598-46B1-9D4A-D62EB0BE237B}"/>
              </a:ext>
            </a:extLst>
          </p:cNvPr>
          <p:cNvSpPr/>
          <p:nvPr/>
        </p:nvSpPr>
        <p:spPr>
          <a:xfrm>
            <a:off x="7685870" y="3434349"/>
            <a:ext cx="1091715" cy="1151957"/>
          </a:xfrm>
          <a:prstGeom prst="noSmoking">
            <a:avLst>
              <a:gd name="adj" fmla="val 9905"/>
            </a:avLst>
          </a:prstGeom>
          <a:solidFill>
            <a:srgbClr val="FF0000"/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1F19F46-A9F4-49D0-98D7-BE1DEFE222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0254" y="1430891"/>
            <a:ext cx="2376264" cy="1778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46EA0E-8998-4C45-91F4-C6D11861E8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438" y="5083800"/>
            <a:ext cx="2370950" cy="16327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4C35ECC-2824-4616-9B7D-7040447D03B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9517" y="5151498"/>
            <a:ext cx="2182483" cy="15650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ED196FF-EB0D-4958-970B-A4521411CF8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73517" y="3466112"/>
            <a:ext cx="4572396" cy="34292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848994-C4D9-4AAC-85B8-6068C027F87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5241" y="4278376"/>
            <a:ext cx="4295869" cy="2653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13ACD9-C207-45C1-B87D-E8353A2AE44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67418" y="54092"/>
            <a:ext cx="4756380" cy="356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34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C61D2-A268-4108-A714-C257C297C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 dirty="0"/>
              <a:t>Downsides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20ABA-0EA2-40F6-BC0F-9EBB54D974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A0F3D-3978-4F84-A108-8EBA17010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124744"/>
            <a:ext cx="8065130" cy="573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43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E333-2627-4720-9198-E5B8ABA1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46196-2B13-4339-A018-764D1453E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49" y="1126599"/>
            <a:ext cx="8229600" cy="5326737"/>
          </a:xfrm>
        </p:spPr>
        <p:txBody>
          <a:bodyPr/>
          <a:lstStyle/>
          <a:p>
            <a:r>
              <a:rPr lang="en-GB" dirty="0"/>
              <a:t>n=21</a:t>
            </a:r>
          </a:p>
          <a:p>
            <a:r>
              <a:rPr lang="en-GB" dirty="0"/>
              <a:t>Radial head and neck, capitellar fractures, articular fractures</a:t>
            </a:r>
          </a:p>
          <a:p>
            <a:r>
              <a:rPr lang="en-GB" dirty="0"/>
              <a:t>Age</a:t>
            </a:r>
          </a:p>
          <a:p>
            <a:pPr lvl="1"/>
            <a:r>
              <a:rPr lang="en-GB" dirty="0"/>
              <a:t>Mean 44 (10 – 76)</a:t>
            </a:r>
          </a:p>
          <a:p>
            <a:r>
              <a:rPr lang="en-GB" dirty="0"/>
              <a:t>ROM</a:t>
            </a:r>
          </a:p>
          <a:p>
            <a:pPr lvl="1"/>
            <a:r>
              <a:rPr lang="en-GB" dirty="0"/>
              <a:t>Extension Flexion - 18° to 129°</a:t>
            </a:r>
          </a:p>
          <a:p>
            <a:pPr lvl="1"/>
            <a:r>
              <a:rPr lang="en-GB" dirty="0"/>
              <a:t>Pronation 61° (15° to 70°)</a:t>
            </a:r>
          </a:p>
          <a:p>
            <a:pPr lvl="1"/>
            <a:r>
              <a:rPr lang="en-GB" dirty="0"/>
              <a:t>Supination 57° (0° to 85°)</a:t>
            </a:r>
          </a:p>
          <a:p>
            <a:pPr marL="136525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B3689-17B6-463A-A65E-535F1B96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2" y="100886"/>
            <a:ext cx="9016294" cy="8798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2CB15C-A992-4249-B2E4-D10FD98EED03}"/>
              </a:ext>
            </a:extLst>
          </p:cNvPr>
          <p:cNvSpPr/>
          <p:nvPr/>
        </p:nvSpPr>
        <p:spPr>
          <a:xfrm>
            <a:off x="3671101" y="6417905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Tech Hand Up </a:t>
            </a:r>
            <a:r>
              <a:rPr lang="en-GB" dirty="0" err="1"/>
              <a:t>Extrem</a:t>
            </a:r>
            <a:r>
              <a:rPr lang="en-GB" dirty="0"/>
              <a:t> Surg. 2016 Mar;20(1):37-41</a:t>
            </a:r>
          </a:p>
        </p:txBody>
      </p:sp>
    </p:spTree>
    <p:extLst>
      <p:ext uri="{BB962C8B-B14F-4D97-AF65-F5344CB8AC3E}">
        <p14:creationId xmlns:p14="http://schemas.microsoft.com/office/powerpoint/2010/main" val="1343613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E333-2627-4720-9198-E5B8ABA14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D46196-2B13-4339-A018-764D1453EA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3549" y="1126599"/>
            <a:ext cx="8229600" cy="5326737"/>
          </a:xfrm>
        </p:spPr>
        <p:txBody>
          <a:bodyPr/>
          <a:lstStyle/>
          <a:p>
            <a:r>
              <a:rPr lang="en-GB" dirty="0"/>
              <a:t>Complications</a:t>
            </a:r>
          </a:p>
          <a:p>
            <a:pPr lvl="1"/>
            <a:r>
              <a:rPr lang="en-GB" dirty="0"/>
              <a:t>No Nerve injury</a:t>
            </a:r>
          </a:p>
          <a:p>
            <a:pPr lvl="1"/>
            <a:r>
              <a:rPr lang="en-GB" dirty="0"/>
              <a:t>No instability</a:t>
            </a:r>
          </a:p>
          <a:p>
            <a:pPr lvl="1"/>
            <a:r>
              <a:rPr lang="en-GB" dirty="0"/>
              <a:t>6 Heterotopic Ossification </a:t>
            </a:r>
          </a:p>
          <a:p>
            <a:pPr lvl="2"/>
            <a:r>
              <a:rPr lang="en-GB" dirty="0"/>
              <a:t>No further surgery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1 Loss fixation </a:t>
            </a:r>
          </a:p>
          <a:p>
            <a:pPr lvl="2"/>
            <a:r>
              <a:rPr lang="en-GB" dirty="0"/>
              <a:t>76 YO </a:t>
            </a:r>
          </a:p>
          <a:p>
            <a:pPr lvl="3"/>
            <a:r>
              <a:rPr lang="en-GB" dirty="0"/>
              <a:t>Complex fracture dislocation proximal ulna and radial head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marL="136525" indent="0">
              <a:buNone/>
            </a:pP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9B3689-17B6-463A-A65E-535F1B968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2" y="100886"/>
            <a:ext cx="9016294" cy="87984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D2CB15C-A992-4249-B2E4-D10FD98EED03}"/>
              </a:ext>
            </a:extLst>
          </p:cNvPr>
          <p:cNvSpPr/>
          <p:nvPr/>
        </p:nvSpPr>
        <p:spPr>
          <a:xfrm>
            <a:off x="3671101" y="6417905"/>
            <a:ext cx="5382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Tech Hand Up </a:t>
            </a:r>
            <a:r>
              <a:rPr lang="en-GB" dirty="0" err="1"/>
              <a:t>Extrem</a:t>
            </a:r>
            <a:r>
              <a:rPr lang="en-GB" dirty="0"/>
              <a:t> Surg. 2016 Mar;20(1):37-41</a:t>
            </a:r>
          </a:p>
        </p:txBody>
      </p:sp>
    </p:spTree>
    <p:extLst>
      <p:ext uri="{BB962C8B-B14F-4D97-AF65-F5344CB8AC3E}">
        <p14:creationId xmlns:p14="http://schemas.microsoft.com/office/powerpoint/2010/main" val="75756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18D0-934F-4410-9673-1C1BD0CD2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523"/>
            <a:ext cx="8229600" cy="1143000"/>
          </a:xfrm>
        </p:spPr>
        <p:txBody>
          <a:bodyPr/>
          <a:lstStyle/>
          <a:p>
            <a:r>
              <a:rPr lang="en-GB" dirty="0"/>
              <a:t>Gateway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9389A-D9E5-42FD-9183-D4ECE285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E6936-E819-4945-BA6B-F55D8E5C15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63648"/>
            <a:ext cx="5976664" cy="581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0119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18D0-934F-4410-9673-1C1BD0CD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Gateway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9389A-D9E5-42FD-9183-D4ECE285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E6936-E819-4945-BA6B-F55D8E5C15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361320"/>
            <a:ext cx="1256598" cy="1222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BFC15-4919-41B6-8C91-17E142728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325562"/>
            <a:ext cx="6020841" cy="5343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6FB7B7-E35C-4D0D-A8FC-2BD531142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858" y="1351297"/>
            <a:ext cx="6051655" cy="5360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D2F287-83A5-477A-A19B-31230E11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366488"/>
            <a:ext cx="6051655" cy="53609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8865F7-78BC-4DBA-9E56-D54C6FAD1F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483" y="1342250"/>
            <a:ext cx="6088031" cy="5393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DBE586-D632-4C1F-BC6B-D773A3844E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4253" y="1305199"/>
            <a:ext cx="6171678" cy="54672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D8CC76-7644-4241-BD48-8AF247FA3C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08" y="0"/>
            <a:ext cx="2651208" cy="19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6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D642C-48E1-4C72-B65B-E6C6561C1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84A003-07A0-41A0-B64A-C8CD59B01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err="1"/>
              <a:t>Acumed</a:t>
            </a:r>
            <a:endParaRPr lang="en-GB" dirty="0"/>
          </a:p>
          <a:p>
            <a:pPr lvl="1"/>
            <a:r>
              <a:rPr lang="en-GB" dirty="0"/>
              <a:t>Paid consultancy work</a:t>
            </a:r>
          </a:p>
          <a:p>
            <a:pPr lvl="1"/>
            <a:r>
              <a:rPr lang="en-GB" dirty="0"/>
              <a:t>Not on radial head</a:t>
            </a:r>
          </a:p>
        </p:txBody>
      </p:sp>
    </p:spTree>
    <p:extLst>
      <p:ext uri="{BB962C8B-B14F-4D97-AF65-F5344CB8AC3E}">
        <p14:creationId xmlns:p14="http://schemas.microsoft.com/office/powerpoint/2010/main" val="20111209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18D0-934F-4410-9673-1C1BD0CD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Gateway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9389A-D9E5-42FD-9183-D4ECE285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E6936-E819-4945-BA6B-F55D8E5C15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361320"/>
            <a:ext cx="1256598" cy="1222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BFC15-4919-41B6-8C91-17E142728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325562"/>
            <a:ext cx="6020841" cy="5343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6FB7B7-E35C-4D0D-A8FC-2BD531142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858" y="1351297"/>
            <a:ext cx="6051655" cy="53609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F0ACD3-DACC-4992-9747-69D024C91C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264" y="188641"/>
            <a:ext cx="2088232" cy="15661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D2F287-83A5-477A-A19B-31230E11D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366488"/>
            <a:ext cx="6051655" cy="53609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B0BE1-7E05-48EC-9C17-755F18D913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735" y="130567"/>
            <a:ext cx="2669720" cy="20022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25D768-73F0-4BA0-849A-58926C344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32857"/>
            <a:ext cx="3054283" cy="2290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88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B90D-1D18-4682-B60D-BA2D6CAE3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4A9361-06DE-46ED-A968-AF12C613E5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707526" y="352069"/>
            <a:ext cx="3479300" cy="284193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5DFB787-2BE6-4107-AD40-E2739BD37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587" y="5393834"/>
            <a:ext cx="1835055" cy="14143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00E550-B388-4CC9-BFE8-FF2EE165A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24176"/>
            <a:ext cx="3454596" cy="345459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452970-9351-4808-9C3B-A39D5C806C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7568" y="3478772"/>
            <a:ext cx="6256432" cy="337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Boyd interval</a:t>
            </a:r>
          </a:p>
        </p:txBody>
      </p:sp>
      <p:sp>
        <p:nvSpPr>
          <p:cNvPr id="4" name="Rectangle 3"/>
          <p:cNvSpPr/>
          <p:nvPr/>
        </p:nvSpPr>
        <p:spPr>
          <a:xfrm>
            <a:off x="4860032" y="648866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>
                <a:latin typeface="Futura-BookOblique"/>
              </a:rPr>
              <a:t>J Shoulder Elbow </a:t>
            </a:r>
            <a:r>
              <a:rPr lang="en-US" i="1" dirty="0" err="1">
                <a:latin typeface="Futura-BookOblique"/>
              </a:rPr>
              <a:t>Surg</a:t>
            </a:r>
            <a:r>
              <a:rPr lang="en-US" i="1" dirty="0">
                <a:latin typeface="Futura-BookOblique"/>
              </a:rPr>
              <a:t> 2001;10:380-2.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22" t="5477" r="68743" b="3574"/>
          <a:stretch/>
        </p:blipFill>
        <p:spPr>
          <a:xfrm>
            <a:off x="105421" y="1305038"/>
            <a:ext cx="5917694" cy="536829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2555776" y="2484676"/>
            <a:ext cx="2111308" cy="1560810"/>
          </a:xfrm>
          <a:custGeom>
            <a:avLst/>
            <a:gdLst>
              <a:gd name="connsiteX0" fmla="*/ 1574593 w 2111308"/>
              <a:gd name="connsiteY0" fmla="*/ 157802 h 1560810"/>
              <a:gd name="connsiteX1" fmla="*/ 1837352 w 2111308"/>
              <a:gd name="connsiteY1" fmla="*/ 609747 h 1560810"/>
              <a:gd name="connsiteX2" fmla="*/ 2079090 w 2111308"/>
              <a:gd name="connsiteY2" fmla="*/ 1040671 h 1560810"/>
              <a:gd name="connsiteX3" fmla="*/ 2079090 w 2111308"/>
              <a:gd name="connsiteY3" fmla="*/ 1419043 h 1560810"/>
              <a:gd name="connsiteX4" fmla="*/ 1805821 w 2111308"/>
              <a:gd name="connsiteY4" fmla="*/ 1555678 h 1560810"/>
              <a:gd name="connsiteX5" fmla="*/ 1406427 w 2111308"/>
              <a:gd name="connsiteY5" fmla="*/ 1524147 h 1560810"/>
              <a:gd name="connsiteX6" fmla="*/ 1028055 w 2111308"/>
              <a:gd name="connsiteY6" fmla="*/ 1450574 h 1560810"/>
              <a:gd name="connsiteX7" fmla="*/ 880910 w 2111308"/>
              <a:gd name="connsiteY7" fmla="*/ 1408533 h 1560810"/>
              <a:gd name="connsiteX8" fmla="*/ 786317 w 2111308"/>
              <a:gd name="connsiteY8" fmla="*/ 1492616 h 1560810"/>
              <a:gd name="connsiteX9" fmla="*/ 597131 w 2111308"/>
              <a:gd name="connsiteY9" fmla="*/ 1440064 h 1560810"/>
              <a:gd name="connsiteX10" fmla="*/ 355393 w 2111308"/>
              <a:gd name="connsiteY10" fmla="*/ 1324450 h 1560810"/>
              <a:gd name="connsiteX11" fmla="*/ 155696 w 2111308"/>
              <a:gd name="connsiteY11" fmla="*/ 1229857 h 1560810"/>
              <a:gd name="connsiteX12" fmla="*/ 71614 w 2111308"/>
              <a:gd name="connsiteY12" fmla="*/ 925057 h 1560810"/>
              <a:gd name="connsiteX13" fmla="*/ 8552 w 2111308"/>
              <a:gd name="connsiteY13" fmla="*/ 567706 h 1560810"/>
              <a:gd name="connsiteX14" fmla="*/ 8552 w 2111308"/>
              <a:gd name="connsiteY14" fmla="*/ 336478 h 1560810"/>
              <a:gd name="connsiteX15" fmla="*/ 82124 w 2111308"/>
              <a:gd name="connsiteY15" fmla="*/ 199843 h 1560810"/>
              <a:gd name="connsiteX16" fmla="*/ 302841 w 2111308"/>
              <a:gd name="connsiteY16" fmla="*/ 231374 h 1560810"/>
              <a:gd name="connsiteX17" fmla="*/ 565600 w 2111308"/>
              <a:gd name="connsiteY17" fmla="*/ 94740 h 1560810"/>
              <a:gd name="connsiteX18" fmla="*/ 796827 w 2111308"/>
              <a:gd name="connsiteY18" fmla="*/ 147 h 1560810"/>
              <a:gd name="connsiteX19" fmla="*/ 933462 w 2111308"/>
              <a:gd name="connsiteY19" fmla="*/ 115761 h 1560810"/>
              <a:gd name="connsiteX20" fmla="*/ 1112138 w 2111308"/>
              <a:gd name="connsiteY20" fmla="*/ 147292 h 1560810"/>
              <a:gd name="connsiteX21" fmla="*/ 1416938 w 2111308"/>
              <a:gd name="connsiteY21" fmla="*/ 126271 h 1560810"/>
              <a:gd name="connsiteX22" fmla="*/ 1574593 w 2111308"/>
              <a:gd name="connsiteY22" fmla="*/ 157802 h 1560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111308" h="1560810">
                <a:moveTo>
                  <a:pt x="1574593" y="157802"/>
                </a:moveTo>
                <a:cubicBezTo>
                  <a:pt x="1644662" y="238381"/>
                  <a:pt x="1753269" y="462602"/>
                  <a:pt x="1837352" y="609747"/>
                </a:cubicBezTo>
                <a:cubicBezTo>
                  <a:pt x="1921435" y="756892"/>
                  <a:pt x="2038800" y="905788"/>
                  <a:pt x="2079090" y="1040671"/>
                </a:cubicBezTo>
                <a:cubicBezTo>
                  <a:pt x="2119380" y="1175554"/>
                  <a:pt x="2124635" y="1333209"/>
                  <a:pt x="2079090" y="1419043"/>
                </a:cubicBezTo>
                <a:cubicBezTo>
                  <a:pt x="2033545" y="1504878"/>
                  <a:pt x="1917931" y="1538161"/>
                  <a:pt x="1805821" y="1555678"/>
                </a:cubicBezTo>
                <a:cubicBezTo>
                  <a:pt x="1693711" y="1573195"/>
                  <a:pt x="1536054" y="1541664"/>
                  <a:pt x="1406427" y="1524147"/>
                </a:cubicBezTo>
                <a:cubicBezTo>
                  <a:pt x="1276800" y="1506630"/>
                  <a:pt x="1115641" y="1469843"/>
                  <a:pt x="1028055" y="1450574"/>
                </a:cubicBezTo>
                <a:cubicBezTo>
                  <a:pt x="940469" y="1431305"/>
                  <a:pt x="921200" y="1401526"/>
                  <a:pt x="880910" y="1408533"/>
                </a:cubicBezTo>
                <a:cubicBezTo>
                  <a:pt x="840620" y="1415540"/>
                  <a:pt x="833613" y="1487361"/>
                  <a:pt x="786317" y="1492616"/>
                </a:cubicBezTo>
                <a:cubicBezTo>
                  <a:pt x="739020" y="1497871"/>
                  <a:pt x="668952" y="1468092"/>
                  <a:pt x="597131" y="1440064"/>
                </a:cubicBezTo>
                <a:cubicBezTo>
                  <a:pt x="525310" y="1412036"/>
                  <a:pt x="355393" y="1324450"/>
                  <a:pt x="355393" y="1324450"/>
                </a:cubicBezTo>
                <a:cubicBezTo>
                  <a:pt x="281821" y="1289416"/>
                  <a:pt x="202992" y="1296423"/>
                  <a:pt x="155696" y="1229857"/>
                </a:cubicBezTo>
                <a:cubicBezTo>
                  <a:pt x="108399" y="1163292"/>
                  <a:pt x="96138" y="1035415"/>
                  <a:pt x="71614" y="925057"/>
                </a:cubicBezTo>
                <a:cubicBezTo>
                  <a:pt x="47090" y="814699"/>
                  <a:pt x="19062" y="665802"/>
                  <a:pt x="8552" y="567706"/>
                </a:cubicBezTo>
                <a:cubicBezTo>
                  <a:pt x="-1958" y="469610"/>
                  <a:pt x="-3710" y="397788"/>
                  <a:pt x="8552" y="336478"/>
                </a:cubicBezTo>
                <a:cubicBezTo>
                  <a:pt x="20814" y="275168"/>
                  <a:pt x="33076" y="217360"/>
                  <a:pt x="82124" y="199843"/>
                </a:cubicBezTo>
                <a:cubicBezTo>
                  <a:pt x="131172" y="182326"/>
                  <a:pt x="222262" y="248891"/>
                  <a:pt x="302841" y="231374"/>
                </a:cubicBezTo>
                <a:cubicBezTo>
                  <a:pt x="383420" y="213857"/>
                  <a:pt x="483269" y="133278"/>
                  <a:pt x="565600" y="94740"/>
                </a:cubicBezTo>
                <a:cubicBezTo>
                  <a:pt x="647931" y="56202"/>
                  <a:pt x="735517" y="-3356"/>
                  <a:pt x="796827" y="147"/>
                </a:cubicBezTo>
                <a:cubicBezTo>
                  <a:pt x="858137" y="3650"/>
                  <a:pt x="880910" y="91237"/>
                  <a:pt x="933462" y="115761"/>
                </a:cubicBezTo>
                <a:cubicBezTo>
                  <a:pt x="986014" y="140285"/>
                  <a:pt x="1031559" y="145540"/>
                  <a:pt x="1112138" y="147292"/>
                </a:cubicBezTo>
                <a:cubicBezTo>
                  <a:pt x="1192717" y="149044"/>
                  <a:pt x="1334607" y="119264"/>
                  <a:pt x="1416938" y="126271"/>
                </a:cubicBezTo>
                <a:cubicBezTo>
                  <a:pt x="1499269" y="133278"/>
                  <a:pt x="1504524" y="77223"/>
                  <a:pt x="1574593" y="157802"/>
                </a:cubicBezTo>
                <a:close/>
              </a:path>
            </a:pathLst>
          </a:custGeom>
          <a:solidFill>
            <a:srgbClr val="7030A0">
              <a:alpha val="25098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725B2A-1112-4928-B6BB-ACF3C26B1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188" y="1233239"/>
            <a:ext cx="2670240" cy="200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56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9713" y="3070225"/>
            <a:ext cx="1968500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2138" y="4772025"/>
            <a:ext cx="24701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4350" y="4654550"/>
            <a:ext cx="2181225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125" y="4329113"/>
            <a:ext cx="22082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950" y="4468813"/>
            <a:ext cx="1743075" cy="231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2265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48525" y="11113"/>
            <a:ext cx="1895475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5434D2-6B29-4521-B40F-5960A2B20350}"/>
              </a:ext>
            </a:extLst>
          </p:cNvPr>
          <p:cNvGrpSpPr/>
          <p:nvPr/>
        </p:nvGrpSpPr>
        <p:grpSpPr>
          <a:xfrm>
            <a:off x="293688" y="524941"/>
            <a:ext cx="5337175" cy="3239988"/>
            <a:chOff x="323850" y="1838325"/>
            <a:chExt cx="4108450" cy="2238375"/>
          </a:xfrm>
        </p:grpSpPr>
        <p:pic>
          <p:nvPicPr>
            <p:cNvPr id="352266" name="Picture 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2354263" y="1838325"/>
              <a:ext cx="2078037" cy="2238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2267" name="Picture 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 flipV="1">
              <a:off x="323850" y="1838325"/>
              <a:ext cx="2030413" cy="2170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4788" y="4827588"/>
            <a:ext cx="25400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b="-9032"/>
          <a:stretch>
            <a:fillRect/>
          </a:stretch>
        </p:blipFill>
        <p:spPr bwMode="auto">
          <a:xfrm>
            <a:off x="2452688" y="4465638"/>
            <a:ext cx="2022475" cy="226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63" y="4397375"/>
            <a:ext cx="23844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225" y="2687638"/>
            <a:ext cx="2927350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7838" y="1392238"/>
            <a:ext cx="3586162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824C6087-7D62-4E15-8598-62AFB0C9CAE0}"/>
              </a:ext>
            </a:extLst>
          </p:cNvPr>
          <p:cNvSpPr/>
          <p:nvPr/>
        </p:nvSpPr>
        <p:spPr>
          <a:xfrm>
            <a:off x="7452320" y="29681"/>
            <a:ext cx="816197" cy="951048"/>
          </a:xfrm>
          <a:prstGeom prst="ellipse">
            <a:avLst/>
          </a:prstGeom>
          <a:solidFill>
            <a:srgbClr val="D9A3FB">
              <a:alpha val="45882"/>
            </a:srgbClr>
          </a:solidFill>
          <a:ln w="57150"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26998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18D0-934F-4410-9673-1C1BD0CD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Gateway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9389A-D9E5-42FD-9183-D4ECE285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E6936-E819-4945-BA6B-F55D8E5C15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361320"/>
            <a:ext cx="1256598" cy="1222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BFC15-4919-41B6-8C91-17E142728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325562"/>
            <a:ext cx="6020841" cy="53437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3534BC-5B58-4FE9-BB01-79DB447537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672" y="1325562"/>
            <a:ext cx="6032294" cy="5343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572DC04-0B7E-40BD-917A-5D44D615CE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541" y="431298"/>
            <a:ext cx="2383360" cy="17885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7059A1-627D-471F-BD5C-EDD741741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7652" y="2219823"/>
            <a:ext cx="2176348" cy="1633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04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Lateral para-olecranon</a:t>
            </a: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2201030"/>
            <a:ext cx="7706937" cy="1019668"/>
          </a:xfrm>
          <a:prstGeom prst="rect">
            <a:avLst/>
          </a:prstGeom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24744"/>
            <a:ext cx="6253771" cy="104755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864" y="3201122"/>
            <a:ext cx="2817862" cy="3412886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1547664" y="3354345"/>
            <a:ext cx="243907" cy="3088640"/>
          </a:xfrm>
          <a:custGeom>
            <a:avLst/>
            <a:gdLst>
              <a:gd name="connsiteX0" fmla="*/ 203200 w 243907"/>
              <a:gd name="connsiteY0" fmla="*/ 0 h 3088640"/>
              <a:gd name="connsiteX1" fmla="*/ 243840 w 243907"/>
              <a:gd name="connsiteY1" fmla="*/ 751840 h 3088640"/>
              <a:gd name="connsiteX2" fmla="*/ 213360 w 243907"/>
              <a:gd name="connsiteY2" fmla="*/ 1513840 h 3088640"/>
              <a:gd name="connsiteX3" fmla="*/ 233680 w 243907"/>
              <a:gd name="connsiteY3" fmla="*/ 2001520 h 3088640"/>
              <a:gd name="connsiteX4" fmla="*/ 81280 w 243907"/>
              <a:gd name="connsiteY4" fmla="*/ 2397760 h 3088640"/>
              <a:gd name="connsiteX5" fmla="*/ 20320 w 243907"/>
              <a:gd name="connsiteY5" fmla="*/ 2773680 h 3088640"/>
              <a:gd name="connsiteX6" fmla="*/ 0 w 243907"/>
              <a:gd name="connsiteY6" fmla="*/ 3088640 h 3088640"/>
              <a:gd name="connsiteX7" fmla="*/ 0 w 243907"/>
              <a:gd name="connsiteY7" fmla="*/ 3088640 h 308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907" h="3088640">
                <a:moveTo>
                  <a:pt x="203200" y="0"/>
                </a:moveTo>
                <a:cubicBezTo>
                  <a:pt x="222673" y="249766"/>
                  <a:pt x="242147" y="499533"/>
                  <a:pt x="243840" y="751840"/>
                </a:cubicBezTo>
                <a:cubicBezTo>
                  <a:pt x="245533" y="1004147"/>
                  <a:pt x="215053" y="1305560"/>
                  <a:pt x="213360" y="1513840"/>
                </a:cubicBezTo>
                <a:cubicBezTo>
                  <a:pt x="211667" y="1722120"/>
                  <a:pt x="255693" y="1854200"/>
                  <a:pt x="233680" y="2001520"/>
                </a:cubicBezTo>
                <a:cubicBezTo>
                  <a:pt x="211667" y="2148840"/>
                  <a:pt x="116840" y="2269067"/>
                  <a:pt x="81280" y="2397760"/>
                </a:cubicBezTo>
                <a:cubicBezTo>
                  <a:pt x="45720" y="2526453"/>
                  <a:pt x="33867" y="2658533"/>
                  <a:pt x="20320" y="2773680"/>
                </a:cubicBezTo>
                <a:cubicBezTo>
                  <a:pt x="6773" y="2888827"/>
                  <a:pt x="0" y="3088640"/>
                  <a:pt x="0" y="3088640"/>
                </a:cubicBezTo>
                <a:lnTo>
                  <a:pt x="0" y="3088640"/>
                </a:lnTo>
              </a:path>
            </a:pathLst>
          </a:custGeom>
          <a:noFill/>
          <a:ln w="7620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44FC887-21AA-42EC-A033-18D29FA91431}"/>
              </a:ext>
            </a:extLst>
          </p:cNvPr>
          <p:cNvGrpSpPr/>
          <p:nvPr/>
        </p:nvGrpSpPr>
        <p:grpSpPr>
          <a:xfrm>
            <a:off x="6091888" y="4581128"/>
            <a:ext cx="2922192" cy="2191644"/>
            <a:chOff x="6091888" y="4581128"/>
            <a:chExt cx="2922192" cy="21916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6E0D9B6-EDD9-4CE4-A46F-AD7F5B845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91888" y="4581128"/>
              <a:ext cx="2922192" cy="2191644"/>
            </a:xfrm>
            <a:prstGeom prst="rect">
              <a:avLst/>
            </a:prstGeom>
          </p:spPr>
        </p:pic>
        <p:sp>
          <p:nvSpPr>
            <p:cNvPr id="6" name="&quot;Not Allowed&quot; Symbol 5">
              <a:extLst>
                <a:ext uri="{FF2B5EF4-FFF2-40B4-BE49-F238E27FC236}">
                  <a16:creationId xmlns:a16="http://schemas.microsoft.com/office/drawing/2014/main" id="{172ED596-48E9-4CEE-A9EC-91AB5D92A608}"/>
                </a:ext>
              </a:extLst>
            </p:cNvPr>
            <p:cNvSpPr/>
            <p:nvPr/>
          </p:nvSpPr>
          <p:spPr>
            <a:xfrm>
              <a:off x="6253771" y="6165304"/>
              <a:ext cx="694493" cy="576064"/>
            </a:xfrm>
            <a:prstGeom prst="noSmoking">
              <a:avLst/>
            </a:prstGeom>
            <a:solidFill>
              <a:srgbClr val="FF0000"/>
            </a:solidFill>
            <a:ln>
              <a:solidFill>
                <a:srgbClr val="FFFF00"/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891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553BE-AA56-47A6-9BDD-2800D108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C95053-3E79-4F5B-966E-1E4442133E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3" y="116632"/>
            <a:ext cx="8986381" cy="30963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2B5F79C-D572-48C4-A441-965CD1AD0A15}"/>
              </a:ext>
            </a:extLst>
          </p:cNvPr>
          <p:cNvSpPr/>
          <p:nvPr/>
        </p:nvSpPr>
        <p:spPr>
          <a:xfrm>
            <a:off x="4211960" y="6396607"/>
            <a:ext cx="4824536" cy="3735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J Shoulder Elbow </a:t>
            </a:r>
            <a:r>
              <a:rPr lang="en-GB" dirty="0" err="1"/>
              <a:t>Surg</a:t>
            </a:r>
            <a:r>
              <a:rPr lang="en-GB" dirty="0"/>
              <a:t> (2015) 24, 1178-1186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02577AD-7683-4613-AD09-F8DC10DC4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353415"/>
            <a:ext cx="4591286" cy="21146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6B26B5-792C-4090-A83F-3FB623166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3262491"/>
            <a:ext cx="3829247" cy="315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555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Lateral Para-olecranon approach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904" y="1704068"/>
            <a:ext cx="4040837" cy="4883037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4260141" y="1772816"/>
            <a:ext cx="1273041" cy="4361415"/>
          </a:xfrm>
          <a:custGeom>
            <a:avLst/>
            <a:gdLst>
              <a:gd name="connsiteX0" fmla="*/ 50886 w 1041614"/>
              <a:gd name="connsiteY0" fmla="*/ 222940 h 4235501"/>
              <a:gd name="connsiteX1" fmla="*/ 539984 w 1041614"/>
              <a:gd name="connsiteY1" fmla="*/ 2859815 h 4235501"/>
              <a:gd name="connsiteX2" fmla="*/ 306067 w 1041614"/>
              <a:gd name="connsiteY2" fmla="*/ 3912438 h 4235501"/>
              <a:gd name="connsiteX3" fmla="*/ 508086 w 1041614"/>
              <a:gd name="connsiteY3" fmla="*/ 4199517 h 4235501"/>
              <a:gd name="connsiteX4" fmla="*/ 944021 w 1041614"/>
              <a:gd name="connsiteY4" fmla="*/ 3221322 h 4235501"/>
              <a:gd name="connsiteX5" fmla="*/ 1039714 w 1041614"/>
              <a:gd name="connsiteY5" fmla="*/ 2859815 h 4235501"/>
              <a:gd name="connsiteX6" fmla="*/ 1007816 w 1041614"/>
              <a:gd name="connsiteY6" fmla="*/ 1902885 h 4235501"/>
              <a:gd name="connsiteX7" fmla="*/ 1007816 w 1041614"/>
              <a:gd name="connsiteY7" fmla="*/ 903424 h 4235501"/>
              <a:gd name="connsiteX8" fmla="*/ 944021 w 1041614"/>
              <a:gd name="connsiteY8" fmla="*/ 180410 h 4235501"/>
              <a:gd name="connsiteX9" fmla="*/ 837695 w 1041614"/>
              <a:gd name="connsiteY9" fmla="*/ 42187 h 4235501"/>
              <a:gd name="connsiteX10" fmla="*/ 221007 w 1041614"/>
              <a:gd name="connsiteY10" fmla="*/ 63452 h 4235501"/>
              <a:gd name="connsiteX11" fmla="*/ 29621 w 1041614"/>
              <a:gd name="connsiteY11" fmla="*/ 127247 h 4235501"/>
              <a:gd name="connsiteX12" fmla="*/ 50886 w 1041614"/>
              <a:gd name="connsiteY12" fmla="*/ 222940 h 4235501"/>
              <a:gd name="connsiteX0" fmla="*/ 35775 w 1026503"/>
              <a:gd name="connsiteY0" fmla="*/ 227615 h 4239044"/>
              <a:gd name="connsiteX1" fmla="*/ 280324 w 1026503"/>
              <a:gd name="connsiteY1" fmla="*/ 2928285 h 4239044"/>
              <a:gd name="connsiteX2" fmla="*/ 290956 w 1026503"/>
              <a:gd name="connsiteY2" fmla="*/ 3917113 h 4239044"/>
              <a:gd name="connsiteX3" fmla="*/ 492975 w 1026503"/>
              <a:gd name="connsiteY3" fmla="*/ 4204192 h 4239044"/>
              <a:gd name="connsiteX4" fmla="*/ 928910 w 1026503"/>
              <a:gd name="connsiteY4" fmla="*/ 3225997 h 4239044"/>
              <a:gd name="connsiteX5" fmla="*/ 1024603 w 1026503"/>
              <a:gd name="connsiteY5" fmla="*/ 2864490 h 4239044"/>
              <a:gd name="connsiteX6" fmla="*/ 992705 w 1026503"/>
              <a:gd name="connsiteY6" fmla="*/ 1907560 h 4239044"/>
              <a:gd name="connsiteX7" fmla="*/ 992705 w 1026503"/>
              <a:gd name="connsiteY7" fmla="*/ 908099 h 4239044"/>
              <a:gd name="connsiteX8" fmla="*/ 928910 w 1026503"/>
              <a:gd name="connsiteY8" fmla="*/ 185085 h 4239044"/>
              <a:gd name="connsiteX9" fmla="*/ 822584 w 1026503"/>
              <a:gd name="connsiteY9" fmla="*/ 46862 h 4239044"/>
              <a:gd name="connsiteX10" fmla="*/ 205896 w 1026503"/>
              <a:gd name="connsiteY10" fmla="*/ 68127 h 4239044"/>
              <a:gd name="connsiteX11" fmla="*/ 14510 w 1026503"/>
              <a:gd name="connsiteY11" fmla="*/ 131922 h 4239044"/>
              <a:gd name="connsiteX12" fmla="*/ 35775 w 1026503"/>
              <a:gd name="connsiteY12" fmla="*/ 227615 h 4239044"/>
              <a:gd name="connsiteX0" fmla="*/ 35775 w 1026503"/>
              <a:gd name="connsiteY0" fmla="*/ 227615 h 3950479"/>
              <a:gd name="connsiteX1" fmla="*/ 280324 w 1026503"/>
              <a:gd name="connsiteY1" fmla="*/ 2928285 h 3950479"/>
              <a:gd name="connsiteX2" fmla="*/ 290956 w 1026503"/>
              <a:gd name="connsiteY2" fmla="*/ 3917113 h 3950479"/>
              <a:gd name="connsiteX3" fmla="*/ 684362 w 1026503"/>
              <a:gd name="connsiteY3" fmla="*/ 3672564 h 3950479"/>
              <a:gd name="connsiteX4" fmla="*/ 928910 w 1026503"/>
              <a:gd name="connsiteY4" fmla="*/ 3225997 h 3950479"/>
              <a:gd name="connsiteX5" fmla="*/ 1024603 w 1026503"/>
              <a:gd name="connsiteY5" fmla="*/ 2864490 h 3950479"/>
              <a:gd name="connsiteX6" fmla="*/ 992705 w 1026503"/>
              <a:gd name="connsiteY6" fmla="*/ 1907560 h 3950479"/>
              <a:gd name="connsiteX7" fmla="*/ 992705 w 1026503"/>
              <a:gd name="connsiteY7" fmla="*/ 908099 h 3950479"/>
              <a:gd name="connsiteX8" fmla="*/ 928910 w 1026503"/>
              <a:gd name="connsiteY8" fmla="*/ 185085 h 3950479"/>
              <a:gd name="connsiteX9" fmla="*/ 822584 w 1026503"/>
              <a:gd name="connsiteY9" fmla="*/ 46862 h 3950479"/>
              <a:gd name="connsiteX10" fmla="*/ 205896 w 1026503"/>
              <a:gd name="connsiteY10" fmla="*/ 68127 h 3950479"/>
              <a:gd name="connsiteX11" fmla="*/ 14510 w 1026503"/>
              <a:gd name="connsiteY11" fmla="*/ 131922 h 3950479"/>
              <a:gd name="connsiteX12" fmla="*/ 35775 w 1026503"/>
              <a:gd name="connsiteY12" fmla="*/ 227615 h 3950479"/>
              <a:gd name="connsiteX0" fmla="*/ 35775 w 1026503"/>
              <a:gd name="connsiteY0" fmla="*/ 227615 h 4348547"/>
              <a:gd name="connsiteX1" fmla="*/ 280324 w 1026503"/>
              <a:gd name="connsiteY1" fmla="*/ 2928285 h 4348547"/>
              <a:gd name="connsiteX2" fmla="*/ 567403 w 1026503"/>
              <a:gd name="connsiteY2" fmla="*/ 4331783 h 4348547"/>
              <a:gd name="connsiteX3" fmla="*/ 684362 w 1026503"/>
              <a:gd name="connsiteY3" fmla="*/ 3672564 h 4348547"/>
              <a:gd name="connsiteX4" fmla="*/ 928910 w 1026503"/>
              <a:gd name="connsiteY4" fmla="*/ 3225997 h 4348547"/>
              <a:gd name="connsiteX5" fmla="*/ 1024603 w 1026503"/>
              <a:gd name="connsiteY5" fmla="*/ 2864490 h 4348547"/>
              <a:gd name="connsiteX6" fmla="*/ 992705 w 1026503"/>
              <a:gd name="connsiteY6" fmla="*/ 1907560 h 4348547"/>
              <a:gd name="connsiteX7" fmla="*/ 992705 w 1026503"/>
              <a:gd name="connsiteY7" fmla="*/ 908099 h 4348547"/>
              <a:gd name="connsiteX8" fmla="*/ 928910 w 1026503"/>
              <a:gd name="connsiteY8" fmla="*/ 185085 h 4348547"/>
              <a:gd name="connsiteX9" fmla="*/ 822584 w 1026503"/>
              <a:gd name="connsiteY9" fmla="*/ 46862 h 4348547"/>
              <a:gd name="connsiteX10" fmla="*/ 205896 w 1026503"/>
              <a:gd name="connsiteY10" fmla="*/ 68127 h 4348547"/>
              <a:gd name="connsiteX11" fmla="*/ 14510 w 1026503"/>
              <a:gd name="connsiteY11" fmla="*/ 131922 h 4348547"/>
              <a:gd name="connsiteX12" fmla="*/ 35775 w 1026503"/>
              <a:gd name="connsiteY12" fmla="*/ 227615 h 4348547"/>
              <a:gd name="connsiteX0" fmla="*/ 33703 w 1024431"/>
              <a:gd name="connsiteY0" fmla="*/ 250238 h 4361002"/>
              <a:gd name="connsiteX1" fmla="*/ 235722 w 1024431"/>
              <a:gd name="connsiteY1" fmla="*/ 3259252 h 4361002"/>
              <a:gd name="connsiteX2" fmla="*/ 565331 w 1024431"/>
              <a:gd name="connsiteY2" fmla="*/ 4354406 h 4361002"/>
              <a:gd name="connsiteX3" fmla="*/ 682290 w 1024431"/>
              <a:gd name="connsiteY3" fmla="*/ 3695187 h 4361002"/>
              <a:gd name="connsiteX4" fmla="*/ 926838 w 1024431"/>
              <a:gd name="connsiteY4" fmla="*/ 3248620 h 4361002"/>
              <a:gd name="connsiteX5" fmla="*/ 1022531 w 1024431"/>
              <a:gd name="connsiteY5" fmla="*/ 2887113 h 4361002"/>
              <a:gd name="connsiteX6" fmla="*/ 990633 w 1024431"/>
              <a:gd name="connsiteY6" fmla="*/ 1930183 h 4361002"/>
              <a:gd name="connsiteX7" fmla="*/ 990633 w 1024431"/>
              <a:gd name="connsiteY7" fmla="*/ 930722 h 4361002"/>
              <a:gd name="connsiteX8" fmla="*/ 926838 w 1024431"/>
              <a:gd name="connsiteY8" fmla="*/ 207708 h 4361002"/>
              <a:gd name="connsiteX9" fmla="*/ 820512 w 1024431"/>
              <a:gd name="connsiteY9" fmla="*/ 69485 h 4361002"/>
              <a:gd name="connsiteX10" fmla="*/ 203824 w 1024431"/>
              <a:gd name="connsiteY10" fmla="*/ 90750 h 4361002"/>
              <a:gd name="connsiteX11" fmla="*/ 12438 w 1024431"/>
              <a:gd name="connsiteY11" fmla="*/ 154545 h 4361002"/>
              <a:gd name="connsiteX12" fmla="*/ 33703 w 1024431"/>
              <a:gd name="connsiteY12" fmla="*/ 250238 h 4361002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24821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  <a:gd name="connsiteX0" fmla="*/ 33703 w 1024431"/>
              <a:gd name="connsiteY0" fmla="*/ 250238 h 4361415"/>
              <a:gd name="connsiteX1" fmla="*/ 235722 w 1024431"/>
              <a:gd name="connsiteY1" fmla="*/ 3259252 h 4361415"/>
              <a:gd name="connsiteX2" fmla="*/ 565331 w 1024431"/>
              <a:gd name="connsiteY2" fmla="*/ 4354406 h 4361415"/>
              <a:gd name="connsiteX3" fmla="*/ 777983 w 1024431"/>
              <a:gd name="connsiteY3" fmla="*/ 3705820 h 4361415"/>
              <a:gd name="connsiteX4" fmla="*/ 926838 w 1024431"/>
              <a:gd name="connsiteY4" fmla="*/ 3248620 h 4361415"/>
              <a:gd name="connsiteX5" fmla="*/ 1022531 w 1024431"/>
              <a:gd name="connsiteY5" fmla="*/ 2887113 h 4361415"/>
              <a:gd name="connsiteX6" fmla="*/ 990633 w 1024431"/>
              <a:gd name="connsiteY6" fmla="*/ 1930183 h 4361415"/>
              <a:gd name="connsiteX7" fmla="*/ 990633 w 1024431"/>
              <a:gd name="connsiteY7" fmla="*/ 930722 h 4361415"/>
              <a:gd name="connsiteX8" fmla="*/ 926838 w 1024431"/>
              <a:gd name="connsiteY8" fmla="*/ 207708 h 4361415"/>
              <a:gd name="connsiteX9" fmla="*/ 820512 w 1024431"/>
              <a:gd name="connsiteY9" fmla="*/ 69485 h 4361415"/>
              <a:gd name="connsiteX10" fmla="*/ 203824 w 1024431"/>
              <a:gd name="connsiteY10" fmla="*/ 90750 h 4361415"/>
              <a:gd name="connsiteX11" fmla="*/ 12438 w 1024431"/>
              <a:gd name="connsiteY11" fmla="*/ 154545 h 4361415"/>
              <a:gd name="connsiteX12" fmla="*/ 33703 w 1024431"/>
              <a:gd name="connsiteY12" fmla="*/ 250238 h 4361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24431" h="4361415">
                <a:moveTo>
                  <a:pt x="33703" y="250238"/>
                </a:moveTo>
                <a:cubicBezTo>
                  <a:pt x="70917" y="767689"/>
                  <a:pt x="147117" y="2575224"/>
                  <a:pt x="235722" y="3259252"/>
                </a:cubicBezTo>
                <a:cubicBezTo>
                  <a:pt x="324327" y="3943280"/>
                  <a:pt x="474954" y="4279978"/>
                  <a:pt x="565331" y="4354406"/>
                </a:cubicBezTo>
                <a:cubicBezTo>
                  <a:pt x="655708" y="4428834"/>
                  <a:pt x="717732" y="3890118"/>
                  <a:pt x="777983" y="3705820"/>
                </a:cubicBezTo>
                <a:cubicBezTo>
                  <a:pt x="838234" y="3521522"/>
                  <a:pt x="886080" y="3385071"/>
                  <a:pt x="926838" y="3248620"/>
                </a:cubicBezTo>
                <a:cubicBezTo>
                  <a:pt x="967596" y="3112169"/>
                  <a:pt x="1011899" y="3106852"/>
                  <a:pt x="1022531" y="2887113"/>
                </a:cubicBezTo>
                <a:cubicBezTo>
                  <a:pt x="1033163" y="2667374"/>
                  <a:pt x="995949" y="2256248"/>
                  <a:pt x="990633" y="1930183"/>
                </a:cubicBezTo>
                <a:cubicBezTo>
                  <a:pt x="985317" y="1604118"/>
                  <a:pt x="1001265" y="1217801"/>
                  <a:pt x="990633" y="930722"/>
                </a:cubicBezTo>
                <a:cubicBezTo>
                  <a:pt x="980001" y="643643"/>
                  <a:pt x="955191" y="351247"/>
                  <a:pt x="926838" y="207708"/>
                </a:cubicBezTo>
                <a:cubicBezTo>
                  <a:pt x="898485" y="64169"/>
                  <a:pt x="941014" y="88978"/>
                  <a:pt x="820512" y="69485"/>
                </a:cubicBezTo>
                <a:cubicBezTo>
                  <a:pt x="700010" y="49992"/>
                  <a:pt x="338503" y="76573"/>
                  <a:pt x="203824" y="90750"/>
                </a:cubicBezTo>
                <a:cubicBezTo>
                  <a:pt x="69145" y="104927"/>
                  <a:pt x="33703" y="126191"/>
                  <a:pt x="12438" y="154545"/>
                </a:cubicBezTo>
                <a:cubicBezTo>
                  <a:pt x="-8827" y="182899"/>
                  <a:pt x="-3511" y="-267213"/>
                  <a:pt x="33703" y="250238"/>
                </a:cubicBezTo>
                <a:close/>
              </a:path>
            </a:pathLst>
          </a:custGeom>
          <a:solidFill>
            <a:srgbClr val="00B0F0">
              <a:alpha val="47843"/>
            </a:srgbClr>
          </a:solidFill>
          <a:ln>
            <a:solidFill>
              <a:schemeClr val="accent1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5507322" y="1988863"/>
            <a:ext cx="1040824" cy="3389034"/>
          </a:xfrm>
          <a:custGeom>
            <a:avLst/>
            <a:gdLst>
              <a:gd name="connsiteX0" fmla="*/ 72459 w 1034089"/>
              <a:gd name="connsiteY0" fmla="*/ 354719 h 3389034"/>
              <a:gd name="connsiteX1" fmla="*/ 146887 w 1034089"/>
              <a:gd name="connsiteY1" fmla="*/ 2693881 h 3389034"/>
              <a:gd name="connsiteX2" fmla="*/ 146887 w 1034089"/>
              <a:gd name="connsiteY2" fmla="*/ 3161714 h 3389034"/>
              <a:gd name="connsiteX3" fmla="*/ 359538 w 1034089"/>
              <a:gd name="connsiteY3" fmla="*/ 3363732 h 3389034"/>
              <a:gd name="connsiteX4" fmla="*/ 784840 w 1034089"/>
              <a:gd name="connsiteY4" fmla="*/ 3342467 h 3389034"/>
              <a:gd name="connsiteX5" fmla="*/ 976226 w 1034089"/>
              <a:gd name="connsiteY5" fmla="*/ 2970328 h 3389034"/>
              <a:gd name="connsiteX6" fmla="*/ 944328 w 1034089"/>
              <a:gd name="connsiteY6" fmla="*/ 2608821 h 3389034"/>
              <a:gd name="connsiteX7" fmla="*/ 944328 w 1034089"/>
              <a:gd name="connsiteY7" fmla="*/ 2172886 h 3389034"/>
              <a:gd name="connsiteX8" fmla="*/ 933696 w 1034089"/>
              <a:gd name="connsiteY8" fmla="*/ 1322281 h 3389034"/>
              <a:gd name="connsiteX9" fmla="*/ 976226 w 1034089"/>
              <a:gd name="connsiteY9" fmla="*/ 758756 h 3389034"/>
              <a:gd name="connsiteX10" fmla="*/ 1008124 w 1034089"/>
              <a:gd name="connsiteY10" fmla="*/ 290923 h 3389034"/>
              <a:gd name="connsiteX11" fmla="*/ 944328 w 1034089"/>
              <a:gd name="connsiteY11" fmla="*/ 78272 h 3389034"/>
              <a:gd name="connsiteX12" fmla="*/ 61826 w 1034089"/>
              <a:gd name="connsiteY12" fmla="*/ 14477 h 3389034"/>
              <a:gd name="connsiteX13" fmla="*/ 72459 w 1034089"/>
              <a:gd name="connsiteY13" fmla="*/ 354719 h 3389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034089" h="3389034">
                <a:moveTo>
                  <a:pt x="72459" y="354719"/>
                </a:moveTo>
                <a:cubicBezTo>
                  <a:pt x="86636" y="801286"/>
                  <a:pt x="134482" y="2226049"/>
                  <a:pt x="146887" y="2693881"/>
                </a:cubicBezTo>
                <a:cubicBezTo>
                  <a:pt x="159292" y="3161713"/>
                  <a:pt x="111445" y="3050072"/>
                  <a:pt x="146887" y="3161714"/>
                </a:cubicBezTo>
                <a:cubicBezTo>
                  <a:pt x="182329" y="3273356"/>
                  <a:pt x="253213" y="3333607"/>
                  <a:pt x="359538" y="3363732"/>
                </a:cubicBezTo>
                <a:cubicBezTo>
                  <a:pt x="465864" y="3393858"/>
                  <a:pt x="682059" y="3408034"/>
                  <a:pt x="784840" y="3342467"/>
                </a:cubicBezTo>
                <a:cubicBezTo>
                  <a:pt x="887621" y="3276900"/>
                  <a:pt x="949645" y="3092602"/>
                  <a:pt x="976226" y="2970328"/>
                </a:cubicBezTo>
                <a:cubicBezTo>
                  <a:pt x="1002807" y="2848054"/>
                  <a:pt x="949644" y="2741728"/>
                  <a:pt x="944328" y="2608821"/>
                </a:cubicBezTo>
                <a:cubicBezTo>
                  <a:pt x="939012" y="2475914"/>
                  <a:pt x="946100" y="2387309"/>
                  <a:pt x="944328" y="2172886"/>
                </a:cubicBezTo>
                <a:cubicBezTo>
                  <a:pt x="942556" y="1958463"/>
                  <a:pt x="928380" y="1557969"/>
                  <a:pt x="933696" y="1322281"/>
                </a:cubicBezTo>
                <a:cubicBezTo>
                  <a:pt x="939012" y="1086593"/>
                  <a:pt x="963821" y="930649"/>
                  <a:pt x="976226" y="758756"/>
                </a:cubicBezTo>
                <a:cubicBezTo>
                  <a:pt x="988631" y="586863"/>
                  <a:pt x="1013440" y="404337"/>
                  <a:pt x="1008124" y="290923"/>
                </a:cubicBezTo>
                <a:cubicBezTo>
                  <a:pt x="1002808" y="177509"/>
                  <a:pt x="1102044" y="124346"/>
                  <a:pt x="944328" y="78272"/>
                </a:cubicBezTo>
                <a:cubicBezTo>
                  <a:pt x="786612" y="32198"/>
                  <a:pt x="200049" y="-28053"/>
                  <a:pt x="61826" y="14477"/>
                </a:cubicBezTo>
                <a:cubicBezTo>
                  <a:pt x="-76397" y="57007"/>
                  <a:pt x="58282" y="-91848"/>
                  <a:pt x="72459" y="354719"/>
                </a:cubicBezTo>
                <a:close/>
              </a:path>
            </a:pathLst>
          </a:custGeom>
          <a:solidFill>
            <a:srgbClr val="BBE0E3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178392" y="1925053"/>
            <a:ext cx="428618" cy="4321743"/>
          </a:xfrm>
          <a:custGeom>
            <a:avLst/>
            <a:gdLst>
              <a:gd name="connsiteX0" fmla="*/ 308008 w 428618"/>
              <a:gd name="connsiteY0" fmla="*/ 0 h 4321743"/>
              <a:gd name="connsiteX1" fmla="*/ 385010 w 428618"/>
              <a:gd name="connsiteY1" fmla="*/ 1135781 h 4321743"/>
              <a:gd name="connsiteX2" fmla="*/ 375385 w 428618"/>
              <a:gd name="connsiteY2" fmla="*/ 2117558 h 4321743"/>
              <a:gd name="connsiteX3" fmla="*/ 413886 w 428618"/>
              <a:gd name="connsiteY3" fmla="*/ 2492943 h 4321743"/>
              <a:gd name="connsiteX4" fmla="*/ 423511 w 428618"/>
              <a:gd name="connsiteY4" fmla="*/ 2868328 h 4321743"/>
              <a:gd name="connsiteX5" fmla="*/ 336884 w 428618"/>
              <a:gd name="connsiteY5" fmla="*/ 3147461 h 4321743"/>
              <a:gd name="connsiteX6" fmla="*/ 211755 w 428618"/>
              <a:gd name="connsiteY6" fmla="*/ 3638349 h 4321743"/>
              <a:gd name="connsiteX7" fmla="*/ 0 w 428618"/>
              <a:gd name="connsiteY7" fmla="*/ 4321743 h 432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8618" h="4321743">
                <a:moveTo>
                  <a:pt x="308008" y="0"/>
                </a:moveTo>
                <a:cubicBezTo>
                  <a:pt x="340894" y="391427"/>
                  <a:pt x="373781" y="782855"/>
                  <a:pt x="385010" y="1135781"/>
                </a:cubicBezTo>
                <a:cubicBezTo>
                  <a:pt x="396240" y="1488707"/>
                  <a:pt x="370572" y="1891364"/>
                  <a:pt x="375385" y="2117558"/>
                </a:cubicBezTo>
                <a:cubicBezTo>
                  <a:pt x="380198" y="2343752"/>
                  <a:pt x="405865" y="2367815"/>
                  <a:pt x="413886" y="2492943"/>
                </a:cubicBezTo>
                <a:cubicBezTo>
                  <a:pt x="421907" y="2618071"/>
                  <a:pt x="436345" y="2759242"/>
                  <a:pt x="423511" y="2868328"/>
                </a:cubicBezTo>
                <a:cubicBezTo>
                  <a:pt x="410677" y="2977414"/>
                  <a:pt x="372177" y="3019124"/>
                  <a:pt x="336884" y="3147461"/>
                </a:cubicBezTo>
                <a:cubicBezTo>
                  <a:pt x="301591" y="3275798"/>
                  <a:pt x="267902" y="3442635"/>
                  <a:pt x="211755" y="3638349"/>
                </a:cubicBezTo>
                <a:cubicBezTo>
                  <a:pt x="155608" y="3834063"/>
                  <a:pt x="77804" y="4077903"/>
                  <a:pt x="0" y="4321743"/>
                </a:cubicBezTo>
              </a:path>
            </a:pathLst>
          </a:custGeom>
          <a:noFill/>
          <a:ln w="5715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28856" y="5663902"/>
            <a:ext cx="3458048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/>
              <a:t>Boyd HB.</a:t>
            </a:r>
          </a:p>
          <a:p>
            <a:r>
              <a:rPr lang="en-GB" sz="1400" dirty="0"/>
              <a:t>Surgical exposure of the ulna and proximal third of the radius through one </a:t>
            </a:r>
            <a:r>
              <a:rPr lang="en-GB" sz="1400" dirty="0" err="1"/>
              <a:t>incision.Surg</a:t>
            </a:r>
            <a:r>
              <a:rPr lang="en-GB" sz="1400" dirty="0"/>
              <a:t> </a:t>
            </a:r>
            <a:r>
              <a:rPr lang="en-GB" sz="1400" dirty="0" err="1"/>
              <a:t>Gynaecol</a:t>
            </a:r>
            <a:r>
              <a:rPr lang="en-GB" sz="1400" dirty="0"/>
              <a:t> Obstet1940;71:87-8.</a:t>
            </a:r>
          </a:p>
        </p:txBody>
      </p:sp>
    </p:spTree>
    <p:extLst>
      <p:ext uri="{BB962C8B-B14F-4D97-AF65-F5344CB8AC3E}">
        <p14:creationId xmlns:p14="http://schemas.microsoft.com/office/powerpoint/2010/main" val="82983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Extensibility</a:t>
            </a:r>
            <a:br>
              <a:rPr lang="en-GB" dirty="0"/>
            </a:br>
            <a:r>
              <a:rPr lang="en-GB" dirty="0"/>
              <a:t>Proximal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3F46D3-3CF2-411C-814D-916F85971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417638"/>
            <a:ext cx="4041998" cy="48833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03C8B3-D777-41C6-B982-F8DDEB414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89804"/>
            <a:ext cx="3065859" cy="22993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0172D1E-18C5-4864-B667-DDD9BBAB32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4437112"/>
            <a:ext cx="3065859" cy="229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9860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Extensibility</a:t>
            </a:r>
            <a:br>
              <a:rPr lang="en-GB" dirty="0"/>
            </a:br>
            <a:r>
              <a:rPr lang="en-GB" dirty="0"/>
              <a:t>Distal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00" y="1543862"/>
            <a:ext cx="8229600" cy="3802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B6F140-A5DA-47DA-BE67-DBC2112B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52936"/>
            <a:ext cx="4782596" cy="3586947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01000F42-C0DD-4523-AEBD-FC1175DFD964}"/>
              </a:ext>
            </a:extLst>
          </p:cNvPr>
          <p:cNvSpPr/>
          <p:nvPr/>
        </p:nvSpPr>
        <p:spPr>
          <a:xfrm>
            <a:off x="6296025" y="1844825"/>
            <a:ext cx="148183" cy="2117576"/>
          </a:xfrm>
          <a:custGeom>
            <a:avLst/>
            <a:gdLst>
              <a:gd name="connsiteX0" fmla="*/ 0 w 198198"/>
              <a:gd name="connsiteY0" fmla="*/ 1800225 h 1800225"/>
              <a:gd name="connsiteX1" fmla="*/ 190500 w 198198"/>
              <a:gd name="connsiteY1" fmla="*/ 1076325 h 1800225"/>
              <a:gd name="connsiteX2" fmla="*/ 161925 w 198198"/>
              <a:gd name="connsiteY2" fmla="*/ 571500 h 1800225"/>
              <a:gd name="connsiteX3" fmla="*/ 171450 w 198198"/>
              <a:gd name="connsiteY3" fmla="*/ 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198" h="1800225">
                <a:moveTo>
                  <a:pt x="0" y="1800225"/>
                </a:moveTo>
                <a:cubicBezTo>
                  <a:pt x="81756" y="1540668"/>
                  <a:pt x="163513" y="1281112"/>
                  <a:pt x="190500" y="1076325"/>
                </a:cubicBezTo>
                <a:cubicBezTo>
                  <a:pt x="217487" y="871538"/>
                  <a:pt x="165100" y="750887"/>
                  <a:pt x="161925" y="571500"/>
                </a:cubicBezTo>
                <a:cubicBezTo>
                  <a:pt x="158750" y="392113"/>
                  <a:pt x="165100" y="196056"/>
                  <a:pt x="171450" y="0"/>
                </a:cubicBezTo>
              </a:path>
            </a:pathLst>
          </a:custGeom>
          <a:noFill/>
          <a:ln w="57150">
            <a:solidFill>
              <a:schemeClr val="tx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213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>
            <a:extLst>
              <a:ext uri="{FF2B5EF4-FFF2-40B4-BE49-F238E27FC236}">
                <a16:creationId xmlns:a16="http://schemas.microsoft.com/office/drawing/2014/main" id="{0303BDF5-88F1-4834-AFB6-83C43433BA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769938"/>
            <a:ext cx="5005388" cy="602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2">
            <a:extLst>
              <a:ext uri="{FF2B5EF4-FFF2-40B4-BE49-F238E27FC236}">
                <a16:creationId xmlns:a16="http://schemas.microsoft.com/office/drawing/2014/main" id="{BD5FC5E9-784E-41EB-9D62-8134872B74C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850" t="12247" r="25597" b="18143"/>
          <a:stretch>
            <a:fillRect/>
          </a:stretch>
        </p:blipFill>
        <p:spPr bwMode="auto">
          <a:xfrm>
            <a:off x="3175" y="842963"/>
            <a:ext cx="4321175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6D5AA2-795B-4291-96FF-A9ECB3AB686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782638"/>
            <a:ext cx="4602163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4" name="Title 1">
            <a:extLst>
              <a:ext uri="{FF2B5EF4-FFF2-40B4-BE49-F238E27FC236}">
                <a16:creationId xmlns:a16="http://schemas.microsoft.com/office/drawing/2014/main" id="{CED0F68C-FE5B-4C05-9E52-CEDA832B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064" y="31750"/>
            <a:ext cx="7377112" cy="811212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/>
              <a:t>45 YO manual worker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FBAC8D3-9269-42D2-9963-11A9FD43CC86}"/>
              </a:ext>
            </a:extLst>
          </p:cNvPr>
          <p:cNvSpPr/>
          <p:nvPr/>
        </p:nvSpPr>
        <p:spPr>
          <a:xfrm>
            <a:off x="6920069" y="4509120"/>
            <a:ext cx="599117" cy="485047"/>
          </a:xfrm>
          <a:custGeom>
            <a:avLst/>
            <a:gdLst>
              <a:gd name="connsiteX0" fmla="*/ 324797 w 599117"/>
              <a:gd name="connsiteY0" fmla="*/ 0 h 485047"/>
              <a:gd name="connsiteX1" fmla="*/ 59621 w 599117"/>
              <a:gd name="connsiteY1" fmla="*/ 164592 h 485047"/>
              <a:gd name="connsiteX2" fmla="*/ 4757 w 599117"/>
              <a:gd name="connsiteY2" fmla="*/ 402336 h 485047"/>
              <a:gd name="connsiteX3" fmla="*/ 141917 w 599117"/>
              <a:gd name="connsiteY3" fmla="*/ 484632 h 485047"/>
              <a:gd name="connsiteX4" fmla="*/ 599117 w 599117"/>
              <a:gd name="connsiteY4" fmla="*/ 374904 h 485047"/>
              <a:gd name="connsiteX5" fmla="*/ 599117 w 599117"/>
              <a:gd name="connsiteY5" fmla="*/ 374904 h 485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9117" h="485047">
                <a:moveTo>
                  <a:pt x="324797" y="0"/>
                </a:moveTo>
                <a:cubicBezTo>
                  <a:pt x="218879" y="48768"/>
                  <a:pt x="112961" y="97536"/>
                  <a:pt x="59621" y="164592"/>
                </a:cubicBezTo>
                <a:cubicBezTo>
                  <a:pt x="6281" y="231648"/>
                  <a:pt x="-8959" y="348996"/>
                  <a:pt x="4757" y="402336"/>
                </a:cubicBezTo>
                <a:cubicBezTo>
                  <a:pt x="18473" y="455676"/>
                  <a:pt x="42857" y="489204"/>
                  <a:pt x="141917" y="484632"/>
                </a:cubicBezTo>
                <a:cubicBezTo>
                  <a:pt x="240977" y="480060"/>
                  <a:pt x="599117" y="374904"/>
                  <a:pt x="599117" y="374904"/>
                </a:cubicBezTo>
                <a:lnTo>
                  <a:pt x="599117" y="374904"/>
                </a:ln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  <a:alpha val="41961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3BEAFB-D813-4270-B3B2-E498B73A0480}"/>
              </a:ext>
            </a:extLst>
          </p:cNvPr>
          <p:cNvSpPr/>
          <p:nvPr/>
        </p:nvSpPr>
        <p:spPr>
          <a:xfrm>
            <a:off x="6642894" y="4534141"/>
            <a:ext cx="277175" cy="460026"/>
          </a:xfrm>
          <a:custGeom>
            <a:avLst/>
            <a:gdLst>
              <a:gd name="connsiteX0" fmla="*/ 347472 w 347472"/>
              <a:gd name="connsiteY0" fmla="*/ 484632 h 484632"/>
              <a:gd name="connsiteX1" fmla="*/ 219456 w 347472"/>
              <a:gd name="connsiteY1" fmla="*/ 457200 h 484632"/>
              <a:gd name="connsiteX2" fmla="*/ 109728 w 347472"/>
              <a:gd name="connsiteY2" fmla="*/ 347472 h 484632"/>
              <a:gd name="connsiteX3" fmla="*/ 27432 w 347472"/>
              <a:gd name="connsiteY3" fmla="*/ 210312 h 484632"/>
              <a:gd name="connsiteX4" fmla="*/ 0 w 347472"/>
              <a:gd name="connsiteY4" fmla="*/ 0 h 48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7472" h="484632">
                <a:moveTo>
                  <a:pt x="347472" y="484632"/>
                </a:moveTo>
                <a:cubicBezTo>
                  <a:pt x="303276" y="482346"/>
                  <a:pt x="259080" y="480060"/>
                  <a:pt x="219456" y="457200"/>
                </a:cubicBezTo>
                <a:cubicBezTo>
                  <a:pt x="179832" y="434340"/>
                  <a:pt x="141732" y="388620"/>
                  <a:pt x="109728" y="347472"/>
                </a:cubicBezTo>
                <a:cubicBezTo>
                  <a:pt x="77724" y="306324"/>
                  <a:pt x="45720" y="268224"/>
                  <a:pt x="27432" y="210312"/>
                </a:cubicBezTo>
                <a:cubicBezTo>
                  <a:pt x="9144" y="152400"/>
                  <a:pt x="4572" y="76200"/>
                  <a:pt x="0" y="0"/>
                </a:cubicBezTo>
              </a:path>
            </a:pathLst>
          </a:custGeom>
          <a:noFill/>
          <a:ln w="57150">
            <a:solidFill>
              <a:schemeClr val="bg2">
                <a:lumMod val="50000"/>
                <a:lumOff val="50000"/>
                <a:alpha val="23137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80F69A5-0BC5-47A2-BDCA-6CFA68034348}"/>
              </a:ext>
            </a:extLst>
          </p:cNvPr>
          <p:cNvSpPr/>
          <p:nvPr/>
        </p:nvSpPr>
        <p:spPr>
          <a:xfrm>
            <a:off x="6439967" y="3429000"/>
            <a:ext cx="202927" cy="574954"/>
          </a:xfrm>
          <a:custGeom>
            <a:avLst/>
            <a:gdLst>
              <a:gd name="connsiteX0" fmla="*/ 1759 w 202927"/>
              <a:gd name="connsiteY0" fmla="*/ 574954 h 574954"/>
              <a:gd name="connsiteX1" fmla="*/ 1759 w 202927"/>
              <a:gd name="connsiteY1" fmla="*/ 382930 h 574954"/>
              <a:gd name="connsiteX2" fmla="*/ 20047 w 202927"/>
              <a:gd name="connsiteY2" fmla="*/ 163474 h 574954"/>
              <a:gd name="connsiteX3" fmla="*/ 47479 w 202927"/>
              <a:gd name="connsiteY3" fmla="*/ 53746 h 574954"/>
              <a:gd name="connsiteX4" fmla="*/ 102343 w 202927"/>
              <a:gd name="connsiteY4" fmla="*/ 8026 h 574954"/>
              <a:gd name="connsiteX5" fmla="*/ 148063 w 202927"/>
              <a:gd name="connsiteY5" fmla="*/ 17170 h 574954"/>
              <a:gd name="connsiteX6" fmla="*/ 184639 w 202927"/>
              <a:gd name="connsiteY6" fmla="*/ 172618 h 574954"/>
              <a:gd name="connsiteX7" fmla="*/ 202927 w 202927"/>
              <a:gd name="connsiteY7" fmla="*/ 355498 h 57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02927" h="574954">
                <a:moveTo>
                  <a:pt x="1759" y="574954"/>
                </a:moveTo>
                <a:cubicBezTo>
                  <a:pt x="235" y="513232"/>
                  <a:pt x="-1289" y="451510"/>
                  <a:pt x="1759" y="382930"/>
                </a:cubicBezTo>
                <a:cubicBezTo>
                  <a:pt x="4807" y="314350"/>
                  <a:pt x="12427" y="218338"/>
                  <a:pt x="20047" y="163474"/>
                </a:cubicBezTo>
                <a:cubicBezTo>
                  <a:pt x="27667" y="108610"/>
                  <a:pt x="33763" y="79654"/>
                  <a:pt x="47479" y="53746"/>
                </a:cubicBezTo>
                <a:cubicBezTo>
                  <a:pt x="61195" y="27838"/>
                  <a:pt x="85579" y="14122"/>
                  <a:pt x="102343" y="8026"/>
                </a:cubicBezTo>
                <a:cubicBezTo>
                  <a:pt x="119107" y="1930"/>
                  <a:pt x="134347" y="-10262"/>
                  <a:pt x="148063" y="17170"/>
                </a:cubicBezTo>
                <a:cubicBezTo>
                  <a:pt x="161779" y="44602"/>
                  <a:pt x="175495" y="116230"/>
                  <a:pt x="184639" y="172618"/>
                </a:cubicBezTo>
                <a:cubicBezTo>
                  <a:pt x="193783" y="229006"/>
                  <a:pt x="198355" y="292252"/>
                  <a:pt x="202927" y="355498"/>
                </a:cubicBezTo>
              </a:path>
            </a:pathLst>
          </a:custGeom>
          <a:noFill/>
          <a:ln w="38100">
            <a:solidFill>
              <a:schemeClr val="tx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ADF9792-19BB-469C-9794-5C78D586D290}"/>
              </a:ext>
            </a:extLst>
          </p:cNvPr>
          <p:cNvSpPr/>
          <p:nvPr/>
        </p:nvSpPr>
        <p:spPr>
          <a:xfrm>
            <a:off x="5138928" y="3404553"/>
            <a:ext cx="1444752" cy="536511"/>
          </a:xfrm>
          <a:custGeom>
            <a:avLst/>
            <a:gdLst>
              <a:gd name="connsiteX0" fmla="*/ 0 w 1444752"/>
              <a:gd name="connsiteY0" fmla="*/ 536511 h 536511"/>
              <a:gd name="connsiteX1" fmla="*/ 402336 w 1444752"/>
              <a:gd name="connsiteY1" fmla="*/ 518223 h 536511"/>
              <a:gd name="connsiteX2" fmla="*/ 740664 w 1444752"/>
              <a:gd name="connsiteY2" fmla="*/ 426783 h 536511"/>
              <a:gd name="connsiteX3" fmla="*/ 859536 w 1444752"/>
              <a:gd name="connsiteY3" fmla="*/ 326199 h 536511"/>
              <a:gd name="connsiteX4" fmla="*/ 960120 w 1444752"/>
              <a:gd name="connsiteY4" fmla="*/ 143319 h 536511"/>
              <a:gd name="connsiteX5" fmla="*/ 1051560 w 1444752"/>
              <a:gd name="connsiteY5" fmla="*/ 70167 h 536511"/>
              <a:gd name="connsiteX6" fmla="*/ 1289304 w 1444752"/>
              <a:gd name="connsiteY6" fmla="*/ 6159 h 536511"/>
              <a:gd name="connsiteX7" fmla="*/ 1444752 w 1444752"/>
              <a:gd name="connsiteY7" fmla="*/ 6159 h 53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44752" h="536511">
                <a:moveTo>
                  <a:pt x="0" y="536511"/>
                </a:moveTo>
                <a:cubicBezTo>
                  <a:pt x="139446" y="536511"/>
                  <a:pt x="278892" y="536511"/>
                  <a:pt x="402336" y="518223"/>
                </a:cubicBezTo>
                <a:cubicBezTo>
                  <a:pt x="525780" y="499935"/>
                  <a:pt x="664464" y="458787"/>
                  <a:pt x="740664" y="426783"/>
                </a:cubicBezTo>
                <a:cubicBezTo>
                  <a:pt x="816864" y="394779"/>
                  <a:pt x="822960" y="373443"/>
                  <a:pt x="859536" y="326199"/>
                </a:cubicBezTo>
                <a:cubicBezTo>
                  <a:pt x="896112" y="278955"/>
                  <a:pt x="928116" y="185991"/>
                  <a:pt x="960120" y="143319"/>
                </a:cubicBezTo>
                <a:cubicBezTo>
                  <a:pt x="992124" y="100647"/>
                  <a:pt x="996696" y="93027"/>
                  <a:pt x="1051560" y="70167"/>
                </a:cubicBezTo>
                <a:cubicBezTo>
                  <a:pt x="1106424" y="47307"/>
                  <a:pt x="1223772" y="16827"/>
                  <a:pt x="1289304" y="6159"/>
                </a:cubicBezTo>
                <a:cubicBezTo>
                  <a:pt x="1354836" y="-4509"/>
                  <a:pt x="1399794" y="825"/>
                  <a:pt x="1444752" y="6159"/>
                </a:cubicBezTo>
              </a:path>
            </a:pathLst>
          </a:custGeom>
          <a:noFill/>
          <a:ln w="57150">
            <a:solidFill>
              <a:schemeClr val="tx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67172F-94FB-4ABF-96FB-9CC07870B63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25" y="763588"/>
            <a:ext cx="4778375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FDADE50-FA19-4F31-990C-7F9CB0B8F980}"/>
              </a:ext>
            </a:extLst>
          </p:cNvPr>
          <p:cNvCxnSpPr/>
          <p:nvPr/>
        </p:nvCxnSpPr>
        <p:spPr>
          <a:xfrm flipV="1">
            <a:off x="2267744" y="3429000"/>
            <a:ext cx="0" cy="574954"/>
          </a:xfrm>
          <a:prstGeom prst="straightConnector1">
            <a:avLst/>
          </a:prstGeom>
          <a:ln w="57150">
            <a:headEnd type="arrow" w="med" len="med"/>
            <a:tailEnd type="arrow" w="med" len="med"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120D521-7BD6-4905-8384-9DD57310EC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6344" y="752008"/>
            <a:ext cx="3633531" cy="2719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1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Extensibility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988840"/>
            <a:ext cx="4752528" cy="41832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D80CB6-3B50-421F-945B-3D4D7CA93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6532" y="1218772"/>
            <a:ext cx="3420268" cy="25652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99D02D-FB57-47B3-A8CC-6440DCCB3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2793" y="4005064"/>
            <a:ext cx="3614007" cy="271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04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418D0-934F-4410-9673-1C1BD0CD2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Gateway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9389A-D9E5-42FD-9183-D4ECE285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E6936-E819-4945-BA6B-F55D8E5C15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5361320"/>
            <a:ext cx="1256598" cy="12220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ABFC15-4919-41B6-8C91-17E142728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672" y="1325562"/>
            <a:ext cx="6020841" cy="53437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6FB7B7-E35C-4D0D-A8FC-2BD5311422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8858" y="1351297"/>
            <a:ext cx="6051655" cy="5360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D2F287-83A5-477A-A19B-31230E11D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1366488"/>
            <a:ext cx="6051655" cy="53609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F3BC01-A6FD-4EA4-A648-840E9DB774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672" y="1303533"/>
            <a:ext cx="6082029" cy="538785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8865F7-78BC-4DBA-9E56-D54C6FAD1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3670" y="1323951"/>
            <a:ext cx="6088031" cy="53931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DBE586-D632-4C1F-BC6B-D773A3844E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71846" y="1298134"/>
            <a:ext cx="6171678" cy="54672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9D8CC76-7644-4241-BD48-8AF247FA3C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08" y="0"/>
            <a:ext cx="2651208" cy="198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75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Paths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340769"/>
            <a:ext cx="9007751" cy="49573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46" y="67024"/>
            <a:ext cx="1865135" cy="283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4397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1B099-88D6-4399-BE75-05C3AA629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3"/>
            <a:ext cx="8229600" cy="1143000"/>
          </a:xfrm>
        </p:spPr>
        <p:txBody>
          <a:bodyPr/>
          <a:lstStyle/>
          <a:p>
            <a:r>
              <a:rPr lang="en-GB" dirty="0"/>
              <a:t>Questions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E1B89C-3A50-4316-BB0F-B8FD293D18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908720"/>
            <a:ext cx="6623904" cy="5266210"/>
          </a:xfr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CEFF30-111D-4AEE-AED9-44EE2E1A51EE}"/>
              </a:ext>
            </a:extLst>
          </p:cNvPr>
          <p:cNvSpPr/>
          <p:nvPr/>
        </p:nvSpPr>
        <p:spPr>
          <a:xfrm>
            <a:off x="2088140" y="6139932"/>
            <a:ext cx="496772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accent5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www.cambridgeses.co.uk</a:t>
            </a:r>
            <a:endParaRPr lang="en-GB" sz="2800" dirty="0">
              <a:solidFill>
                <a:schemeClr val="accent5"/>
              </a:solidFill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7950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82A70947-5D08-41C4-9A70-963867F0F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GB" dirty="0"/>
              <a:t>Kocher</a:t>
            </a:r>
            <a:br>
              <a:rPr lang="en-GB" dirty="0"/>
            </a:br>
            <a:r>
              <a:rPr lang="en-GB" sz="2700" dirty="0"/>
              <a:t>Posterolateral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0666FBB-E729-4DC2-AF56-3A53187C0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6488113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Clin ortho and related research; (370), January 2000, pp 19-33;</a:t>
            </a:r>
          </a:p>
        </p:txBody>
      </p:sp>
      <p:pic>
        <p:nvPicPr>
          <p:cNvPr id="1032" name="Picture 8" descr="Graphic">
            <a:extLst>
              <a:ext uri="{FF2B5EF4-FFF2-40B4-BE49-F238E27FC236}">
                <a16:creationId xmlns:a16="http://schemas.microsoft.com/office/drawing/2014/main" id="{39EEE8A2-A968-4CD3-8F4F-1A1642101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925" y="1317625"/>
            <a:ext cx="6624638" cy="526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Graphic">
            <a:extLst>
              <a:ext uri="{FF2B5EF4-FFF2-40B4-BE49-F238E27FC236}">
                <a16:creationId xmlns:a16="http://schemas.microsoft.com/office/drawing/2014/main" id="{6CB8B190-9FE8-46A4-983C-EF379B341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863" y="1358899"/>
            <a:ext cx="6862762" cy="522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8048CC-E10C-4138-A9C0-FEFCB206CA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" y="12463"/>
            <a:ext cx="3589839" cy="24859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41E7F30-04A4-42F5-A789-B464C335F56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1583" y="0"/>
            <a:ext cx="2994273" cy="219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94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le 1">
            <a:extLst>
              <a:ext uri="{FF2B5EF4-FFF2-40B4-BE49-F238E27FC236}">
                <a16:creationId xmlns:a16="http://schemas.microsoft.com/office/drawing/2014/main" id="{691050FA-0AE5-40DA-98D4-F3039336FE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F349E74E-7840-45F9-A0C9-4C8ADA866F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altLang="en-US"/>
          </a:p>
        </p:txBody>
      </p:sp>
      <p:pic>
        <p:nvPicPr>
          <p:cNvPr id="55300" name="Picture 2">
            <a:extLst>
              <a:ext uri="{FF2B5EF4-FFF2-40B4-BE49-F238E27FC236}">
                <a16:creationId xmlns:a16="http://schemas.microsoft.com/office/drawing/2014/main" id="{C0CF4AD3-7E4A-4589-85D0-C9122752F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225" y="0"/>
            <a:ext cx="9013825" cy="299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301" name="Rectangle 4">
            <a:extLst>
              <a:ext uri="{FF2B5EF4-FFF2-40B4-BE49-F238E27FC236}">
                <a16:creationId xmlns:a16="http://schemas.microsoft.com/office/drawing/2014/main" id="{E6857595-DFFB-4E3E-BCD4-C393AF53E1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3700" y="6488113"/>
            <a:ext cx="6102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9F9F9"/>
              </a:buClr>
              <a:buSzPct val="65000"/>
              <a:buFont typeface="Wingdings 2" panose="05020102010507070707" pitchFamily="18" charset="2"/>
              <a:buChar char="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0000"/>
              <a:buFont typeface="Wingdings 2" panose="05020102010507070707" pitchFamily="18" charset="2"/>
              <a:buChar char="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95000"/>
              <a:buFont typeface="Wingdings" panose="05000000000000000000" pitchFamily="2" charset="2"/>
              <a:buChar char=""/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100000"/>
              <a:buFont typeface="Wingdings 3" panose="05040102010807070707" pitchFamily="18" charset="2"/>
              <a:buChar char="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 2" panose="05020102010507070707" pitchFamily="18" charset="2"/>
              <a:buChar char="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en-US" sz="1800"/>
              <a:t>J Bone Joint Surg Am. 2010;92 Suppl 1 (Part 2):250-257</a:t>
            </a:r>
          </a:p>
        </p:txBody>
      </p:sp>
      <p:pic>
        <p:nvPicPr>
          <p:cNvPr id="1028" name="Picture 4" descr="JBJS">
            <a:hlinkClick r:id="rId3"/>
            <a:extLst>
              <a:ext uri="{FF2B5EF4-FFF2-40B4-BE49-F238E27FC236}">
                <a16:creationId xmlns:a16="http://schemas.microsoft.com/office/drawing/2014/main" id="{0F099AAA-B87A-4A09-ACC5-C8F6CC9C4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9" y="5593097"/>
            <a:ext cx="949461" cy="1242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556DE-3F61-48AC-B50E-6D3174A03D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153" y="2882243"/>
            <a:ext cx="3095898" cy="3616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A687B-18E0-49E9-95E2-84F30AE5A9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6724" y="2945877"/>
            <a:ext cx="4739890" cy="36624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65BBEB-BD0D-4C9E-9CE7-49B237375C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6723" y="2995613"/>
            <a:ext cx="4739891" cy="3612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05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99AF5E5-5850-4F22-A82B-5FF6B1A5C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4AFA039-5968-495B-A096-0B141925C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6491064" cy="4103861"/>
          </a:xfrm>
        </p:spPr>
        <p:txBody>
          <a:bodyPr/>
          <a:lstStyle/>
          <a:p>
            <a:r>
              <a:rPr lang="en-GB" dirty="0"/>
              <a:t>Avoid </a:t>
            </a:r>
            <a:r>
              <a:rPr lang="en-GB" dirty="0" err="1"/>
              <a:t>understuffing</a:t>
            </a:r>
            <a:endParaRPr lang="en-GB" dirty="0"/>
          </a:p>
          <a:p>
            <a:pPr lvl="1"/>
            <a:r>
              <a:rPr lang="en-GB" dirty="0"/>
              <a:t>X ray 2mm proud neutral forearm</a:t>
            </a:r>
          </a:p>
          <a:p>
            <a:pPr lvl="1"/>
            <a:r>
              <a:rPr lang="en-GB" dirty="0"/>
              <a:t>Supination longer, pronation shorter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A159E2-BF48-4D26-8FCA-AF8F1F18A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" y="31070"/>
            <a:ext cx="9143937" cy="19577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EC6951-A736-492A-9C82-D7ED70346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3016"/>
            <a:ext cx="8984816" cy="31084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2DE61F-7D5D-4B7D-BB95-7E7B10390E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780" y="1861436"/>
            <a:ext cx="1663786" cy="15685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7062D5D-40B4-4AA2-B8D9-6A1071B9D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0933" y="3515341"/>
            <a:ext cx="6279984" cy="325147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8DD2D5-7D85-40A8-A064-6EB5FC678C4F}"/>
              </a:ext>
            </a:extLst>
          </p:cNvPr>
          <p:cNvSpPr txBox="1"/>
          <p:nvPr/>
        </p:nvSpPr>
        <p:spPr>
          <a:xfrm>
            <a:off x="5289526" y="6339934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Perfect</a:t>
            </a:r>
          </a:p>
        </p:txBody>
      </p:sp>
    </p:spTree>
    <p:extLst>
      <p:ext uri="{BB962C8B-B14F-4D97-AF65-F5344CB8AC3E}">
        <p14:creationId xmlns:p14="http://schemas.microsoft.com/office/powerpoint/2010/main" val="335594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FE81CB88-29A5-4EF3-8956-BBEA8A93E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/>
              <a:t>32 YO fall</a:t>
            </a:r>
          </a:p>
        </p:txBody>
      </p:sp>
      <p:pic>
        <p:nvPicPr>
          <p:cNvPr id="16387" name="Picture 2">
            <a:extLst>
              <a:ext uri="{FF2B5EF4-FFF2-40B4-BE49-F238E27FC236}">
                <a16:creationId xmlns:a16="http://schemas.microsoft.com/office/drawing/2014/main" id="{3DBE2125-311F-4C41-AB10-34F9C3411B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922463"/>
            <a:ext cx="3857625" cy="493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reeform 10">
            <a:extLst>
              <a:ext uri="{FF2B5EF4-FFF2-40B4-BE49-F238E27FC236}">
                <a16:creationId xmlns:a16="http://schemas.microsoft.com/office/drawing/2014/main" id="{2CF48AF6-2C6E-4109-A869-54BFA0800A42}"/>
              </a:ext>
            </a:extLst>
          </p:cNvPr>
          <p:cNvSpPr/>
          <p:nvPr/>
        </p:nvSpPr>
        <p:spPr bwMode="auto">
          <a:xfrm>
            <a:off x="2289959" y="4000504"/>
            <a:ext cx="639288" cy="650665"/>
          </a:xfrm>
          <a:custGeom>
            <a:avLst/>
            <a:gdLst>
              <a:gd name="connsiteX0" fmla="*/ 476992 w 639288"/>
              <a:gd name="connsiteY0" fmla="*/ 138546 h 645227"/>
              <a:gd name="connsiteX1" fmla="*/ 441366 w 639288"/>
              <a:gd name="connsiteY1" fmla="*/ 423554 h 645227"/>
              <a:gd name="connsiteX2" fmla="*/ 524493 w 639288"/>
              <a:gd name="connsiteY2" fmla="*/ 625435 h 645227"/>
              <a:gd name="connsiteX3" fmla="*/ 619496 w 639288"/>
              <a:gd name="connsiteY3" fmla="*/ 542307 h 645227"/>
              <a:gd name="connsiteX4" fmla="*/ 405740 w 639288"/>
              <a:gd name="connsiteY4" fmla="*/ 67294 h 645227"/>
              <a:gd name="connsiteX5" fmla="*/ 85106 w 639288"/>
              <a:gd name="connsiteY5" fmla="*/ 138546 h 645227"/>
              <a:gd name="connsiteX6" fmla="*/ 37605 w 639288"/>
              <a:gd name="connsiteY6" fmla="*/ 364177 h 645227"/>
              <a:gd name="connsiteX7" fmla="*/ 310737 w 639288"/>
              <a:gd name="connsiteY7" fmla="*/ 435429 h 645227"/>
              <a:gd name="connsiteX8" fmla="*/ 500742 w 639288"/>
              <a:gd name="connsiteY8" fmla="*/ 589809 h 645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39288" h="645227">
                <a:moveTo>
                  <a:pt x="476992" y="138546"/>
                </a:moveTo>
                <a:cubicBezTo>
                  <a:pt x="455220" y="240476"/>
                  <a:pt x="433449" y="342406"/>
                  <a:pt x="441366" y="423554"/>
                </a:cubicBezTo>
                <a:cubicBezTo>
                  <a:pt x="449283" y="504702"/>
                  <a:pt x="494805" y="605643"/>
                  <a:pt x="524493" y="625435"/>
                </a:cubicBezTo>
                <a:cubicBezTo>
                  <a:pt x="554181" y="645227"/>
                  <a:pt x="639288" y="635330"/>
                  <a:pt x="619496" y="542307"/>
                </a:cubicBezTo>
                <a:cubicBezTo>
                  <a:pt x="599704" y="449284"/>
                  <a:pt x="494805" y="134588"/>
                  <a:pt x="405740" y="67294"/>
                </a:cubicBezTo>
                <a:cubicBezTo>
                  <a:pt x="316675" y="0"/>
                  <a:pt x="146462" y="89066"/>
                  <a:pt x="85106" y="138546"/>
                </a:cubicBezTo>
                <a:cubicBezTo>
                  <a:pt x="23750" y="188026"/>
                  <a:pt x="0" y="314697"/>
                  <a:pt x="37605" y="364177"/>
                </a:cubicBezTo>
                <a:cubicBezTo>
                  <a:pt x="75210" y="413657"/>
                  <a:pt x="233548" y="397824"/>
                  <a:pt x="310737" y="435429"/>
                </a:cubicBezTo>
                <a:cubicBezTo>
                  <a:pt x="387927" y="473034"/>
                  <a:pt x="444334" y="531421"/>
                  <a:pt x="500742" y="589809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pic>
        <p:nvPicPr>
          <p:cNvPr id="16391" name="Picture 3">
            <a:extLst>
              <a:ext uri="{FF2B5EF4-FFF2-40B4-BE49-F238E27FC236}">
                <a16:creationId xmlns:a16="http://schemas.microsoft.com/office/drawing/2014/main" id="{1FE3D73F-2777-4541-BBA3-4151655A7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8250" y="2571750"/>
            <a:ext cx="536575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reeform 11">
            <a:extLst>
              <a:ext uri="{FF2B5EF4-FFF2-40B4-BE49-F238E27FC236}">
                <a16:creationId xmlns:a16="http://schemas.microsoft.com/office/drawing/2014/main" id="{567DE9F2-2DDB-4ADC-BC4D-F6E35CA27171}"/>
              </a:ext>
            </a:extLst>
          </p:cNvPr>
          <p:cNvSpPr/>
          <p:nvPr/>
        </p:nvSpPr>
        <p:spPr bwMode="auto">
          <a:xfrm>
            <a:off x="5983185" y="4940135"/>
            <a:ext cx="862939" cy="478971"/>
          </a:xfrm>
          <a:custGeom>
            <a:avLst/>
            <a:gdLst>
              <a:gd name="connsiteX0" fmla="*/ 857002 w 862939"/>
              <a:gd name="connsiteY0" fmla="*/ 380010 h 478971"/>
              <a:gd name="connsiteX1" fmla="*/ 631371 w 862939"/>
              <a:gd name="connsiteY1" fmla="*/ 475013 h 478971"/>
              <a:gd name="connsiteX2" fmla="*/ 334488 w 862939"/>
              <a:gd name="connsiteY2" fmla="*/ 356260 h 478971"/>
              <a:gd name="connsiteX3" fmla="*/ 49480 w 862939"/>
              <a:gd name="connsiteY3" fmla="*/ 225631 h 478971"/>
              <a:gd name="connsiteX4" fmla="*/ 37605 w 862939"/>
              <a:gd name="connsiteY4" fmla="*/ 35626 h 478971"/>
              <a:gd name="connsiteX5" fmla="*/ 263236 w 862939"/>
              <a:gd name="connsiteY5" fmla="*/ 11875 h 478971"/>
              <a:gd name="connsiteX6" fmla="*/ 595745 w 862939"/>
              <a:gd name="connsiteY6" fmla="*/ 95003 h 478971"/>
              <a:gd name="connsiteX7" fmla="*/ 595745 w 862939"/>
              <a:gd name="connsiteY7" fmla="*/ 166255 h 478971"/>
              <a:gd name="connsiteX8" fmla="*/ 785750 w 862939"/>
              <a:gd name="connsiteY8" fmla="*/ 427512 h 478971"/>
              <a:gd name="connsiteX9" fmla="*/ 833251 w 862939"/>
              <a:gd name="connsiteY9" fmla="*/ 273133 h 478971"/>
              <a:gd name="connsiteX10" fmla="*/ 607620 w 862939"/>
              <a:gd name="connsiteY10" fmla="*/ 95003 h 47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2939" h="478971">
                <a:moveTo>
                  <a:pt x="857002" y="380010"/>
                </a:moveTo>
                <a:cubicBezTo>
                  <a:pt x="787729" y="429490"/>
                  <a:pt x="718457" y="478971"/>
                  <a:pt x="631371" y="475013"/>
                </a:cubicBezTo>
                <a:cubicBezTo>
                  <a:pt x="544285" y="471055"/>
                  <a:pt x="431470" y="397824"/>
                  <a:pt x="334488" y="356260"/>
                </a:cubicBezTo>
                <a:cubicBezTo>
                  <a:pt x="237506" y="314696"/>
                  <a:pt x="98960" y="279070"/>
                  <a:pt x="49480" y="225631"/>
                </a:cubicBezTo>
                <a:cubicBezTo>
                  <a:pt x="0" y="172192"/>
                  <a:pt x="1979" y="71252"/>
                  <a:pt x="37605" y="35626"/>
                </a:cubicBezTo>
                <a:cubicBezTo>
                  <a:pt x="73231" y="0"/>
                  <a:pt x="170213" y="1979"/>
                  <a:pt x="263236" y="11875"/>
                </a:cubicBezTo>
                <a:cubicBezTo>
                  <a:pt x="356259" y="21771"/>
                  <a:pt x="540327" y="69273"/>
                  <a:pt x="595745" y="95003"/>
                </a:cubicBezTo>
                <a:cubicBezTo>
                  <a:pt x="651163" y="120733"/>
                  <a:pt x="564078" y="110837"/>
                  <a:pt x="595745" y="166255"/>
                </a:cubicBezTo>
                <a:cubicBezTo>
                  <a:pt x="627412" y="221673"/>
                  <a:pt x="746166" y="409699"/>
                  <a:pt x="785750" y="427512"/>
                </a:cubicBezTo>
                <a:cubicBezTo>
                  <a:pt x="825334" y="445325"/>
                  <a:pt x="862939" y="328551"/>
                  <a:pt x="833251" y="273133"/>
                </a:cubicBezTo>
                <a:cubicBezTo>
                  <a:pt x="803563" y="217715"/>
                  <a:pt x="705591" y="156359"/>
                  <a:pt x="607620" y="95003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pPr eaLnBrk="1" hangingPunct="1">
              <a:defRPr/>
            </a:pPr>
            <a:endParaRPr lang="en-GB" sz="2400">
              <a:latin typeface="Times New Roman" charset="0"/>
              <a:cs typeface="+mn-cs"/>
            </a:endParaRP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902165EA-6326-468D-9BCD-8B576A5DA6AC}"/>
              </a:ext>
            </a:extLst>
          </p:cNvPr>
          <p:cNvSpPr/>
          <p:nvPr/>
        </p:nvSpPr>
        <p:spPr>
          <a:xfrm>
            <a:off x="5313145" y="4189896"/>
            <a:ext cx="1243204" cy="266601"/>
          </a:xfrm>
          <a:custGeom>
            <a:avLst/>
            <a:gdLst>
              <a:gd name="connsiteX0" fmla="*/ 0 w 1243204"/>
              <a:gd name="connsiteY0" fmla="*/ 35595 h 266601"/>
              <a:gd name="connsiteX1" fmla="*/ 144379 w 1243204"/>
              <a:gd name="connsiteY1" fmla="*/ 64470 h 266601"/>
              <a:gd name="connsiteX2" fmla="*/ 394636 w 1243204"/>
              <a:gd name="connsiteY2" fmla="*/ 170348 h 266601"/>
              <a:gd name="connsiteX3" fmla="*/ 712270 w 1243204"/>
              <a:gd name="connsiteY3" fmla="*/ 170348 h 266601"/>
              <a:gd name="connsiteX4" fmla="*/ 1001028 w 1243204"/>
              <a:gd name="connsiteY4" fmla="*/ 6719 h 266601"/>
              <a:gd name="connsiteX5" fmla="*/ 1174282 w 1243204"/>
              <a:gd name="connsiteY5" fmla="*/ 35595 h 266601"/>
              <a:gd name="connsiteX6" fmla="*/ 1241659 w 1243204"/>
              <a:gd name="connsiteY6" fmla="*/ 74096 h 266601"/>
              <a:gd name="connsiteX7" fmla="*/ 1116531 w 1243204"/>
              <a:gd name="connsiteY7" fmla="*/ 266601 h 266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3204" h="266601">
                <a:moveTo>
                  <a:pt x="0" y="35595"/>
                </a:moveTo>
                <a:cubicBezTo>
                  <a:pt x="39303" y="38803"/>
                  <a:pt x="78606" y="42011"/>
                  <a:pt x="144379" y="64470"/>
                </a:cubicBezTo>
                <a:cubicBezTo>
                  <a:pt x="210152" y="86929"/>
                  <a:pt x="299988" y="152702"/>
                  <a:pt x="394636" y="170348"/>
                </a:cubicBezTo>
                <a:cubicBezTo>
                  <a:pt x="489285" y="187994"/>
                  <a:pt x="611205" y="197619"/>
                  <a:pt x="712270" y="170348"/>
                </a:cubicBezTo>
                <a:cubicBezTo>
                  <a:pt x="813335" y="143077"/>
                  <a:pt x="924026" y="29178"/>
                  <a:pt x="1001028" y="6719"/>
                </a:cubicBezTo>
                <a:cubicBezTo>
                  <a:pt x="1078030" y="-15740"/>
                  <a:pt x="1134177" y="24366"/>
                  <a:pt x="1174282" y="35595"/>
                </a:cubicBezTo>
                <a:cubicBezTo>
                  <a:pt x="1214387" y="46824"/>
                  <a:pt x="1251284" y="35595"/>
                  <a:pt x="1241659" y="74096"/>
                </a:cubicBezTo>
                <a:cubicBezTo>
                  <a:pt x="1232034" y="112597"/>
                  <a:pt x="1174282" y="189599"/>
                  <a:pt x="1116531" y="266601"/>
                </a:cubicBezTo>
              </a:path>
            </a:pathLst>
          </a:custGeom>
          <a:noFill/>
          <a:ln>
            <a:solidFill>
              <a:schemeClr val="tx1">
                <a:lumMod val="9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60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A907-E4C1-4B29-B384-C9D634E6C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/>
              <a:t>21 YO F</a:t>
            </a:r>
          </a:p>
        </p:txBody>
      </p:sp>
      <p:pic>
        <p:nvPicPr>
          <p:cNvPr id="18435" name="Picture 5">
            <a:extLst>
              <a:ext uri="{FF2B5EF4-FFF2-40B4-BE49-F238E27FC236}">
                <a16:creationId xmlns:a16="http://schemas.microsoft.com/office/drawing/2014/main" id="{AC79E50C-4B36-4003-83D0-28435437E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5018088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8">
            <a:extLst>
              <a:ext uri="{FF2B5EF4-FFF2-40B4-BE49-F238E27FC236}">
                <a16:creationId xmlns:a16="http://schemas.microsoft.com/office/drawing/2014/main" id="{CE233FE0-E940-412C-A029-C86DB76CE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08538" y="2579688"/>
            <a:ext cx="4392612" cy="427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8418E3-F7E9-4064-8972-DC8E13BF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13" y="1130300"/>
            <a:ext cx="5013325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5DC181-E084-4DCC-AC76-505E4FDFD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1123950"/>
            <a:ext cx="5018088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0003340-4157-48AC-A3EF-309C5779F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850" y="3213100"/>
            <a:ext cx="1663700" cy="25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25F5807-A3FA-48BF-B980-AC71C52CC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6613" y="3021013"/>
            <a:ext cx="573087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10D6DD-AA01-41F6-A794-EE39C8A55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7588" y="4132263"/>
            <a:ext cx="1090612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002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urgeon blue">
  <a:themeElements>
    <a:clrScheme name="Custom 10">
      <a:dk1>
        <a:srgbClr val="FFFFFF"/>
      </a:dk1>
      <a:lt1>
        <a:srgbClr val="FFFFFF"/>
      </a:lt1>
      <a:dk2>
        <a:srgbClr val="080808"/>
      </a:dk2>
      <a:lt2>
        <a:srgbClr val="FFFF00"/>
      </a:lt2>
      <a:accent1>
        <a:srgbClr val="BBE0E3"/>
      </a:accent1>
      <a:accent2>
        <a:srgbClr val="333399"/>
      </a:accent2>
      <a:accent3>
        <a:srgbClr val="FFFF00"/>
      </a:accent3>
      <a:accent4>
        <a:srgbClr val="C8C8C8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885DCF8-9BA7-4E3B-B462-7308294BF586}" vid="{9A315223-B6C8-455A-B58C-0B8363E589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blue surgeon background 2</Template>
  <TotalTime>267</TotalTime>
  <Words>444</Words>
  <Application>Microsoft Office PowerPoint</Application>
  <PresentationFormat>On-screen Show (4:3)</PresentationFormat>
  <Paragraphs>115</Paragraphs>
  <Slides>43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2" baseType="lpstr">
      <vt:lpstr>Arial</vt:lpstr>
      <vt:lpstr>Calibri</vt:lpstr>
      <vt:lpstr>Futura-BookOblique</vt:lpstr>
      <vt:lpstr>Times New Roman</vt:lpstr>
      <vt:lpstr>Verdana</vt:lpstr>
      <vt:lpstr>Wingdings</vt:lpstr>
      <vt:lpstr>Wingdings 2</vt:lpstr>
      <vt:lpstr>Wingdings 3</vt:lpstr>
      <vt:lpstr>surgeon blue</vt:lpstr>
      <vt:lpstr>Boyd’s interval Gateway to the elbow</vt:lpstr>
      <vt:lpstr>www.cambridgeses.co.uk</vt:lpstr>
      <vt:lpstr>Disclaimer</vt:lpstr>
      <vt:lpstr>45 YO manual worker</vt:lpstr>
      <vt:lpstr>Kocher Posterolateral</vt:lpstr>
      <vt:lpstr>PowerPoint Presentation</vt:lpstr>
      <vt:lpstr>PowerPoint Presentation</vt:lpstr>
      <vt:lpstr>32 YO fall</vt:lpstr>
      <vt:lpstr>21 YO F</vt:lpstr>
      <vt:lpstr>PowerPoint Presentation</vt:lpstr>
      <vt:lpstr>PowerPoint Presentation</vt:lpstr>
      <vt:lpstr>50 YO</vt:lpstr>
      <vt:lpstr>25 YO Farmer</vt:lpstr>
      <vt:lpstr>Lateral intervals</vt:lpstr>
      <vt:lpstr>PowerPoint Presentation</vt:lpstr>
      <vt:lpstr>Lateral intervals</vt:lpstr>
      <vt:lpstr>PowerPoint Presentation</vt:lpstr>
      <vt:lpstr>PowerPoint Presentation</vt:lpstr>
      <vt:lpstr>PowerPoint Presentation</vt:lpstr>
      <vt:lpstr>21 YO F</vt:lpstr>
      <vt:lpstr>PowerPoint Presentation</vt:lpstr>
      <vt:lpstr>Boyd interval</vt:lpstr>
      <vt:lpstr>Boyd interval</vt:lpstr>
      <vt:lpstr>Benefits</vt:lpstr>
      <vt:lpstr>Downsides</vt:lpstr>
      <vt:lpstr>PowerPoint Presentation</vt:lpstr>
      <vt:lpstr>PowerPoint Presentation</vt:lpstr>
      <vt:lpstr>Gateway</vt:lpstr>
      <vt:lpstr>Gateway</vt:lpstr>
      <vt:lpstr>Gateway</vt:lpstr>
      <vt:lpstr>PowerPoint Presentation</vt:lpstr>
      <vt:lpstr>Boyd interval</vt:lpstr>
      <vt:lpstr>PowerPoint Presentation</vt:lpstr>
      <vt:lpstr>Gateway</vt:lpstr>
      <vt:lpstr>Lateral para-olecranon</vt:lpstr>
      <vt:lpstr>PowerPoint Presentation</vt:lpstr>
      <vt:lpstr>Lateral Para-olecranon approach</vt:lpstr>
      <vt:lpstr>Extensibility Proximal</vt:lpstr>
      <vt:lpstr>Extensibility Distal</vt:lpstr>
      <vt:lpstr>Extensibility</vt:lpstr>
      <vt:lpstr>Gateway</vt:lpstr>
      <vt:lpstr>Paths</vt:lpstr>
      <vt:lpstr>Questions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Boyd’s interval Gateway to the elbow</dc:title>
  <dc:creator>Lee Van Rensburg</dc:creator>
  <cp:lastModifiedBy>Lee Van Rensburg</cp:lastModifiedBy>
  <cp:revision>27</cp:revision>
  <dcterms:created xsi:type="dcterms:W3CDTF">2018-10-06T22:47:17Z</dcterms:created>
  <dcterms:modified xsi:type="dcterms:W3CDTF">2018-10-11T19:26:18Z</dcterms:modified>
</cp:coreProperties>
</file>