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455" r:id="rId2"/>
    <p:sldId id="431" r:id="rId3"/>
    <p:sldId id="520" r:id="rId4"/>
    <p:sldId id="519" r:id="rId5"/>
    <p:sldId id="767" r:id="rId6"/>
    <p:sldId id="263" r:id="rId7"/>
    <p:sldId id="526" r:id="rId8"/>
    <p:sldId id="525" r:id="rId9"/>
    <p:sldId id="501" r:id="rId10"/>
    <p:sldId id="502" r:id="rId11"/>
    <p:sldId id="503" r:id="rId12"/>
    <p:sldId id="768" r:id="rId13"/>
    <p:sldId id="505" r:id="rId14"/>
    <p:sldId id="769" r:id="rId15"/>
    <p:sldId id="775" r:id="rId16"/>
    <p:sldId id="776" r:id="rId17"/>
    <p:sldId id="803" r:id="rId18"/>
    <p:sldId id="781" r:id="rId19"/>
    <p:sldId id="782" r:id="rId20"/>
    <p:sldId id="480" r:id="rId21"/>
    <p:sldId id="546" r:id="rId22"/>
    <p:sldId id="554" r:id="rId23"/>
    <p:sldId id="795" r:id="rId24"/>
    <p:sldId id="762" r:id="rId25"/>
    <p:sldId id="722" r:id="rId26"/>
    <p:sldId id="759" r:id="rId27"/>
    <p:sldId id="796" r:id="rId28"/>
    <p:sldId id="797" r:id="rId29"/>
    <p:sldId id="794" r:id="rId30"/>
    <p:sldId id="801" r:id="rId31"/>
    <p:sldId id="798" r:id="rId32"/>
    <p:sldId id="589" r:id="rId33"/>
    <p:sldId id="590" r:id="rId34"/>
    <p:sldId id="800" r:id="rId35"/>
    <p:sldId id="591" r:id="rId36"/>
    <p:sldId id="593" r:id="rId37"/>
    <p:sldId id="658" r:id="rId38"/>
    <p:sldId id="592" r:id="rId39"/>
    <p:sldId id="659" r:id="rId40"/>
    <p:sldId id="657" r:id="rId41"/>
    <p:sldId id="430" r:id="rId42"/>
    <p:sldId id="448" r:id="rId43"/>
    <p:sldId id="439" r:id="rId44"/>
    <p:sldId id="664" r:id="rId45"/>
    <p:sldId id="804" r:id="rId46"/>
    <p:sldId id="805" r:id="rId47"/>
    <p:sldId id="806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71" autoAdjust="0"/>
  </p:normalViewPr>
  <p:slideViewPr>
    <p:cSldViewPr>
      <p:cViewPr varScale="1">
        <p:scale>
          <a:sx n="64" d="100"/>
          <a:sy n="64" d="100"/>
        </p:scale>
        <p:origin x="61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645070-5883-459D-A5B4-96A5105015E6}" type="datetimeFigureOut">
              <a:rPr lang="en-US"/>
              <a:pPr>
                <a:defRPr/>
              </a:pPr>
              <a:t>9/13/2019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9D5A36-AB7F-4807-B3EE-2C007AB4F5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0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12F0DE7-4CF8-4712-91F0-B88C423CCA06}" type="slidenum">
              <a:rPr lang="en-GB" altLang="en-US" smtClean="0">
                <a:latin typeface="Calibri" panose="020F0502020204030204" pitchFamily="34" charset="0"/>
              </a:rPr>
              <a:pPr/>
              <a:t>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941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53D3C8A0-C750-44DE-857C-80ACCD33F3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FB40D07A-E45F-4932-81F3-3A39FBDD1C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A55010E-8F55-4AA7-95A5-28E03F30E2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8725D4-CB89-496D-8063-3E22249BE987}" type="slidenum">
              <a:rPr lang="en-GB" altLang="en-US" smtClean="0">
                <a:latin typeface="Calibri" panose="020F0502020204030204" pitchFamily="34" charset="0"/>
              </a:rPr>
              <a:pPr/>
              <a:t>21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061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DDF60FC-DC6A-42CB-A734-BACF884E2041}" type="slidenum">
              <a:rPr lang="en-GB" altLang="en-US" smtClean="0">
                <a:latin typeface="Calibri" panose="020F0502020204030204" pitchFamily="34" charset="0"/>
              </a:rPr>
              <a:pPr/>
              <a:t>27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782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AD9C5887-045B-48B9-89FC-D9940FB74B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46769EAD-B3DF-4BF2-9810-63435352E9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/>
              <a:t>Two different partial articular fractures value of CT</a:t>
            </a: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F050F96B-FD58-441F-A0F7-805569E863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9pPr>
          </a:lstStyle>
          <a:p>
            <a:fld id="{F6CBE937-D0BC-479F-B06C-994A3E20EA07}" type="slidenum">
              <a:rPr lang="en-US" altLang="en-US" sz="1000" smtClean="0"/>
              <a:pPr/>
              <a:t>31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478564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AD9C5887-045B-48B9-89FC-D9940FB74B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46769EAD-B3DF-4BF2-9810-63435352E9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/>
              <a:t>Two different partial articular fractures value of CT</a:t>
            </a: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F050F96B-FD58-441F-A0F7-805569E863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9pPr>
          </a:lstStyle>
          <a:p>
            <a:fld id="{F6CBE937-D0BC-479F-B06C-994A3E20EA07}" type="slidenum">
              <a:rPr lang="en-US" altLang="en-US" sz="1000" smtClean="0"/>
              <a:pPr/>
              <a:t>37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3512312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F1E9535D-3303-43E6-A7E7-F29443C2D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CCBC95A7-761B-48BF-BF73-4D14139C23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/>
              <a:t>Articular fracture, not simple K wires, fully threaded threaded titanium wires, note no olecranon osteotomy</a:t>
            </a:r>
          </a:p>
          <a:p>
            <a:r>
              <a:rPr lang="en-GB" altLang="en-US"/>
              <a:t>Paraolecranon approach lateral epicondylar fracture essentially osteotomy of lateral epicondyle (CEO and LCL complex allows subluxation of olecranon.</a:t>
            </a:r>
          </a:p>
          <a:p>
            <a:r>
              <a:rPr lang="en-GB" altLang="en-US"/>
              <a:t>Lateral epicondyle and CEO secured with plate AND sutures into LCL/ CEO secured to plate</a:t>
            </a: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43FBE8A3-4AF6-4644-934C-43442A1A2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9pPr>
          </a:lstStyle>
          <a:p>
            <a:fld id="{31642A18-E504-4EF8-B137-8B49CFE4B577}" type="slidenum">
              <a:rPr lang="en-US" altLang="en-US" sz="1000" smtClean="0"/>
              <a:pPr/>
              <a:t>42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2569563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1C4938FF-8852-4E55-871C-F5C8C122F7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599AA25C-459E-40EF-A699-19346E8BF0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/>
              <a:t>Articular fracture distal humerus, non reconstructible, hemiarthroplasty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0C3CE684-E556-4706-BAFE-2A57444569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9pPr>
          </a:lstStyle>
          <a:p>
            <a:fld id="{40E036E4-6A55-4DF4-B9F5-6AA86B38FD50}" type="slidenum">
              <a:rPr lang="en-US" altLang="en-US" sz="1000" smtClean="0"/>
              <a:pPr/>
              <a:t>43</a:t>
            </a:fld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1905908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D445B2-C641-4DC3-B07E-C0AC4D56EDC0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932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A9AEED1-50D6-4A49-9006-377E79DECEE0}" type="slidenum">
              <a:rPr lang="en-GB" altLang="en-US" smtClean="0">
                <a:latin typeface="Calibri" panose="020F0502020204030204" pitchFamily="34" charset="0"/>
              </a:rPr>
              <a:pPr/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425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C31596D-A8C9-45E0-B43F-5D8A68B0C59E}" type="slidenum">
              <a:rPr lang="en-GB" altLang="en-US" smtClean="0">
                <a:latin typeface="Calibri" panose="020F0502020204030204" pitchFamily="34" charset="0"/>
              </a:rPr>
              <a:pPr/>
              <a:t>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007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E933803-1672-4C5B-BC2E-586EDDB1CA7E}" type="slidenum">
              <a:rPr lang="en-GB" altLang="en-US" smtClean="0">
                <a:latin typeface="Calibri" panose="020F0502020204030204" pitchFamily="34" charset="0"/>
              </a:rPr>
              <a:pPr/>
              <a:t>10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847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A1B8093-D77F-4F33-B02B-72FE5262FF04}" type="slidenum">
              <a:rPr lang="en-GB" altLang="en-US" smtClean="0">
                <a:latin typeface="Calibri" panose="020F0502020204030204" pitchFamily="34" charset="0"/>
              </a:rPr>
              <a:pPr/>
              <a:t>11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44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12F0DE7-4CF8-4712-91F0-B88C423CCA06}" type="slidenum">
              <a:rPr lang="en-GB" altLang="en-US" smtClean="0">
                <a:latin typeface="Calibri" panose="020F0502020204030204" pitchFamily="34" charset="0"/>
              </a:rPr>
              <a:pPr/>
              <a:t>12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292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940E835-4D44-4457-96F5-C26FB55083D7}" type="slidenum">
              <a:rPr lang="en-GB" altLang="en-US" smtClean="0">
                <a:latin typeface="Calibri" panose="020F0502020204030204" pitchFamily="34" charset="0"/>
              </a:rPr>
              <a:pPr/>
              <a:t>13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935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D969AA2-49A4-478B-B32D-0722AE8356B3}" type="slidenum">
              <a:rPr lang="en-GB" altLang="en-US" smtClean="0">
                <a:latin typeface="Calibri" panose="020F0502020204030204" pitchFamily="34" charset="0"/>
              </a:rPr>
              <a:pPr/>
              <a:t>16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79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DDF60FC-DC6A-42CB-A734-BACF884E2041}" type="slidenum">
              <a:rPr lang="en-GB" altLang="en-US" smtClean="0">
                <a:latin typeface="Calibri" panose="020F0502020204030204" pitchFamily="34" charset="0"/>
              </a:rPr>
              <a:pPr/>
              <a:t>18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60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49D4-EB28-40E5-8F80-338EC8322DD1}" type="datetimeFigureOut">
              <a:rPr lang="en-US"/>
              <a:pPr>
                <a:defRPr/>
              </a:pPr>
              <a:t>9/13/2019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81D32-EF2D-4CCA-AB7F-156AFBC7EF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7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1B5D-2E2B-4902-A089-048F8ABFA35E}" type="datetimeFigureOut">
              <a:rPr lang="en-US"/>
              <a:pPr>
                <a:defRPr/>
              </a:pPr>
              <a:t>9/13/2019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0D45-E94C-492B-9507-010573E079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8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D267-6F33-4111-9C73-42CE8CE20E61}" type="datetimeFigureOut">
              <a:rPr lang="en-US"/>
              <a:pPr>
                <a:defRPr/>
              </a:pPr>
              <a:t>9/13/2019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C0C79-1426-4F5F-8A6E-3C1070B30F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62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online image</a:t>
            </a:r>
            <a:endParaRPr lang="en-GB" noProof="0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11E9-0B2B-4974-B1B2-3D0E9DCCB420}" type="datetimeFigureOut">
              <a:rPr lang="en-US"/>
              <a:pPr>
                <a:defRPr/>
              </a:pPr>
              <a:t>9/13/2019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D0C80-E122-4FC1-97FA-C89B225F92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9/13/2019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6E0F3-2657-4F84-8073-49429EF4176D}" type="datetimeFigureOut">
              <a:rPr lang="en-US"/>
              <a:pPr>
                <a:defRPr/>
              </a:pPr>
              <a:t>9/13/2019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88EFE-CBAC-46CE-99AF-EFED46E8DE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8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859F-8F59-4EF7-BDDE-528884E14602}" type="datetimeFigureOut">
              <a:rPr lang="en-US"/>
              <a:pPr>
                <a:defRPr/>
              </a:pPr>
              <a:t>9/13/2019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FF725-06A1-4BD1-A5C4-5A14BE509B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93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4E844-7716-41DD-B12B-8CA409C85B2C}" type="datetimeFigureOut">
              <a:rPr lang="en-US"/>
              <a:pPr>
                <a:defRPr/>
              </a:pPr>
              <a:t>9/13/2019</a:t>
            </a:fld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1E875-0866-45A9-BCC0-3700DC0B9D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0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9/13/2019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0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1BD0-A36E-409C-B171-A9A3816B7D39}" type="datetimeFigureOut">
              <a:rPr lang="en-US"/>
              <a:pPr>
                <a:defRPr/>
              </a:pPr>
              <a:t>9/13/2019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5C64-E5F8-41AE-BA57-F1067FB5C2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4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C575-F85B-43DD-A498-5625E93EA74B}" type="datetimeFigureOut">
              <a:rPr lang="en-US"/>
              <a:pPr>
                <a:defRPr/>
              </a:pPr>
              <a:t>9/13/2019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826A-F157-43E4-87FD-9D7116EF29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9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9F01-2C0F-47F9-B20E-FB6940352620}" type="datetimeFigureOut">
              <a:rPr lang="en-US"/>
              <a:pPr>
                <a:defRPr/>
              </a:pPr>
              <a:t>9/13/2019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1D8A-6ED2-483D-B1F4-196269FEBBC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48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44A60A-18FC-4D08-AA50-E06B3D16ED8A}" type="datetimeFigureOut">
              <a:rPr lang="en-US"/>
              <a:pPr>
                <a:defRPr/>
              </a:pPr>
              <a:t>9/13/2019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DEAB5EDB-14AF-4E53-ABE1-ACFDA2132F3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3" y="17463"/>
            <a:ext cx="3460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mp"/><Relationship Id="rId2" Type="http://schemas.openxmlformats.org/officeDocument/2006/relationships/image" Target="../media/image83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tm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tmp"/><Relationship Id="rId4" Type="http://schemas.openxmlformats.org/officeDocument/2006/relationships/image" Target="../media/image88.png"/><Relationship Id="rId9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6.png"/><Relationship Id="rId11" Type="http://schemas.openxmlformats.org/officeDocument/2006/relationships/image" Target="../media/image141.jpeg"/><Relationship Id="rId5" Type="http://schemas.openxmlformats.org/officeDocument/2006/relationships/image" Target="../media/image135.jpeg"/><Relationship Id="rId10" Type="http://schemas.openxmlformats.org/officeDocument/2006/relationships/image" Target="../media/image140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jpeg"/><Relationship Id="rId4" Type="http://schemas.openxmlformats.org/officeDocument/2006/relationships/image" Target="../media/image1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t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65F1F274-B6D4-4B4F-AB78-BABB5C1FD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083675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9D35578-DBFB-4C84-9811-800F3C414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3" y="0"/>
            <a:ext cx="9058274" cy="1988840"/>
          </a:xfrm>
          <a:solidFill>
            <a:srgbClr val="000000">
              <a:alpha val="32941"/>
            </a:srgb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GB" dirty="0"/>
            </a:b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Coronoid Fractures</a:t>
            </a:r>
            <a:br>
              <a:rPr lang="en-GB" dirty="0"/>
            </a:br>
            <a:r>
              <a:rPr lang="en-GB" dirty="0"/>
              <a:t>&amp;</a:t>
            </a:r>
            <a:br>
              <a:rPr lang="en-GB" dirty="0"/>
            </a:br>
            <a:r>
              <a:rPr lang="en-GB" dirty="0"/>
              <a:t>Capitellum fractures</a:t>
            </a:r>
          </a:p>
        </p:txBody>
      </p:sp>
      <p:sp>
        <p:nvSpPr>
          <p:cNvPr id="4099" name="Subtitle 4">
            <a:extLst>
              <a:ext uri="{FF2B5EF4-FFF2-40B4-BE49-F238E27FC236}">
                <a16:creationId xmlns:a16="http://schemas.microsoft.com/office/drawing/2014/main" id="{4AA2341D-6AFB-4AF7-AF10-A71F5A12C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1025" y="4005065"/>
            <a:ext cx="6054725" cy="1495760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 Lee Van Rensburg</a:t>
            </a:r>
          </a:p>
          <a:p>
            <a:pPr eaLnBrk="1" hangingPunct="1">
              <a:defRPr/>
            </a:pPr>
            <a: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Cambridge University Hospitals NHS trust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2019 </a:t>
            </a:r>
          </a:p>
        </p:txBody>
      </p:sp>
      <p:pic>
        <p:nvPicPr>
          <p:cNvPr id="4101" name="Picture 2">
            <a:extLst>
              <a:ext uri="{FF2B5EF4-FFF2-40B4-BE49-F238E27FC236}">
                <a16:creationId xmlns:a16="http://schemas.microsoft.com/office/drawing/2014/main" id="{90747CDD-0191-47EB-933C-5E4D35A8A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5730875"/>
            <a:ext cx="459581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>
            <a:extLst>
              <a:ext uri="{FF2B5EF4-FFF2-40B4-BE49-F238E27FC236}">
                <a16:creationId xmlns:a16="http://schemas.microsoft.com/office/drawing/2014/main" id="{63D8B853-559E-4E2D-AE9E-1AC36B16E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8988" y="5735638"/>
            <a:ext cx="4573587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80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dirty="0"/>
              <a:t>Regan Morrey </a:t>
            </a:r>
            <a:r>
              <a:rPr lang="en-GB" sz="2000" dirty="0"/>
              <a:t>1989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9522" y="1417638"/>
            <a:ext cx="7772400" cy="4114800"/>
          </a:xfrm>
        </p:spPr>
        <p:txBody>
          <a:bodyPr/>
          <a:lstStyle/>
          <a:p>
            <a:pPr lvl="1"/>
            <a:r>
              <a:rPr lang="en-GB" altLang="en-US" dirty="0"/>
              <a:t>I.  Small fleck of bone </a:t>
            </a:r>
          </a:p>
          <a:p>
            <a:pPr lvl="1"/>
            <a:endParaRPr lang="en-GB" altLang="en-US" dirty="0"/>
          </a:p>
          <a:p>
            <a:pPr lvl="1"/>
            <a:r>
              <a:rPr lang="en-GB" altLang="en-US" dirty="0"/>
              <a:t>II.</a:t>
            </a:r>
            <a:r>
              <a:rPr lang="en-GB" altLang="en-US" baseline="30000" dirty="0"/>
              <a:t> </a:t>
            </a:r>
            <a:r>
              <a:rPr lang="en-GB" altLang="en-US" dirty="0"/>
              <a:t>50 % height of coronoid process or less</a:t>
            </a:r>
          </a:p>
          <a:p>
            <a:pPr lvl="1"/>
            <a:endParaRPr lang="en-GB" altLang="en-US" dirty="0"/>
          </a:p>
          <a:p>
            <a:pPr lvl="1"/>
            <a:r>
              <a:rPr lang="en-GB" altLang="en-US" dirty="0"/>
              <a:t>III. More than 50 % height of coronoid process</a:t>
            </a:r>
          </a:p>
          <a:p>
            <a:pPr eaLnBrk="1" hangingPunct="1"/>
            <a:endParaRPr lang="en-GB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8" y="4500570"/>
            <a:ext cx="3819948" cy="1857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0125" y="369888"/>
            <a:ext cx="17780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825" y="2205038"/>
            <a:ext cx="165417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825" y="4052888"/>
            <a:ext cx="165417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54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 3"/>
          <p:cNvSpPr>
            <a:spLocks noGrp="1"/>
          </p:cNvSpPr>
          <p:nvPr>
            <p:ph type="title"/>
          </p:nvPr>
        </p:nvSpPr>
        <p:spPr>
          <a:xfrm>
            <a:off x="642938" y="34015"/>
            <a:ext cx="7772400" cy="80269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dirty="0"/>
              <a:t>O’Driscoll </a:t>
            </a:r>
            <a:r>
              <a:rPr lang="en-GB" sz="2000" dirty="0"/>
              <a:t>2003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19254"/>
            <a:ext cx="8072438" cy="4595812"/>
          </a:xfrm>
        </p:spPr>
        <p:txBody>
          <a:bodyPr/>
          <a:lstStyle/>
          <a:p>
            <a:pPr lvl="2" eaLnBrk="1" hangingPunct="1">
              <a:buFontTx/>
              <a:buNone/>
            </a:pPr>
            <a:r>
              <a:rPr lang="en-GB" altLang="en-US" dirty="0"/>
              <a:t>1. Tip</a:t>
            </a:r>
          </a:p>
          <a:p>
            <a:pPr lvl="2" eaLnBrk="1" hangingPunct="1">
              <a:buFontTx/>
              <a:buNone/>
            </a:pPr>
            <a:endParaRPr lang="en-GB" altLang="en-US" dirty="0"/>
          </a:p>
          <a:p>
            <a:pPr lvl="2" eaLnBrk="1" hangingPunct="1">
              <a:buFontTx/>
              <a:buNone/>
            </a:pPr>
            <a:endParaRPr lang="en-GB" altLang="en-US" dirty="0"/>
          </a:p>
          <a:p>
            <a:pPr lvl="2" eaLnBrk="1" hangingPunct="1">
              <a:buFontTx/>
              <a:buNone/>
            </a:pPr>
            <a:r>
              <a:rPr lang="en-GB" altLang="en-US" dirty="0"/>
              <a:t>2. Anteromedial fragment</a:t>
            </a:r>
          </a:p>
          <a:p>
            <a:pPr marL="1169987" lvl="3" indent="0" eaLnBrk="1" hangingPunct="1">
              <a:buNone/>
            </a:pPr>
            <a:endParaRPr lang="en-GB" altLang="en-US" dirty="0"/>
          </a:p>
          <a:p>
            <a:pPr marL="1169987" lvl="3" indent="0" eaLnBrk="1" hangingPunct="1">
              <a:buNone/>
            </a:pPr>
            <a:endParaRPr lang="en-GB" altLang="en-US" dirty="0"/>
          </a:p>
          <a:p>
            <a:pPr lvl="2" eaLnBrk="1" hangingPunct="1">
              <a:buFontTx/>
              <a:buNone/>
            </a:pPr>
            <a:r>
              <a:rPr lang="en-GB" altLang="en-US" dirty="0"/>
              <a:t>3. Base</a:t>
            </a:r>
          </a:p>
          <a:p>
            <a:pPr lvl="3" eaLnBrk="1" hangingPunct="1"/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Subtypes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25" y="476250"/>
            <a:ext cx="128587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038" y="2574925"/>
            <a:ext cx="1223962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0038" y="4487863"/>
            <a:ext cx="122396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jaaos.org/content/vol14/issue5/images/large/278f05.jpe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794898"/>
            <a:ext cx="4717256" cy="506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4" name="Rectangle 1"/>
          <p:cNvSpPr>
            <a:spLocks noChangeArrowheads="1"/>
          </p:cNvSpPr>
          <p:nvPr/>
        </p:nvSpPr>
        <p:spPr bwMode="auto">
          <a:xfrm>
            <a:off x="5940152" y="6494808"/>
            <a:ext cx="8964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 err="1"/>
              <a:t>Instr</a:t>
            </a:r>
            <a:r>
              <a:rPr lang="en-GB" altLang="en-US" sz="1600" dirty="0"/>
              <a:t> Course Lect. 2003;52:113-34</a:t>
            </a:r>
            <a:r>
              <a:rPr lang="en-GB" alt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017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bldLvl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55 YO PVA </a:t>
            </a:r>
            <a:r>
              <a:rPr lang="en-GB" sz="2000" dirty="0"/>
              <a:t>2006</a:t>
            </a:r>
            <a:endParaRPr lang="en-GB" dirty="0"/>
          </a:p>
        </p:txBody>
      </p:sp>
      <p:pic>
        <p:nvPicPr>
          <p:cNvPr id="1925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994" y="1516062"/>
            <a:ext cx="3201988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6575" y="2063750"/>
            <a:ext cx="600075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2763" y="1692275"/>
            <a:ext cx="604837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657" y="1460500"/>
            <a:ext cx="40068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195" y="1486263"/>
            <a:ext cx="40163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45688" y="1462874"/>
            <a:ext cx="1371600" cy="5238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b="1" dirty="0">
                <a:solidFill>
                  <a:schemeClr val="bg1"/>
                </a:solidFill>
              </a:rPr>
              <a:t>Valgus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39" y="1274753"/>
            <a:ext cx="37274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61290" y="1462874"/>
            <a:ext cx="1262910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b="1" dirty="0"/>
              <a:t>Varus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952" y="2577306"/>
            <a:ext cx="7243763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401" y="1384300"/>
            <a:ext cx="396875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641" y="1274753"/>
            <a:ext cx="5549506" cy="2408258"/>
          </a:xfrm>
          <a:prstGeom prst="roundRect">
            <a:avLst>
              <a:gd name="adj" fmla="val 225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Anteromedial coronoid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1738" y="2470150"/>
            <a:ext cx="7256462" cy="3625850"/>
          </a:xfrm>
        </p:spPr>
        <p:txBody>
          <a:bodyPr/>
          <a:lstStyle/>
          <a:p>
            <a:pPr eaLnBrk="1" hangingPunct="1"/>
            <a:r>
              <a:rPr lang="en-GB" altLang="en-US"/>
              <a:t>Varus injury</a:t>
            </a:r>
          </a:p>
          <a:p>
            <a:pPr eaLnBrk="1" hangingPunct="1"/>
            <a:r>
              <a:rPr lang="en-GB" altLang="en-US"/>
              <a:t>Rupture of lateral collateral ligament</a:t>
            </a:r>
          </a:p>
          <a:p>
            <a:pPr eaLnBrk="1" hangingPunct="1"/>
            <a:r>
              <a:rPr lang="en-GB" altLang="en-US"/>
              <a:t>Push off of Anteromedial coronoid</a:t>
            </a:r>
          </a:p>
          <a:p>
            <a:pPr eaLnBrk="1" hangingPunct="1"/>
            <a:r>
              <a:rPr lang="en-GB" altLang="en-US"/>
              <a:t>Underestimate the injury</a:t>
            </a:r>
          </a:p>
          <a:p>
            <a:pPr lvl="2" eaLnBrk="1" hangingPunct="1"/>
            <a:r>
              <a:rPr lang="en-GB" altLang="en-US"/>
              <a:t>Particularly on lateral side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20216"/>
            <a:ext cx="5646885" cy="2450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1797" name="Text Box 4"/>
          <p:cNvSpPr txBox="1">
            <a:spLocks noChangeArrowheads="1"/>
          </p:cNvSpPr>
          <p:nvPr/>
        </p:nvSpPr>
        <p:spPr bwMode="auto">
          <a:xfrm>
            <a:off x="2714625" y="6500813"/>
            <a:ext cx="621506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1600" i="1"/>
              <a:t>Doornberg J. N., Ring D. C. J Bone Joint Surg 2006:88:2216-2224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7450" y="4508500"/>
            <a:ext cx="2662238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63" y="4833938"/>
            <a:ext cx="1987550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77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8DCC4-237F-4511-996B-75B027D6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1143000"/>
          </a:xfrm>
        </p:spPr>
        <p:txBody>
          <a:bodyPr/>
          <a:lstStyle/>
          <a:p>
            <a:r>
              <a:rPr lang="en-GB" dirty="0"/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4CFE2-84B8-4709-BCE8-CD9487712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496BF-56BD-4B5C-AEFF-A17356785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658" y="2140569"/>
            <a:ext cx="2678684" cy="4531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4B28A9-EC40-4BF4-AFBA-A78EC6C0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34272"/>
            <a:ext cx="2678684" cy="4367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18FC30-807C-4DC7-89C3-5DE8DAA64D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523" y="1883952"/>
            <a:ext cx="2889051" cy="3907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AF90BD-E2AD-4E9E-AD99-9CD385997D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31100"/>
            <a:ext cx="3707904" cy="3705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574A1F-412C-459C-BD67-CD69B5FF78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531" y="4509121"/>
            <a:ext cx="2995444" cy="22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85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1F71CD-1333-4B2A-AD89-C59E20FAC1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55706" y="412019"/>
            <a:ext cx="3429002" cy="2604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F2FD47-C633-4D03-8119-25BB6D777A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91427" y="1079033"/>
            <a:ext cx="2252573" cy="2372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8175F9-B9BC-4537-8E47-809BFD5778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31095" y="355792"/>
            <a:ext cx="3429000" cy="2839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18A032-49A6-43FD-8187-F5225BF39B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10496" y="648072"/>
            <a:ext cx="2026748" cy="2780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27A5C8-829B-47C2-9B1E-F945185935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188" y="3485035"/>
            <a:ext cx="4616398" cy="34229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B560EB-6569-4484-BAE5-69CA390B3FDF}"/>
              </a:ext>
            </a:extLst>
          </p:cNvPr>
          <p:cNvSpPr txBox="1"/>
          <p:nvPr/>
        </p:nvSpPr>
        <p:spPr>
          <a:xfrm>
            <a:off x="7418831" y="416449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  months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34AE78-C1BB-4929-9126-E159E65209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627" y="3416851"/>
            <a:ext cx="3146827" cy="344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5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5750" y="2786063"/>
            <a:ext cx="8858250" cy="33099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dirty="0"/>
              <a:t>Conclusion</a:t>
            </a:r>
          </a:p>
          <a:p>
            <a:pPr lvl="1" eaLnBrk="1" hangingPunct="1"/>
            <a:endParaRPr lang="en-GB" altLang="en-US" dirty="0"/>
          </a:p>
          <a:p>
            <a:pPr lvl="1" eaLnBrk="1" hangingPunct="1"/>
            <a:r>
              <a:rPr lang="en-GB" altLang="en-US" dirty="0"/>
              <a:t>Operative treatment in most cases</a:t>
            </a:r>
            <a:endParaRPr lang="en-GB" altLang="en-US" baseline="30000" dirty="0"/>
          </a:p>
          <a:p>
            <a:pPr lvl="1" eaLnBrk="1" hangingPunct="1"/>
            <a:endParaRPr lang="en-GB" altLang="en-US" dirty="0"/>
          </a:p>
          <a:p>
            <a:pPr lvl="1" eaLnBrk="1" hangingPunct="1"/>
            <a:r>
              <a:rPr lang="en-GB" altLang="en-US" dirty="0"/>
              <a:t>Non operative only if:</a:t>
            </a:r>
          </a:p>
          <a:p>
            <a:pPr lvl="2" eaLnBrk="1" hangingPunct="1"/>
            <a:r>
              <a:rPr lang="en-GB" altLang="en-US" dirty="0"/>
              <a:t>Very small fracture</a:t>
            </a:r>
          </a:p>
          <a:p>
            <a:pPr lvl="2" eaLnBrk="1" hangingPunct="1"/>
            <a:r>
              <a:rPr lang="en-GB" altLang="en-US" dirty="0"/>
              <a:t>No</a:t>
            </a:r>
            <a:r>
              <a:rPr lang="en-GB" altLang="en-US" baseline="30000" dirty="0"/>
              <a:t> </a:t>
            </a:r>
            <a:r>
              <a:rPr lang="en-GB" altLang="en-US" dirty="0"/>
              <a:t>subluxation of the elbow </a:t>
            </a:r>
          </a:p>
          <a:p>
            <a:pPr lvl="2" eaLnBrk="1" hangingPunct="1"/>
            <a:r>
              <a:rPr lang="en-GB" altLang="en-US" dirty="0"/>
              <a:t>Minimal or no opening of the </a:t>
            </a:r>
            <a:r>
              <a:rPr lang="en-GB" altLang="en-US" dirty="0" err="1"/>
              <a:t>radiocapitellar</a:t>
            </a:r>
            <a:r>
              <a:rPr lang="en-GB" altLang="en-US" baseline="30000" dirty="0"/>
              <a:t> </a:t>
            </a:r>
            <a:r>
              <a:rPr lang="en-GB" altLang="en-US" dirty="0"/>
              <a:t>joint on </a:t>
            </a:r>
            <a:r>
              <a:rPr lang="en-GB" altLang="en-US" dirty="0" err="1"/>
              <a:t>varus</a:t>
            </a:r>
            <a:r>
              <a:rPr lang="en-GB" altLang="en-US" dirty="0"/>
              <a:t> stress </a:t>
            </a:r>
          </a:p>
        </p:txBody>
      </p:sp>
      <p:pic>
        <p:nvPicPr>
          <p:cNvPr id="1986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63" y="0"/>
            <a:ext cx="671512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1" name="Text Box 4"/>
          <p:cNvSpPr txBox="1">
            <a:spLocks noChangeArrowheads="1"/>
          </p:cNvSpPr>
          <p:nvPr/>
        </p:nvSpPr>
        <p:spPr bwMode="auto">
          <a:xfrm>
            <a:off x="2714625" y="6500813"/>
            <a:ext cx="621506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1600" i="1"/>
              <a:t>Doornberg J. N., Ring D. C. J Bone Joint Surg 2006:88:2216-2224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163" y="2181225"/>
            <a:ext cx="70199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822950" y="2808288"/>
            <a:ext cx="1325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000" b="1">
                <a:solidFill>
                  <a:schemeClr val="bg1"/>
                </a:solidFill>
              </a:rPr>
              <a:t>2007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3574479"/>
            <a:ext cx="9131300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 bwMode="auto">
          <a:xfrm>
            <a:off x="1583668" y="4231509"/>
            <a:ext cx="597666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cxnSp>
    </p:spTree>
    <p:extLst>
      <p:ext uri="{BB962C8B-B14F-4D97-AF65-F5344CB8AC3E}">
        <p14:creationId xmlns:p14="http://schemas.microsoft.com/office/powerpoint/2010/main" val="412317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340769"/>
            <a:ext cx="9007751" cy="4957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6" y="67024"/>
            <a:ext cx="1865135" cy="283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17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pic>
        <p:nvPicPr>
          <p:cNvPr id="1699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8715"/>
            <a:ext cx="9144000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8" name="Rectangle 3"/>
          <p:cNvSpPr>
            <a:spLocks noChangeArrowheads="1"/>
          </p:cNvSpPr>
          <p:nvPr/>
        </p:nvSpPr>
        <p:spPr bwMode="auto">
          <a:xfrm>
            <a:off x="228600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Clin ortho and related research; (370), January 2000, pp 19-33;</a:t>
            </a:r>
          </a:p>
        </p:txBody>
      </p:sp>
      <p:pic>
        <p:nvPicPr>
          <p:cNvPr id="1028" name="Picture 4" descr="1199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531552"/>
            <a:ext cx="1000100" cy="1326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9990" name="Picture 2" descr="Graph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3823" y="1983048"/>
            <a:ext cx="6038626" cy="460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71F5AAF-5792-4107-9582-5A266F967503}"/>
              </a:ext>
            </a:extLst>
          </p:cNvPr>
          <p:cNvSpPr/>
          <p:nvPr/>
        </p:nvSpPr>
        <p:spPr>
          <a:xfrm>
            <a:off x="4010386" y="5677119"/>
            <a:ext cx="2092750" cy="197963"/>
          </a:xfrm>
          <a:custGeom>
            <a:avLst/>
            <a:gdLst>
              <a:gd name="connsiteX0" fmla="*/ 2092750 w 2092750"/>
              <a:gd name="connsiteY0" fmla="*/ 197963 h 197963"/>
              <a:gd name="connsiteX1" fmla="*/ 1866507 w 2092750"/>
              <a:gd name="connsiteY1" fmla="*/ 131976 h 197963"/>
              <a:gd name="connsiteX2" fmla="*/ 1366886 w 2092750"/>
              <a:gd name="connsiteY2" fmla="*/ 84842 h 197963"/>
              <a:gd name="connsiteX3" fmla="*/ 923827 w 2092750"/>
              <a:gd name="connsiteY3" fmla="*/ 47135 h 197963"/>
              <a:gd name="connsiteX4" fmla="*/ 499620 w 2092750"/>
              <a:gd name="connsiteY4" fmla="*/ 47135 h 197963"/>
              <a:gd name="connsiteX5" fmla="*/ 0 w 2092750"/>
              <a:gd name="connsiteY5" fmla="*/ 0 h 19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2750" h="197963">
                <a:moveTo>
                  <a:pt x="2092750" y="197963"/>
                </a:moveTo>
                <a:cubicBezTo>
                  <a:pt x="2040117" y="174396"/>
                  <a:pt x="1987484" y="150830"/>
                  <a:pt x="1866507" y="131976"/>
                </a:cubicBezTo>
                <a:cubicBezTo>
                  <a:pt x="1745530" y="113122"/>
                  <a:pt x="1366886" y="84842"/>
                  <a:pt x="1366886" y="84842"/>
                </a:cubicBezTo>
                <a:cubicBezTo>
                  <a:pt x="1209773" y="70702"/>
                  <a:pt x="1068371" y="53419"/>
                  <a:pt x="923827" y="47135"/>
                </a:cubicBezTo>
                <a:cubicBezTo>
                  <a:pt x="779283" y="40850"/>
                  <a:pt x="653591" y="54991"/>
                  <a:pt x="499620" y="47135"/>
                </a:cubicBezTo>
                <a:cubicBezTo>
                  <a:pt x="345649" y="39279"/>
                  <a:pt x="172824" y="19639"/>
                  <a:pt x="0" y="0"/>
                </a:cubicBezTo>
              </a:path>
            </a:pathLst>
          </a:custGeom>
          <a:noFill/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CD3B01-F903-4947-B676-626A29BBEA2A}"/>
              </a:ext>
            </a:extLst>
          </p:cNvPr>
          <p:cNvSpPr txBox="1"/>
          <p:nvPr/>
        </p:nvSpPr>
        <p:spPr>
          <a:xfrm>
            <a:off x="683568" y="2613285"/>
            <a:ext cx="158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</a:rPr>
              <a:t>Taylor </a:t>
            </a:r>
            <a:r>
              <a:rPr lang="en-GB" dirty="0" err="1">
                <a:solidFill>
                  <a:srgbClr val="92D050"/>
                </a:solidFill>
              </a:rPr>
              <a:t>Scham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7983B19-4FFA-4A45-A38B-136FA6D12111}"/>
              </a:ext>
            </a:extLst>
          </p:cNvPr>
          <p:cNvSpPr/>
          <p:nvPr/>
        </p:nvSpPr>
        <p:spPr>
          <a:xfrm>
            <a:off x="3704734" y="5410986"/>
            <a:ext cx="2648932" cy="59735"/>
          </a:xfrm>
          <a:custGeom>
            <a:avLst/>
            <a:gdLst>
              <a:gd name="connsiteX0" fmla="*/ 2648932 w 2648932"/>
              <a:gd name="connsiteY0" fmla="*/ 0 h 59735"/>
              <a:gd name="connsiteX1" fmla="*/ 2168165 w 2648932"/>
              <a:gd name="connsiteY1" fmla="*/ 47134 h 59735"/>
              <a:gd name="connsiteX2" fmla="*/ 1621410 w 2648932"/>
              <a:gd name="connsiteY2" fmla="*/ 47134 h 59735"/>
              <a:gd name="connsiteX3" fmla="*/ 1074656 w 2648932"/>
              <a:gd name="connsiteY3" fmla="*/ 56560 h 59735"/>
              <a:gd name="connsiteX4" fmla="*/ 678730 w 2648932"/>
              <a:gd name="connsiteY4" fmla="*/ 56560 h 59735"/>
              <a:gd name="connsiteX5" fmla="*/ 339365 w 2648932"/>
              <a:gd name="connsiteY5" fmla="*/ 18853 h 59735"/>
              <a:gd name="connsiteX6" fmla="*/ 0 w 2648932"/>
              <a:gd name="connsiteY6" fmla="*/ 18853 h 5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8932" h="59735">
                <a:moveTo>
                  <a:pt x="2648932" y="0"/>
                </a:moveTo>
                <a:cubicBezTo>
                  <a:pt x="2494175" y="19639"/>
                  <a:pt x="2339419" y="39278"/>
                  <a:pt x="2168165" y="47134"/>
                </a:cubicBezTo>
                <a:cubicBezTo>
                  <a:pt x="1996911" y="54990"/>
                  <a:pt x="1621410" y="47134"/>
                  <a:pt x="1621410" y="47134"/>
                </a:cubicBezTo>
                <a:lnTo>
                  <a:pt x="1074656" y="56560"/>
                </a:lnTo>
                <a:cubicBezTo>
                  <a:pt x="917543" y="58131"/>
                  <a:pt x="801278" y="62844"/>
                  <a:pt x="678730" y="56560"/>
                </a:cubicBezTo>
                <a:cubicBezTo>
                  <a:pt x="556182" y="50276"/>
                  <a:pt x="452487" y="25138"/>
                  <a:pt x="339365" y="18853"/>
                </a:cubicBezTo>
                <a:cubicBezTo>
                  <a:pt x="226243" y="12569"/>
                  <a:pt x="113121" y="15711"/>
                  <a:pt x="0" y="18853"/>
                </a:cubicBezTo>
              </a:path>
            </a:pathLst>
          </a:custGeom>
          <a:noFill/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10845F-316E-4878-A483-D8ACA21A9AF9}"/>
              </a:ext>
            </a:extLst>
          </p:cNvPr>
          <p:cNvSpPr txBox="1"/>
          <p:nvPr/>
        </p:nvSpPr>
        <p:spPr>
          <a:xfrm>
            <a:off x="899592" y="342900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Split FCU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583DA3-4341-4B2C-9C04-F2FEBD68319A}"/>
              </a:ext>
            </a:extLst>
          </p:cNvPr>
          <p:cNvSpPr/>
          <p:nvPr/>
        </p:nvSpPr>
        <p:spPr>
          <a:xfrm>
            <a:off x="4176074" y="4748388"/>
            <a:ext cx="2526384" cy="191257"/>
          </a:xfrm>
          <a:custGeom>
            <a:avLst/>
            <a:gdLst>
              <a:gd name="connsiteX0" fmla="*/ 2526384 w 2526384"/>
              <a:gd name="connsiteY0" fmla="*/ 191257 h 191257"/>
              <a:gd name="connsiteX1" fmla="*/ 1828800 w 2526384"/>
              <a:gd name="connsiteY1" fmla="*/ 96989 h 191257"/>
              <a:gd name="connsiteX2" fmla="*/ 1150070 w 2526384"/>
              <a:gd name="connsiteY2" fmla="*/ 31002 h 191257"/>
              <a:gd name="connsiteX3" fmla="*/ 612742 w 2526384"/>
              <a:gd name="connsiteY3" fmla="*/ 31002 h 191257"/>
              <a:gd name="connsiteX4" fmla="*/ 339365 w 2526384"/>
              <a:gd name="connsiteY4" fmla="*/ 2721 h 191257"/>
              <a:gd name="connsiteX5" fmla="*/ 0 w 2526384"/>
              <a:gd name="connsiteY5" fmla="*/ 2721 h 19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6384" h="191257">
                <a:moveTo>
                  <a:pt x="2526384" y="191257"/>
                </a:moveTo>
                <a:lnTo>
                  <a:pt x="1828800" y="96989"/>
                </a:lnTo>
                <a:cubicBezTo>
                  <a:pt x="1599414" y="70280"/>
                  <a:pt x="1352746" y="42000"/>
                  <a:pt x="1150070" y="31002"/>
                </a:cubicBezTo>
                <a:cubicBezTo>
                  <a:pt x="947394" y="20004"/>
                  <a:pt x="747859" y="35715"/>
                  <a:pt x="612742" y="31002"/>
                </a:cubicBezTo>
                <a:cubicBezTo>
                  <a:pt x="477625" y="26289"/>
                  <a:pt x="441489" y="7434"/>
                  <a:pt x="339365" y="2721"/>
                </a:cubicBezTo>
                <a:cubicBezTo>
                  <a:pt x="237241" y="-1993"/>
                  <a:pt x="118620" y="364"/>
                  <a:pt x="0" y="2721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399C17-47CA-481B-9061-BA548025694F}"/>
              </a:ext>
            </a:extLst>
          </p:cNvPr>
          <p:cNvSpPr txBox="1"/>
          <p:nvPr/>
        </p:nvSpPr>
        <p:spPr>
          <a:xfrm>
            <a:off x="73037" y="4203277"/>
            <a:ext cx="287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Hotchkiss</a:t>
            </a:r>
          </a:p>
          <a:p>
            <a:pPr algn="ctr"/>
            <a:r>
              <a:rPr lang="en-GB" dirty="0">
                <a:solidFill>
                  <a:srgbClr val="FF0000"/>
                </a:solidFill>
              </a:rPr>
              <a:t>“Over Top”</a:t>
            </a:r>
          </a:p>
          <a:p>
            <a:pPr algn="ctr"/>
            <a:r>
              <a:rPr lang="en-GB" dirty="0">
                <a:solidFill>
                  <a:srgbClr val="FF0000"/>
                </a:solidFill>
              </a:rPr>
              <a:t>Split Flexor pronator mass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2AD939C-03BC-401B-93C3-1C6228AD4CA4}"/>
              </a:ext>
            </a:extLst>
          </p:cNvPr>
          <p:cNvSpPr/>
          <p:nvPr/>
        </p:nvSpPr>
        <p:spPr>
          <a:xfrm>
            <a:off x="3543300" y="5114925"/>
            <a:ext cx="3019425" cy="191717"/>
          </a:xfrm>
          <a:custGeom>
            <a:avLst/>
            <a:gdLst>
              <a:gd name="connsiteX0" fmla="*/ 3019425 w 3019425"/>
              <a:gd name="connsiteY0" fmla="*/ 57150 h 191717"/>
              <a:gd name="connsiteX1" fmla="*/ 2705100 w 3019425"/>
              <a:gd name="connsiteY1" fmla="*/ 171450 h 191717"/>
              <a:gd name="connsiteX2" fmla="*/ 2247900 w 3019425"/>
              <a:gd name="connsiteY2" fmla="*/ 161925 h 191717"/>
              <a:gd name="connsiteX3" fmla="*/ 1590675 w 3019425"/>
              <a:gd name="connsiteY3" fmla="*/ 190500 h 191717"/>
              <a:gd name="connsiteX4" fmla="*/ 762000 w 3019425"/>
              <a:gd name="connsiteY4" fmla="*/ 114300 h 191717"/>
              <a:gd name="connsiteX5" fmla="*/ 142875 w 3019425"/>
              <a:gd name="connsiteY5" fmla="*/ 47625 h 191717"/>
              <a:gd name="connsiteX6" fmla="*/ 0 w 3019425"/>
              <a:gd name="connsiteY6" fmla="*/ 0 h 19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9425" h="191717">
                <a:moveTo>
                  <a:pt x="3019425" y="57150"/>
                </a:moveTo>
                <a:cubicBezTo>
                  <a:pt x="2926556" y="105569"/>
                  <a:pt x="2833687" y="153988"/>
                  <a:pt x="2705100" y="171450"/>
                </a:cubicBezTo>
                <a:cubicBezTo>
                  <a:pt x="2576513" y="188912"/>
                  <a:pt x="2433637" y="158750"/>
                  <a:pt x="2247900" y="161925"/>
                </a:cubicBezTo>
                <a:cubicBezTo>
                  <a:pt x="2062162" y="165100"/>
                  <a:pt x="1838325" y="198437"/>
                  <a:pt x="1590675" y="190500"/>
                </a:cubicBezTo>
                <a:cubicBezTo>
                  <a:pt x="1343025" y="182563"/>
                  <a:pt x="762000" y="114300"/>
                  <a:pt x="762000" y="114300"/>
                </a:cubicBezTo>
                <a:cubicBezTo>
                  <a:pt x="520700" y="90488"/>
                  <a:pt x="269875" y="66675"/>
                  <a:pt x="142875" y="47625"/>
                </a:cubicBezTo>
                <a:cubicBezTo>
                  <a:pt x="15875" y="28575"/>
                  <a:pt x="7937" y="14287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349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27A5C8-829B-47C2-9B1E-F945185935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52030" y="1621321"/>
            <a:ext cx="6266801" cy="46467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B560EB-6569-4484-BAE5-69CA390B3FDF}"/>
              </a:ext>
            </a:extLst>
          </p:cNvPr>
          <p:cNvSpPr txBox="1"/>
          <p:nvPr/>
        </p:nvSpPr>
        <p:spPr>
          <a:xfrm>
            <a:off x="7418831" y="416449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  months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34AE78-C1BB-4929-9126-E159E65209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91" y="6769"/>
            <a:ext cx="3146827" cy="3441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AEA793-2B5E-4FB2-BEBE-1E1A91BDD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798" y="-213037"/>
            <a:ext cx="7346921" cy="66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628" y="947730"/>
            <a:ext cx="5704742" cy="5791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8806"/>
            <a:ext cx="8229600" cy="1143000"/>
          </a:xfrm>
          <a:solidFill>
            <a:schemeClr val="bg2">
              <a:alpha val="21000"/>
            </a:schemeClr>
          </a:solidFill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GB" dirty="0"/>
              <a:t>www.cambridgeses.co.uk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983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3F769-C162-4295-B3AC-8C748096D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B5D28-1261-4236-81A9-E078ADD99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B09BA-9DEF-4B8D-B99F-495BE7AB19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336" y="302147"/>
            <a:ext cx="6226746" cy="5688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5E1703-CB0F-41E6-B29F-7FE8FC98B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65018" y="3728997"/>
            <a:ext cx="3543484" cy="26554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7E0678-0C19-4515-A929-46D6F9D8CB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3019" y="45903"/>
            <a:ext cx="3246304" cy="243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96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2">
            <a:extLst>
              <a:ext uri="{FF2B5EF4-FFF2-40B4-BE49-F238E27FC236}">
                <a16:creationId xmlns:a16="http://schemas.microsoft.com/office/drawing/2014/main" id="{0FF5C3B6-BB35-4B37-9094-8F4B81B65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-64781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Lateral intervals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063C9-09D4-4465-9B06-0264DC6B7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844550"/>
            <a:ext cx="6935788" cy="4738688"/>
          </a:xfrm>
        </p:spPr>
        <p:txBody>
          <a:bodyPr/>
          <a:lstStyle/>
          <a:p>
            <a:r>
              <a:rPr lang="en-GB" altLang="en-US" dirty="0">
                <a:solidFill>
                  <a:srgbClr val="92D050"/>
                </a:solidFill>
              </a:rPr>
              <a:t>Kocher</a:t>
            </a:r>
          </a:p>
          <a:p>
            <a:pPr lvl="2"/>
            <a:r>
              <a:rPr lang="en-GB" altLang="en-US" dirty="0"/>
              <a:t>between </a:t>
            </a:r>
            <a:r>
              <a:rPr lang="en-GB" altLang="en-US" dirty="0" err="1"/>
              <a:t>anconeus</a:t>
            </a:r>
            <a:r>
              <a:rPr lang="en-GB" altLang="en-US" dirty="0"/>
              <a:t> and ECU </a:t>
            </a:r>
          </a:p>
          <a:p>
            <a:r>
              <a:rPr lang="en-GB" altLang="en-US" dirty="0">
                <a:solidFill>
                  <a:srgbClr val="00B0F0"/>
                </a:solidFill>
              </a:rPr>
              <a:t>Kaplan</a:t>
            </a:r>
            <a:r>
              <a:rPr lang="en-GB" altLang="en-US" dirty="0"/>
              <a:t> </a:t>
            </a:r>
          </a:p>
          <a:p>
            <a:pPr lvl="2"/>
            <a:r>
              <a:rPr lang="en-GB" altLang="en-US" dirty="0"/>
              <a:t>between ERCB and EDC 	</a:t>
            </a:r>
          </a:p>
          <a:p>
            <a:r>
              <a:rPr lang="en-GB" altLang="en-US" dirty="0">
                <a:solidFill>
                  <a:srgbClr val="FFC000"/>
                </a:solidFill>
              </a:rPr>
              <a:t>EDC Split</a:t>
            </a:r>
          </a:p>
          <a:p>
            <a:endParaRPr lang="en-GB" altLang="en-US" dirty="0">
              <a:solidFill>
                <a:srgbClr val="00B0F0"/>
              </a:solidFill>
            </a:endParaRPr>
          </a:p>
          <a:p>
            <a:endParaRPr lang="en-GB" alt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3D49F4-8097-4A6A-9FFE-1EAFA515D34A}"/>
              </a:ext>
            </a:extLst>
          </p:cNvPr>
          <p:cNvGrpSpPr/>
          <p:nvPr/>
        </p:nvGrpSpPr>
        <p:grpSpPr>
          <a:xfrm>
            <a:off x="3779912" y="2708920"/>
            <a:ext cx="5252963" cy="3803005"/>
            <a:chOff x="5675313" y="4017963"/>
            <a:chExt cx="3357562" cy="2493962"/>
          </a:xfrm>
        </p:grpSpPr>
        <p:pic>
          <p:nvPicPr>
            <p:cNvPr id="36869" name="Picture 6" descr="Graphic">
              <a:extLst>
                <a:ext uri="{FF2B5EF4-FFF2-40B4-BE49-F238E27FC236}">
                  <a16:creationId xmlns:a16="http://schemas.microsoft.com/office/drawing/2014/main" id="{E92E9A84-4CC3-48E6-9506-1D2C43988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5313" y="4017963"/>
              <a:ext cx="3357562" cy="249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9BFB2BD-2731-4160-9A01-73D63BF0AFFB}"/>
                </a:ext>
              </a:extLst>
            </p:cNvPr>
            <p:cNvSpPr/>
            <p:nvPr/>
          </p:nvSpPr>
          <p:spPr bwMode="auto">
            <a:xfrm>
              <a:off x="6786578" y="5583056"/>
              <a:ext cx="990269" cy="500042"/>
            </a:xfrm>
            <a:custGeom>
              <a:avLst/>
              <a:gdLst>
                <a:gd name="connsiteX0" fmla="*/ 0 w 1418897"/>
                <a:gd name="connsiteY0" fmla="*/ 0 h 772510"/>
                <a:gd name="connsiteX1" fmla="*/ 283779 w 1418897"/>
                <a:gd name="connsiteY1" fmla="*/ 141889 h 772510"/>
                <a:gd name="connsiteX2" fmla="*/ 898634 w 1418897"/>
                <a:gd name="connsiteY2" fmla="*/ 488731 h 772510"/>
                <a:gd name="connsiteX3" fmla="*/ 1418897 w 1418897"/>
                <a:gd name="connsiteY3" fmla="*/ 772510 h 77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8897" h="772510">
                  <a:moveTo>
                    <a:pt x="0" y="0"/>
                  </a:moveTo>
                  <a:cubicBezTo>
                    <a:pt x="67003" y="30217"/>
                    <a:pt x="134007" y="60434"/>
                    <a:pt x="283779" y="141889"/>
                  </a:cubicBezTo>
                  <a:cubicBezTo>
                    <a:pt x="433551" y="223344"/>
                    <a:pt x="709448" y="383627"/>
                    <a:pt x="898634" y="488731"/>
                  </a:cubicBezTo>
                  <a:cubicBezTo>
                    <a:pt x="1087820" y="593835"/>
                    <a:pt x="1253358" y="683172"/>
                    <a:pt x="1418897" y="772510"/>
                  </a:cubicBezTo>
                </a:path>
              </a:pathLst>
            </a:custGeom>
            <a:solidFill>
              <a:schemeClr val="accent1"/>
            </a:solidFill>
            <a:ln w="381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rgbClr val="92D050">
                  <a:alpha val="60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/>
            <a:lstStyle/>
            <a:p>
              <a:pPr eaLnBrk="1" hangingPunct="1">
                <a:defRPr/>
              </a:pPr>
              <a:endParaRPr lang="en-GB" sz="2400">
                <a:latin typeface="Times New Roman" charset="0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149B148-B5C0-4805-84E1-61FF9404BCA1}"/>
                </a:ext>
              </a:extLst>
            </p:cNvPr>
            <p:cNvSpPr/>
            <p:nvPr/>
          </p:nvSpPr>
          <p:spPr bwMode="auto">
            <a:xfrm>
              <a:off x="6786578" y="5297304"/>
              <a:ext cx="1214446" cy="142876"/>
            </a:xfrm>
            <a:custGeom>
              <a:avLst/>
              <a:gdLst>
                <a:gd name="connsiteX0" fmla="*/ 0 w 1529255"/>
                <a:gd name="connsiteY0" fmla="*/ 0 h 110359"/>
                <a:gd name="connsiteX1" fmla="*/ 441434 w 1529255"/>
                <a:gd name="connsiteY1" fmla="*/ 47297 h 110359"/>
                <a:gd name="connsiteX2" fmla="*/ 804041 w 1529255"/>
                <a:gd name="connsiteY2" fmla="*/ 63062 h 110359"/>
                <a:gd name="connsiteX3" fmla="*/ 1213945 w 1529255"/>
                <a:gd name="connsiteY3" fmla="*/ 78828 h 110359"/>
                <a:gd name="connsiteX4" fmla="*/ 1529255 w 1529255"/>
                <a:gd name="connsiteY4" fmla="*/ 110359 h 11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9255" h="110359">
                  <a:moveTo>
                    <a:pt x="0" y="0"/>
                  </a:moveTo>
                  <a:cubicBezTo>
                    <a:pt x="153713" y="18393"/>
                    <a:pt x="307427" y="36787"/>
                    <a:pt x="441434" y="47297"/>
                  </a:cubicBezTo>
                  <a:cubicBezTo>
                    <a:pt x="575441" y="57807"/>
                    <a:pt x="804041" y="63062"/>
                    <a:pt x="804041" y="63062"/>
                  </a:cubicBezTo>
                  <a:cubicBezTo>
                    <a:pt x="932793" y="68317"/>
                    <a:pt x="1093076" y="70945"/>
                    <a:pt x="1213945" y="78828"/>
                  </a:cubicBezTo>
                  <a:cubicBezTo>
                    <a:pt x="1334814" y="86711"/>
                    <a:pt x="1432034" y="98535"/>
                    <a:pt x="1529255" y="110359"/>
                  </a:cubicBezTo>
                </a:path>
              </a:pathLst>
            </a:custGeom>
            <a:solidFill>
              <a:schemeClr val="accent1"/>
            </a:solidFill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1">
                  <a:lumMod val="50000"/>
                  <a:alpha val="6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/>
            <a:lstStyle/>
            <a:p>
              <a:pPr eaLnBrk="1" hangingPunct="1">
                <a:defRPr/>
              </a:pPr>
              <a:endParaRPr lang="en-GB" sz="2400">
                <a:latin typeface="Times New Roman" charset="0"/>
                <a:cs typeface="+mn-cs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0323D41-647E-4C2D-B9CC-A45C6367639B}"/>
                </a:ext>
              </a:extLst>
            </p:cNvPr>
            <p:cNvCxnSpPr/>
            <p:nvPr/>
          </p:nvCxnSpPr>
          <p:spPr>
            <a:xfrm>
              <a:off x="6670621" y="5332369"/>
              <a:ext cx="1438179" cy="327134"/>
            </a:xfrm>
            <a:prstGeom prst="line">
              <a:avLst/>
            </a:prstGeom>
            <a:ln w="57150">
              <a:solidFill>
                <a:srgbClr val="FFC000"/>
              </a:solidFill>
            </a:ln>
            <a:effectLst>
              <a:glow rad="101600">
                <a:srgbClr val="FFC000">
                  <a:alpha val="60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885" name="Rectangle 3">
            <a:extLst>
              <a:ext uri="{FF2B5EF4-FFF2-40B4-BE49-F238E27FC236}">
                <a16:creationId xmlns:a16="http://schemas.microsoft.com/office/drawing/2014/main" id="{EFA8E33E-E171-45A7-8343-49537D4D4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Clin ortho and related research; (370), January 2000, pp 19-33</a:t>
            </a:r>
          </a:p>
        </p:txBody>
      </p:sp>
      <p:pic>
        <p:nvPicPr>
          <p:cNvPr id="14" name="Picture 4" descr="11999">
            <a:extLst>
              <a:ext uri="{FF2B5EF4-FFF2-40B4-BE49-F238E27FC236}">
                <a16:creationId xmlns:a16="http://schemas.microsoft.com/office/drawing/2014/main" id="{13104E71-F276-4056-BB8C-D6101D38D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531552"/>
            <a:ext cx="1000100" cy="1326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085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C6FD-66DF-4E8E-ABC1-4DAD93123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3BE82BBA-6A47-4057-93A0-F93A3FC10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1750"/>
            <a:ext cx="8686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4">
            <a:extLst>
              <a:ext uri="{FF2B5EF4-FFF2-40B4-BE49-F238E27FC236}">
                <a16:creationId xmlns:a16="http://schemas.microsoft.com/office/drawing/2014/main" id="{D624D66C-59D0-4656-AC0E-EBF27DDCA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6503988"/>
            <a:ext cx="5957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Bone Joint Surg Br September 2006 88-B: 1178-1182</a:t>
            </a:r>
          </a:p>
        </p:txBody>
      </p:sp>
      <p:pic>
        <p:nvPicPr>
          <p:cNvPr id="48133" name="Picture 5">
            <a:extLst>
              <a:ext uri="{FF2B5EF4-FFF2-40B4-BE49-F238E27FC236}">
                <a16:creationId xmlns:a16="http://schemas.microsoft.com/office/drawing/2014/main" id="{C9031D2C-BBA7-404D-97E3-B74CDFB79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13" y="1795463"/>
            <a:ext cx="2163762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>
            <a:extLst>
              <a:ext uri="{FF2B5EF4-FFF2-40B4-BE49-F238E27FC236}">
                <a16:creationId xmlns:a16="http://schemas.microsoft.com/office/drawing/2014/main" id="{BB93FCAC-2B14-4B6D-9835-4C6881A4C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1549072"/>
            <a:ext cx="3768057" cy="495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274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6E061-EF85-40A5-9890-FE68F055D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5CE3A-426D-438A-AFC2-8121BC0AA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11167-C558-43FA-8AC2-EB71178E1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44" y="764704"/>
            <a:ext cx="7747512" cy="564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67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8CADE0-3186-4B2A-B5C3-D4C725C32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85" y="620688"/>
            <a:ext cx="7919619" cy="5760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5A49B3-4564-4EC9-B8FE-E9EA205C13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826" y="188640"/>
            <a:ext cx="3215613" cy="24117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EB12E-2B24-49ED-BF57-CDD4883514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218" y="4446290"/>
            <a:ext cx="3215613" cy="241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3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BAEA95E-913C-456F-9FBE-6DB218226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6278" y="2549303"/>
            <a:ext cx="3494118" cy="50410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3DB527-9A10-454D-BE05-7F2C9361CC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12586" y="2745466"/>
            <a:ext cx="3481071" cy="47817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EAC2F4-D58B-4028-AC63-224BD63B2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2" y="41103"/>
            <a:ext cx="3660873" cy="2745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F45D74-EB6E-4A00-A8CF-99D488D272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633" y="79263"/>
            <a:ext cx="3259342" cy="297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3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3F8BE-0117-4E18-A5B5-E3B5E8C1D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AA984C-CD8C-47F2-91CA-CF565416E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4" y="35299"/>
            <a:ext cx="9053990" cy="18815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8FA77E-4433-409E-B7C3-D869A62EF5FA}"/>
              </a:ext>
            </a:extLst>
          </p:cNvPr>
          <p:cNvSpPr/>
          <p:nvPr/>
        </p:nvSpPr>
        <p:spPr>
          <a:xfrm>
            <a:off x="6312708" y="6453369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JSES (2012) 21, 782-788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D31978-46CF-404C-A84C-1957B152F2DD}"/>
              </a:ext>
            </a:extLst>
          </p:cNvPr>
          <p:cNvSpPr txBox="1"/>
          <p:nvPr/>
        </p:nvSpPr>
        <p:spPr>
          <a:xfrm>
            <a:off x="86674" y="1916832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 = 52</a:t>
            </a:r>
          </a:p>
          <a:p>
            <a:r>
              <a:rPr lang="en-GB" dirty="0"/>
              <a:t>5 patterns, Good kappa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74639C-3268-48E5-B615-53CDAA7A48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3632" y="1844592"/>
            <a:ext cx="2976114" cy="26785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D9DB43-C479-47C7-BEF8-F6424F0CB3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6" y="2529561"/>
            <a:ext cx="1975265" cy="21317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05CBA2-7C4D-448F-8DD9-7BDBBCD80A44}"/>
              </a:ext>
            </a:extLst>
          </p:cNvPr>
          <p:cNvSpPr txBox="1"/>
          <p:nvPr/>
        </p:nvSpPr>
        <p:spPr>
          <a:xfrm>
            <a:off x="14343" y="2529561"/>
            <a:ext cx="842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Tip</a:t>
            </a:r>
          </a:p>
          <a:p>
            <a:r>
              <a:rPr lang="en-GB" dirty="0"/>
              <a:t>29%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359853-0CBB-4ECC-9285-A18235A3C8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297" y="4754585"/>
            <a:ext cx="2037378" cy="18815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846DB4-A90A-48B0-8E91-35C2DB303209}"/>
              </a:ext>
            </a:extLst>
          </p:cNvPr>
          <p:cNvSpPr txBox="1"/>
          <p:nvPr/>
        </p:nvSpPr>
        <p:spPr>
          <a:xfrm>
            <a:off x="457200" y="6221534"/>
            <a:ext cx="2018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2. Mid Transverse</a:t>
            </a:r>
          </a:p>
          <a:p>
            <a:r>
              <a:rPr lang="en-GB" dirty="0"/>
              <a:t>24%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BF03863-0563-4B0E-BD4B-03355CCE1F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704" y="4730464"/>
            <a:ext cx="1768688" cy="19708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AB48F2-BE25-4F88-BFF6-B970A3800EDC}"/>
              </a:ext>
            </a:extLst>
          </p:cNvPr>
          <p:cNvSpPr txBox="1"/>
          <p:nvPr/>
        </p:nvSpPr>
        <p:spPr>
          <a:xfrm>
            <a:off x="3121016" y="6260196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3. Basal</a:t>
            </a:r>
          </a:p>
          <a:p>
            <a:r>
              <a:rPr lang="en-GB" dirty="0"/>
              <a:t>23%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C6017E7-09A2-4AB7-A411-95C72FB6E7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8600" y="4629596"/>
            <a:ext cx="1813639" cy="18815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71118A4-D3A4-4BF1-975B-F986E1D382D6}"/>
              </a:ext>
            </a:extLst>
          </p:cNvPr>
          <p:cNvSpPr txBox="1"/>
          <p:nvPr/>
        </p:nvSpPr>
        <p:spPr>
          <a:xfrm>
            <a:off x="5474307" y="4661337"/>
            <a:ext cx="1633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4. AM Oblique</a:t>
            </a:r>
          </a:p>
          <a:p>
            <a:r>
              <a:rPr lang="en-GB" dirty="0"/>
              <a:t>17%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5B804A6-8230-4051-9D50-FB5DEB2D259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858" y="2072814"/>
            <a:ext cx="2000833" cy="20162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3E680C6-1326-4AA5-AA12-F7234D4153C5}"/>
              </a:ext>
            </a:extLst>
          </p:cNvPr>
          <p:cNvSpPr txBox="1"/>
          <p:nvPr/>
        </p:nvSpPr>
        <p:spPr>
          <a:xfrm>
            <a:off x="6951760" y="2017733"/>
            <a:ext cx="1509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4. AL oblique</a:t>
            </a:r>
          </a:p>
          <a:p>
            <a:r>
              <a:rPr lang="en-GB" dirty="0"/>
              <a:t>7%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C5AA55-6EE6-4A26-8FCE-94C1A1D819FD}"/>
              </a:ext>
            </a:extLst>
          </p:cNvPr>
          <p:cNvSpPr txBox="1"/>
          <p:nvPr/>
        </p:nvSpPr>
        <p:spPr>
          <a:xfrm>
            <a:off x="7452135" y="4652945"/>
            <a:ext cx="1736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Not Typo</a:t>
            </a:r>
          </a:p>
          <a:p>
            <a:r>
              <a:rPr lang="en-GB" dirty="0"/>
              <a:t>Type 4 Oblique</a:t>
            </a:r>
          </a:p>
          <a:p>
            <a:r>
              <a:rPr lang="en-GB" dirty="0"/>
              <a:t>Anteromedial</a:t>
            </a:r>
          </a:p>
          <a:p>
            <a:r>
              <a:rPr lang="en-GB" dirty="0"/>
              <a:t>Anterolateral</a:t>
            </a:r>
          </a:p>
        </p:txBody>
      </p:sp>
    </p:spTree>
    <p:extLst>
      <p:ext uri="{BB962C8B-B14F-4D97-AF65-F5344CB8AC3E}">
        <p14:creationId xmlns:p14="http://schemas.microsoft.com/office/powerpoint/2010/main" val="3265683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pic>
        <p:nvPicPr>
          <p:cNvPr id="1699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9144000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8" name="Rectangle 3"/>
          <p:cNvSpPr>
            <a:spLocks noChangeArrowheads="1"/>
          </p:cNvSpPr>
          <p:nvPr/>
        </p:nvSpPr>
        <p:spPr bwMode="auto">
          <a:xfrm>
            <a:off x="228600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Clin ortho and related research; (370), January 2000, pp 19-33;</a:t>
            </a:r>
          </a:p>
        </p:txBody>
      </p:sp>
      <p:pic>
        <p:nvPicPr>
          <p:cNvPr id="1028" name="Picture 4" descr="1199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531552"/>
            <a:ext cx="1000100" cy="1326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79910" name="Picture 6" descr="Graph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012" y="2102312"/>
            <a:ext cx="492442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868144" y="2173288"/>
            <a:ext cx="3275856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>
                <a:solidFill>
                  <a:schemeClr val="bg2"/>
                </a:solidFill>
              </a:rPr>
              <a:t>Taylor and </a:t>
            </a:r>
            <a:r>
              <a:rPr lang="en-GB" altLang="en-US" sz="3200" b="1" dirty="0" err="1">
                <a:solidFill>
                  <a:schemeClr val="bg2"/>
                </a:solidFill>
              </a:rPr>
              <a:t>Scham</a:t>
            </a:r>
            <a:endParaRPr lang="en-GB" altLang="en-US" sz="3200" b="1" dirty="0">
              <a:solidFill>
                <a:schemeClr val="bg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B42094-3A82-4C1C-BC09-5484222D8C6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4642128"/>
            <a:ext cx="2342369" cy="1704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030510-A0F0-4163-891F-C0D55ACA26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608" y="2047875"/>
            <a:ext cx="4918829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3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58FAD-385F-47FB-9C58-1FFA74831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EDC split to coronoid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F6CF2-8F3D-4FD1-B2C6-462657CE2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4624"/>
            <a:ext cx="9011726" cy="24482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DD3467-B0E3-46EF-8A8D-DF8672A28A9C}"/>
              </a:ext>
            </a:extLst>
          </p:cNvPr>
          <p:cNvSpPr/>
          <p:nvPr/>
        </p:nvSpPr>
        <p:spPr>
          <a:xfrm>
            <a:off x="4312763" y="6449293"/>
            <a:ext cx="4831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(2016) 25, 1268–1273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32A4AE-0EF9-4EE5-A0A4-F900ECE4F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8" y="2492896"/>
            <a:ext cx="3542340" cy="25922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0CC7E0-54D9-4174-8F68-242005CD5E33}"/>
              </a:ext>
            </a:extLst>
          </p:cNvPr>
          <p:cNvSpPr txBox="1"/>
          <p:nvPr/>
        </p:nvSpPr>
        <p:spPr>
          <a:xfrm>
            <a:off x="4427984" y="2527368"/>
            <a:ext cx="28905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 get to it </a:t>
            </a:r>
          </a:p>
          <a:p>
            <a:r>
              <a:rPr lang="en-GB" dirty="0"/>
              <a:t>Poor trajectory</a:t>
            </a:r>
          </a:p>
          <a:p>
            <a:r>
              <a:rPr lang="en-GB" dirty="0"/>
              <a:t>Extend proximal and distal</a:t>
            </a:r>
          </a:p>
          <a:p>
            <a:r>
              <a:rPr lang="en-GB" dirty="0"/>
              <a:t>Strip Capsule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3B7B0C-872D-4641-BB76-2BB55134B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339" y="3762169"/>
            <a:ext cx="3934442" cy="268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94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60AF5-AC0A-43B3-B8FB-EFD766DA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FF8BB5-9116-4471-B040-54EC5421C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4315824" cy="4725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2E6801-3C0A-406C-AA1A-3FAF2A0015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102" y="188640"/>
            <a:ext cx="3867705" cy="2813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82E6AC-B09E-4A1E-940E-35DF7603AC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95798"/>
            <a:ext cx="1656184" cy="2213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92CCE4-0235-4435-8796-078942A48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74426" y="2436739"/>
            <a:ext cx="3657788" cy="28385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634547-89D5-401C-8D18-5B5920B1F8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43" y="4654422"/>
            <a:ext cx="2792865" cy="2180680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B01132-9658-4B2D-9049-7DE2FDC479C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36" y="4591122"/>
            <a:ext cx="2894292" cy="2169813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91488A-BDF3-4717-83F1-73427382E4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30" y="4547689"/>
            <a:ext cx="3251840" cy="2213246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8F60A0-237F-4612-98C5-959ABD2B787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928" y="4621856"/>
            <a:ext cx="2950995" cy="221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2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55 YO PVA </a:t>
            </a:r>
            <a:r>
              <a:rPr lang="en-GB" sz="2000" dirty="0"/>
              <a:t>2006</a:t>
            </a:r>
            <a:endParaRPr lang="en-GB" dirty="0"/>
          </a:p>
        </p:txBody>
      </p:sp>
      <p:pic>
        <p:nvPicPr>
          <p:cNvPr id="1925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0694"/>
            <a:ext cx="3419872" cy="571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79" y="2063750"/>
            <a:ext cx="5585445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794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8DF7-2CCA-4507-8B36-53B365A33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BC83EB-B09B-484E-87BB-A1BB27E7DD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3" y="1"/>
            <a:ext cx="3611893" cy="2708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38E568-E984-46F2-8ED8-E4E395D91A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505" y="2171144"/>
            <a:ext cx="3155784" cy="2366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648356-E6BE-44D7-A431-7E693F06B4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2896474"/>
            <a:ext cx="3343254" cy="2505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518E40-B498-4FE1-BAE8-94BC692348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536" y="3454294"/>
            <a:ext cx="3536551" cy="2652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302BFC-677B-4B61-9EA4-9B325C20EF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1131" y="4022632"/>
            <a:ext cx="3677476" cy="275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7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EAAA3-E8B0-4D79-913D-52CA6F72B2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1" y="670437"/>
            <a:ext cx="5453001" cy="2838955"/>
          </a:xfrm>
          <a:prstGeom prst="roundRect">
            <a:avLst/>
          </a:prstGeom>
          <a:ln w="76200"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F1BA25-F52A-4FAA-937B-F876C23CC4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412" y="3717032"/>
            <a:ext cx="5453001" cy="2996809"/>
          </a:xfrm>
          <a:prstGeom prst="roundRect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7DEE48-1DAA-4572-80F3-D599B92C17CB}"/>
              </a:ext>
            </a:extLst>
          </p:cNvPr>
          <p:cNvSpPr txBox="1"/>
          <p:nvPr/>
        </p:nvSpPr>
        <p:spPr>
          <a:xfrm>
            <a:off x="5467577" y="1700808"/>
            <a:ext cx="3706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different cases</a:t>
            </a:r>
          </a:p>
        </p:txBody>
      </p:sp>
    </p:spTree>
    <p:extLst>
      <p:ext uri="{BB962C8B-B14F-4D97-AF65-F5344CB8AC3E}">
        <p14:creationId xmlns:p14="http://schemas.microsoft.com/office/powerpoint/2010/main" val="2060791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A9FD9-CD5A-4BE2-927E-20CC80324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E9FFC-07EE-46AB-BA2B-FA16790B0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2150"/>
            <a:ext cx="8229600" cy="5616575"/>
          </a:xfrm>
        </p:spPr>
        <p:txBody>
          <a:bodyPr/>
          <a:lstStyle/>
          <a:p>
            <a:pPr marL="136525" indent="0" eaLnBrk="1" hangingPunct="1">
              <a:buNone/>
              <a:defRPr/>
            </a:pPr>
            <a:endParaRPr lang="en-US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r>
              <a:rPr lang="en-GB" dirty="0"/>
              <a:t>Historical</a:t>
            </a:r>
          </a:p>
          <a:p>
            <a:pPr eaLnBrk="1" hangingPunct="1">
              <a:defRPr/>
            </a:pPr>
            <a:r>
              <a:rPr lang="en-GB" dirty="0" err="1"/>
              <a:t>Ao</a:t>
            </a:r>
            <a:endParaRPr lang="en-GB" dirty="0"/>
          </a:p>
          <a:p>
            <a:pPr eaLnBrk="1" hangingPunct="1">
              <a:defRPr/>
            </a:pPr>
            <a:r>
              <a:rPr lang="en-GB" dirty="0"/>
              <a:t>Brian Morrey</a:t>
            </a:r>
          </a:p>
          <a:p>
            <a:pPr>
              <a:defRPr/>
            </a:pPr>
            <a:r>
              <a:rPr lang="en-GB" dirty="0"/>
              <a:t>Ring Jupiter</a:t>
            </a:r>
          </a:p>
          <a:p>
            <a:pPr eaLnBrk="1" hangingPunct="1">
              <a:defRPr/>
            </a:pPr>
            <a:r>
              <a:rPr lang="en-GB" dirty="0" err="1"/>
              <a:t>Dubberley</a:t>
            </a:r>
            <a:endParaRPr lang="en-GB" dirty="0"/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endParaRPr lang="en-US" dirty="0"/>
          </a:p>
          <a:p>
            <a:pPr marL="136525" indent="0" eaLnBrk="1" hangingPunct="1">
              <a:buFont typeface="Wingdings 2" panose="05020102010507070707" pitchFamily="18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268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9913A-1392-40DF-A9FA-15A5CD2BC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Historical</a:t>
            </a:r>
          </a:p>
        </p:txBody>
      </p:sp>
      <p:sp>
        <p:nvSpPr>
          <p:cNvPr id="380931" name="Content Placeholder 2">
            <a:extLst>
              <a:ext uri="{FF2B5EF4-FFF2-40B4-BE49-F238E27FC236}">
                <a16:creationId xmlns:a16="http://schemas.microsoft.com/office/drawing/2014/main" id="{04BB24B3-C40A-46F3-B9AA-D8C3A9412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5084762"/>
          </a:xfrm>
        </p:spPr>
        <p:txBody>
          <a:bodyPr/>
          <a:lstStyle/>
          <a:p>
            <a:pPr eaLnBrk="1" hangingPunct="1"/>
            <a:r>
              <a:rPr lang="en-US" altLang="en-US" dirty="0"/>
              <a:t>Type I -  Hahn-Steinthal (1853)</a:t>
            </a:r>
          </a:p>
          <a:p>
            <a:pPr lvl="2" eaLnBrk="1" hangingPunct="1"/>
            <a:r>
              <a:rPr lang="en-US" altLang="en-US" dirty="0"/>
              <a:t> Large segment of bone, whole of the capitellum</a:t>
            </a:r>
          </a:p>
          <a:p>
            <a:pPr marL="904875" lvl="2" indent="0" eaLnBrk="1" hangingPunct="1"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 Type II - Kocher-Lorenz (1896)</a:t>
            </a:r>
          </a:p>
          <a:p>
            <a:pPr lvl="2" eaLnBrk="1" hangingPunct="1"/>
            <a:r>
              <a:rPr lang="en-US" altLang="en-US" dirty="0"/>
              <a:t>Shell of articular cartilage</a:t>
            </a:r>
          </a:p>
          <a:p>
            <a:pPr lvl="2"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 Type III - Grantham 1981 </a:t>
            </a:r>
          </a:p>
          <a:p>
            <a:pPr lvl="2" eaLnBrk="1" hangingPunct="1"/>
            <a:r>
              <a:rPr lang="en-US" altLang="en-US" dirty="0"/>
              <a:t>Comminuted fracture</a:t>
            </a:r>
          </a:p>
        </p:txBody>
      </p:sp>
    </p:spTree>
    <p:extLst>
      <p:ext uri="{BB962C8B-B14F-4D97-AF65-F5344CB8AC3E}">
        <p14:creationId xmlns:p14="http://schemas.microsoft.com/office/powerpoint/2010/main" val="1994712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54A7A-F4DF-49B2-A023-4FB7509CF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BAB93-362C-47FB-A2DD-8FD447159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5AEDAA-D9ED-49E3-A8B2-9A0634130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7" y="1361716"/>
            <a:ext cx="6120680" cy="529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16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4B030-2C9B-4C86-B40A-D76A5B83E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Bryan </a:t>
            </a:r>
            <a:r>
              <a:rPr lang="en-US" dirty="0" err="1"/>
              <a:t>Morrey</a:t>
            </a:r>
            <a:r>
              <a:rPr lang="en-US" dirty="0"/>
              <a:t> (1985)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DC06C-F2AB-4918-B158-CB0DEBC4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4738"/>
            <a:ext cx="8229600" cy="4708525"/>
          </a:xfrm>
        </p:spPr>
        <p:txBody>
          <a:bodyPr/>
          <a:lstStyle/>
          <a:p>
            <a:pPr marL="136525" indent="0" eaLnBrk="1" hangingPunct="1">
              <a:buFont typeface="Wingdings 2" panose="05020102010507070707" pitchFamily="18" charset="2"/>
              <a:buNone/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I Complete osteochondral fracture of the capitellum</a:t>
            </a:r>
          </a:p>
          <a:p>
            <a:pPr marL="136525" indent="0" eaLnBrk="1" hangingPunct="1">
              <a:buNone/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II Superficial osteochondral fracture fragment</a:t>
            </a:r>
          </a:p>
          <a:p>
            <a:pPr marL="136525" indent="0" eaLnBrk="1" hangingPunct="1">
              <a:buNone/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III Comminuted fracture fragment</a:t>
            </a:r>
          </a:p>
          <a:p>
            <a:pPr marL="136525" indent="0" eaLnBrk="1" hangingPunct="1">
              <a:buNone/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IV Coronal shear fracture involving the </a:t>
            </a:r>
            <a:r>
              <a:rPr lang="en-US" dirty="0" err="1"/>
              <a:t>capitellum</a:t>
            </a:r>
            <a:r>
              <a:rPr lang="en-US" dirty="0"/>
              <a:t> and section of trochlea</a:t>
            </a:r>
          </a:p>
          <a:p>
            <a:pPr marL="136525" indent="0" eaLnBrk="1" hangingPunct="1">
              <a:buFont typeface="Wingdings 2" panose="05020102010507070707" pitchFamily="18" charset="2"/>
              <a:buNone/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95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49F16-56E3-419E-9C34-15FFF4B5A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Dubberley</a:t>
            </a:r>
            <a:r>
              <a:rPr lang="en-US" dirty="0"/>
              <a:t> (2006)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0DB57-DE64-414F-BC85-EC1F56993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3" y="1157288"/>
            <a:ext cx="6840537" cy="4822825"/>
          </a:xfrm>
        </p:spPr>
        <p:txBody>
          <a:bodyPr/>
          <a:lstStyle/>
          <a:p>
            <a:pPr eaLnBrk="1" hangingPunct="1"/>
            <a:r>
              <a:rPr lang="en-GB" altLang="en-US" sz="2400"/>
              <a:t>Three types</a:t>
            </a:r>
            <a:endParaRPr lang="en-US" altLang="en-US" sz="2400"/>
          </a:p>
          <a:p>
            <a:pPr lvl="1" eaLnBrk="1" hangingPunct="1"/>
            <a:r>
              <a:rPr lang="en-US" altLang="en-US" sz="2000"/>
              <a:t>Type 1 - Primarily the capitellum with or without the lateral trochlear ridge </a:t>
            </a:r>
          </a:p>
          <a:p>
            <a:pPr lvl="1" eaLnBrk="1" hangingPunct="1"/>
            <a:r>
              <a:rPr lang="en-US" altLang="en-US" sz="2000"/>
              <a:t>Type 2 - Capitellum and  the trochlea as one piece</a:t>
            </a:r>
          </a:p>
          <a:p>
            <a:pPr lvl="1" eaLnBrk="1" hangingPunct="1"/>
            <a:r>
              <a:rPr lang="en-US" altLang="en-US" sz="2000"/>
              <a:t>Type 3 - Fractures of both the capitellum and the trochlea as separate fragments</a:t>
            </a:r>
          </a:p>
          <a:p>
            <a:pPr eaLnBrk="1" hangingPunct="1"/>
            <a:endParaRPr lang="en-US" altLang="en-US" sz="2400"/>
          </a:p>
          <a:p>
            <a:pPr lvl="1" eaLnBrk="1" hangingPunct="1"/>
            <a:r>
              <a:rPr lang="en-US" altLang="en-US" sz="2000"/>
              <a:t>All Subdivided into (A) or (B) </a:t>
            </a:r>
          </a:p>
          <a:p>
            <a:pPr lvl="2" eaLnBrk="1" hangingPunct="1"/>
            <a:r>
              <a:rPr lang="en-US" altLang="en-US" sz="2000"/>
              <a:t>A No posterior condylar comminution</a:t>
            </a:r>
          </a:p>
          <a:p>
            <a:pPr lvl="2" eaLnBrk="1" hangingPunct="1"/>
            <a:r>
              <a:rPr lang="en-US" altLang="en-US" sz="2000"/>
              <a:t>B Posterior condylar comminution</a:t>
            </a:r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750B4-EEC0-4195-BFD6-2BA2924D4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388" y="1196975"/>
            <a:ext cx="1979612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900059-7E07-434F-9AE9-BBBB3FBDE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2613" y="4724400"/>
            <a:ext cx="218122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64C7B5-128A-418B-B650-C2C9A449F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4948238"/>
            <a:ext cx="2206625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A5E2A5-AB73-4D04-843B-E5BBC8194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4948238"/>
            <a:ext cx="2043112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A07E87-57DC-497C-89CF-9A7F22A17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9288" y="2794000"/>
            <a:ext cx="20462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4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EAAA3-E8B0-4D79-913D-52CA6F72B2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1" y="670437"/>
            <a:ext cx="5453001" cy="2838955"/>
          </a:xfrm>
          <a:prstGeom prst="roundRect">
            <a:avLst/>
          </a:prstGeom>
          <a:ln w="76200"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F1BA25-F52A-4FAA-937B-F876C23CC4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412" y="3717032"/>
            <a:ext cx="5453001" cy="2996809"/>
          </a:xfrm>
          <a:prstGeom prst="roundRect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7DEE48-1DAA-4572-80F3-D599B92C17CB}"/>
              </a:ext>
            </a:extLst>
          </p:cNvPr>
          <p:cNvSpPr txBox="1"/>
          <p:nvPr/>
        </p:nvSpPr>
        <p:spPr>
          <a:xfrm>
            <a:off x="5467577" y="1700808"/>
            <a:ext cx="3706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different cases</a:t>
            </a:r>
          </a:p>
        </p:txBody>
      </p:sp>
    </p:spTree>
    <p:extLst>
      <p:ext uri="{BB962C8B-B14F-4D97-AF65-F5344CB8AC3E}">
        <p14:creationId xmlns:p14="http://schemas.microsoft.com/office/powerpoint/2010/main" val="20010994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>
            <a:extLst>
              <a:ext uri="{FF2B5EF4-FFF2-40B4-BE49-F238E27FC236}">
                <a16:creationId xmlns:a16="http://schemas.microsoft.com/office/drawing/2014/main" id="{C747A01B-54EC-4E0C-A5FA-F019D86C1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857250"/>
            <a:ext cx="3576638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6">
            <a:extLst>
              <a:ext uri="{FF2B5EF4-FFF2-40B4-BE49-F238E27FC236}">
                <a16:creationId xmlns:a16="http://schemas.microsoft.com/office/drawing/2014/main" id="{6B2EB833-A605-456D-A641-52A23BE50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0500" y="1905000"/>
            <a:ext cx="3687763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91" name="Picture 7">
            <a:extLst>
              <a:ext uri="{FF2B5EF4-FFF2-40B4-BE49-F238E27FC236}">
                <a16:creationId xmlns:a16="http://schemas.microsoft.com/office/drawing/2014/main" id="{E41AD0B8-EB34-40E4-9C83-F42AEECE6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663" y="884238"/>
            <a:ext cx="3551237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92" name="Picture 8">
            <a:extLst>
              <a:ext uri="{FF2B5EF4-FFF2-40B4-BE49-F238E27FC236}">
                <a16:creationId xmlns:a16="http://schemas.microsoft.com/office/drawing/2014/main" id="{AEBD78A7-3DA5-4A9A-B4F3-47E01DCB1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9388" y="1995488"/>
            <a:ext cx="3662362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93" name="Picture 9">
            <a:extLst>
              <a:ext uri="{FF2B5EF4-FFF2-40B4-BE49-F238E27FC236}">
                <a16:creationId xmlns:a16="http://schemas.microsoft.com/office/drawing/2014/main" id="{76A86ABC-A7CC-4442-9457-EB282056CD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4025" y="4371975"/>
            <a:ext cx="16462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94" name="Picture 10">
            <a:extLst>
              <a:ext uri="{FF2B5EF4-FFF2-40B4-BE49-F238E27FC236}">
                <a16:creationId xmlns:a16="http://schemas.microsoft.com/office/drawing/2014/main" id="{F81E931C-C9AE-4316-B45C-38A4113DB0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2030413"/>
            <a:ext cx="1687513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">
            <a:extLst>
              <a:ext uri="{FF2B5EF4-FFF2-40B4-BE49-F238E27FC236}">
                <a16:creationId xmlns:a16="http://schemas.microsoft.com/office/drawing/2014/main" id="{4F3C828D-8BD8-4A47-AC32-AB7023813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4587875"/>
            <a:ext cx="1627188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6">
            <a:extLst>
              <a:ext uri="{FF2B5EF4-FFF2-40B4-BE49-F238E27FC236}">
                <a16:creationId xmlns:a16="http://schemas.microsoft.com/office/drawing/2014/main" id="{1F9359E4-7E4F-4DCE-8A19-F059B76D3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9975" y="5083175"/>
            <a:ext cx="1724025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98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9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9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1F6CC690-80A3-4AA9-8CE9-B6F2B358A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5113" y="857250"/>
            <a:ext cx="3451225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>
            <a:extLst>
              <a:ext uri="{FF2B5EF4-FFF2-40B4-BE49-F238E27FC236}">
                <a16:creationId xmlns:a16="http://schemas.microsoft.com/office/drawing/2014/main" id="{3008E92C-6C32-4D7A-AF82-547DC7298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857250"/>
            <a:ext cx="427355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39" name="Picture 6">
            <a:extLst>
              <a:ext uri="{FF2B5EF4-FFF2-40B4-BE49-F238E27FC236}">
                <a16:creationId xmlns:a16="http://schemas.microsoft.com/office/drawing/2014/main" id="{39560149-180F-43B5-81BC-8174C1866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513" y="1306513"/>
            <a:ext cx="3436937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40" name="Picture 7">
            <a:extLst>
              <a:ext uri="{FF2B5EF4-FFF2-40B4-BE49-F238E27FC236}">
                <a16:creationId xmlns:a16="http://schemas.microsoft.com/office/drawing/2014/main" id="{E80F7F2C-CB49-47C9-B292-BB42141843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898525"/>
            <a:ext cx="4148138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41" name="Picture 8">
            <a:extLst>
              <a:ext uri="{FF2B5EF4-FFF2-40B4-BE49-F238E27FC236}">
                <a16:creationId xmlns:a16="http://schemas.microsoft.com/office/drawing/2014/main" id="{AF48A04F-D0FF-4512-9D4C-82AA48A1B4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0" y="4562475"/>
            <a:ext cx="156051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42" name="Picture 9">
            <a:extLst>
              <a:ext uri="{FF2B5EF4-FFF2-40B4-BE49-F238E27FC236}">
                <a16:creationId xmlns:a16="http://schemas.microsoft.com/office/drawing/2014/main" id="{9BC79DB4-E9B3-4048-B516-1AB488D5230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1990725"/>
            <a:ext cx="16510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itle 6">
            <a:extLst>
              <a:ext uri="{FF2B5EF4-FFF2-40B4-BE49-F238E27FC236}">
                <a16:creationId xmlns:a16="http://schemas.microsoft.com/office/drawing/2014/main" id="{FF680752-A388-4937-9A95-24C45EE0F5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9226" name="Picture 1">
            <a:extLst>
              <a:ext uri="{FF2B5EF4-FFF2-40B4-BE49-F238E27FC236}">
                <a16:creationId xmlns:a16="http://schemas.microsoft.com/office/drawing/2014/main" id="{5E621A7C-E6C2-417C-8237-C10B9C17E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2850" y="5157788"/>
            <a:ext cx="156845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98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55 YO PVA</a:t>
            </a:r>
          </a:p>
        </p:txBody>
      </p:sp>
      <p:pic>
        <p:nvPicPr>
          <p:cNvPr id="1904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04950"/>
            <a:ext cx="3201988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2063750"/>
            <a:ext cx="600075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nteromedial coronoid 55 yo elbow C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872" y="1066751"/>
            <a:ext cx="7294093" cy="538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23728" y="6334125"/>
            <a:ext cx="586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dirty="0"/>
              <a:t>Rest of images not much help</a:t>
            </a:r>
          </a:p>
        </p:txBody>
      </p:sp>
    </p:spTree>
    <p:extLst>
      <p:ext uri="{BB962C8B-B14F-4D97-AF65-F5344CB8AC3E}">
        <p14:creationId xmlns:p14="http://schemas.microsoft.com/office/powerpoint/2010/main" val="29796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61CB2D0F-4BF7-4C2C-93C0-041893E7E9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0243" name="Content Placeholder 5">
            <a:extLst>
              <a:ext uri="{FF2B5EF4-FFF2-40B4-BE49-F238E27FC236}">
                <a16:creationId xmlns:a16="http://schemas.microsoft.com/office/drawing/2014/main" id="{0E9CE6B4-8E2C-45BA-9DB7-B21B791898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8188" y="857250"/>
            <a:ext cx="6683375" cy="1419225"/>
          </a:xfrm>
        </p:spPr>
      </p:pic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F1AC634-5A7E-4E2C-BC5A-C8526FA1687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08000" y="6480175"/>
            <a:ext cx="474663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125000"/>
              </a:lnSpc>
              <a:spcBef>
                <a:spcPct val="20000"/>
              </a:spcBef>
              <a:buChar char="•"/>
              <a:defRPr kumimoji="1"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indent="-285750">
              <a:spcBef>
                <a:spcPct val="20000"/>
              </a:spcBef>
              <a:buChar char="•"/>
              <a:defRPr kumimoji="1" sz="2000">
                <a:solidFill>
                  <a:srgbClr val="29529B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90AD5B5-F697-4F7D-AFB3-90822C079005}" type="slidenum">
              <a:rPr lang="de-CH" altLang="en-US" sz="1000" b="1">
                <a:solidFill>
                  <a:schemeClr val="accent2"/>
                </a:solidFill>
                <a:ea typeface="Osaka" pitchFamily="-32" charset="-128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40</a:t>
            </a:fld>
            <a:endParaRPr lang="de-CH" altLang="en-US" sz="1000" b="1">
              <a:solidFill>
                <a:schemeClr val="accent2"/>
              </a:solidFill>
              <a:ea typeface="Osaka" pitchFamily="-32" charset="-128"/>
            </a:endParaRPr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9E98A626-4A27-46FC-8F8E-5B119A4D2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0" y="6472967"/>
            <a:ext cx="33289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Osaka" pitchFamily="-32" charset="-128"/>
              </a:defRPr>
            </a:lvl9pPr>
          </a:lstStyle>
          <a:p>
            <a:r>
              <a:rPr lang="en-GB" altLang="en-US" sz="1500"/>
              <a:t>JBJS A VOL 85-A · No. 2 · FEB 2003</a:t>
            </a:r>
          </a:p>
        </p:txBody>
      </p:sp>
      <p:pic>
        <p:nvPicPr>
          <p:cNvPr id="10246" name="Picture 7">
            <a:extLst>
              <a:ext uri="{FF2B5EF4-FFF2-40B4-BE49-F238E27FC236}">
                <a16:creationId xmlns:a16="http://schemas.microsoft.com/office/drawing/2014/main" id="{190764ED-1619-4045-83AD-8635BA1F1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" y="2206625"/>
            <a:ext cx="43053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E4B34B-F5A0-4573-B412-0FD28CA676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5" y="4192165"/>
            <a:ext cx="2120940" cy="2391198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27A8E9-B2F0-43C3-B670-2E3D0EBF3E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276475"/>
            <a:ext cx="2800830" cy="305376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794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340769"/>
            <a:ext cx="9007751" cy="4957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6" y="67024"/>
            <a:ext cx="1865135" cy="2837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46F2EB-81D6-4FBA-9CE8-CFB41D809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3637662"/>
            <a:ext cx="4554107" cy="3145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419A9F-4882-4A4F-BCC4-B52128AE82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386" y="4869160"/>
            <a:ext cx="1822111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6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C2C2947F-AF0B-4CA2-8A77-EB0CC80D4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4589463"/>
            <a:ext cx="1628775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>
            <a:extLst>
              <a:ext uri="{FF2B5EF4-FFF2-40B4-BE49-F238E27FC236}">
                <a16:creationId xmlns:a16="http://schemas.microsoft.com/office/drawing/2014/main" id="{6E4AEF3F-60E6-414B-AAF6-1138475542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55 YO</a:t>
            </a:r>
          </a:p>
        </p:txBody>
      </p:sp>
      <p:sp>
        <p:nvSpPr>
          <p:cNvPr id="11268" name="Content Placeholder 4">
            <a:extLst>
              <a:ext uri="{FF2B5EF4-FFF2-40B4-BE49-F238E27FC236}">
                <a16:creationId xmlns:a16="http://schemas.microsoft.com/office/drawing/2014/main" id="{F7EE179E-3668-4DEF-96F7-9CE94337AC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B6F11-D442-4760-A0BB-1D11F95197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61133" y="1258743"/>
            <a:ext cx="4087383" cy="4178214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2B0C8A-50CA-4FD6-B863-2FC5820D21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51" t="20433" r="11443" b="12137"/>
          <a:stretch/>
        </p:blipFill>
        <p:spPr>
          <a:xfrm rot="5400000">
            <a:off x="5524932" y="1953297"/>
            <a:ext cx="4186458" cy="2780863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F0BA05-136C-4FE5-B3E5-43FC8E09DB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5923620" y="1972779"/>
            <a:ext cx="3318494" cy="3059833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CF3485-C241-458C-9EF3-2C97DEB2E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8413" y="1354138"/>
            <a:ext cx="3978275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1A3B9-5A07-453B-A9E6-05921CE774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1221" y="1256110"/>
            <a:ext cx="4023314" cy="4186459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F9B6A7-869A-4900-99B9-595BC4757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47" t="11917" r="16153" b="18784"/>
          <a:stretch>
            <a:fillRect/>
          </a:stretch>
        </p:blipFill>
        <p:spPr bwMode="auto">
          <a:xfrm>
            <a:off x="1562100" y="1177925"/>
            <a:ext cx="3946525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08EA9F-5A65-49B9-9057-F20B827CCF63}"/>
              </a:ext>
            </a:extLst>
          </p:cNvPr>
          <p:cNvSpPr txBox="1"/>
          <p:nvPr/>
        </p:nvSpPr>
        <p:spPr>
          <a:xfrm>
            <a:off x="1839913" y="1420813"/>
            <a:ext cx="969962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Year</a:t>
            </a:r>
          </a:p>
        </p:txBody>
      </p:sp>
    </p:spTree>
    <p:extLst>
      <p:ext uri="{BB962C8B-B14F-4D97-AF65-F5344CB8AC3E}">
        <p14:creationId xmlns:p14="http://schemas.microsoft.com/office/powerpoint/2010/main" val="161645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ontent Placeholder 3">
            <a:extLst>
              <a:ext uri="{FF2B5EF4-FFF2-40B4-BE49-F238E27FC236}">
                <a16:creationId xmlns:a16="http://schemas.microsoft.com/office/drawing/2014/main" id="{2FDE195C-1F1A-4190-874E-E83EC462C5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713" y="1177925"/>
            <a:ext cx="3681412" cy="4765675"/>
          </a:xfrm>
        </p:spPr>
      </p:pic>
      <p:pic>
        <p:nvPicPr>
          <p:cNvPr id="13315" name="Picture 5">
            <a:extLst>
              <a:ext uri="{FF2B5EF4-FFF2-40B4-BE49-F238E27FC236}">
                <a16:creationId xmlns:a16="http://schemas.microsoft.com/office/drawing/2014/main" id="{63E32E5A-CAB5-4CE9-9355-A4A814CB8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2125" y="1252538"/>
            <a:ext cx="4311650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itle 1">
            <a:extLst>
              <a:ext uri="{FF2B5EF4-FFF2-40B4-BE49-F238E27FC236}">
                <a16:creationId xmlns:a16="http://schemas.microsoft.com/office/drawing/2014/main" id="{F51DD4F7-E173-4ED8-A185-6A1DE885C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65 YO</a:t>
            </a:r>
          </a:p>
        </p:txBody>
      </p:sp>
    </p:spTree>
    <p:extLst>
      <p:ext uri="{BB962C8B-B14F-4D97-AF65-F5344CB8AC3E}">
        <p14:creationId xmlns:p14="http://schemas.microsoft.com/office/powerpoint/2010/main" val="10628183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3">
            <a:extLst>
              <a:ext uri="{FF2B5EF4-FFF2-40B4-BE49-F238E27FC236}">
                <a16:creationId xmlns:a16="http://schemas.microsoft.com/office/drawing/2014/main" id="{225313F6-EE58-4A12-B854-C82919C24B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713" y="1177925"/>
            <a:ext cx="3681412" cy="4765675"/>
          </a:xfrm>
        </p:spPr>
      </p:pic>
      <p:pic>
        <p:nvPicPr>
          <p:cNvPr id="15363" name="Picture 5">
            <a:extLst>
              <a:ext uri="{FF2B5EF4-FFF2-40B4-BE49-F238E27FC236}">
                <a16:creationId xmlns:a16="http://schemas.microsoft.com/office/drawing/2014/main" id="{B867A3C4-9CF8-4AB4-ABDE-743449371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2125" y="1252538"/>
            <a:ext cx="4311650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itle 1">
            <a:extLst>
              <a:ext uri="{FF2B5EF4-FFF2-40B4-BE49-F238E27FC236}">
                <a16:creationId xmlns:a16="http://schemas.microsoft.com/office/drawing/2014/main" id="{D4FD728C-9799-46C2-A20A-F4918E35E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65 YO</a:t>
            </a:r>
          </a:p>
        </p:txBody>
      </p:sp>
      <p:pic>
        <p:nvPicPr>
          <p:cNvPr id="15" name="IMG_6900">
            <a:hlinkClick r:id="" action="ppaction://media"/>
            <a:extLst>
              <a:ext uri="{FF2B5EF4-FFF2-40B4-BE49-F238E27FC236}">
                <a16:creationId xmlns:a16="http://schemas.microsoft.com/office/drawing/2014/main" id="{6600D0B8-8D4E-4A55-8DEC-F1162A8A4F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6515" r="12550"/>
          <a:stretch/>
        </p:blipFill>
        <p:spPr>
          <a:xfrm>
            <a:off x="1143000" y="1087776"/>
            <a:ext cx="6776503" cy="53735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86B9EA-B25B-4294-B561-2C73CE786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814"/>
          <a:stretch>
            <a:fillRect/>
          </a:stretch>
        </p:blipFill>
        <p:spPr bwMode="auto">
          <a:xfrm>
            <a:off x="4347284" y="1087776"/>
            <a:ext cx="4463341" cy="536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1481F6-B8CF-4523-87AC-6E0E01AFC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00" t="15350" r="19202" b="24800"/>
          <a:stretch>
            <a:fillRect/>
          </a:stretch>
        </p:blipFill>
        <p:spPr bwMode="auto">
          <a:xfrm>
            <a:off x="251878" y="1078569"/>
            <a:ext cx="4109691" cy="532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1B8FA-571A-4EBE-AC6E-AA2F6E07F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1207365" cy="145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80CAC6-D91D-4797-8065-681B69F19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8488" y="36375"/>
            <a:ext cx="183515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60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BB24-B8DC-4954-A3FE-1B486D17C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21303-F6A3-48B4-8989-7A31621C2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ADBEAC-CBED-4B69-A1B7-C9C4080AE9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223"/>
            <a:ext cx="3187553" cy="2390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14F69B-E6BC-4701-8C63-968BC8CC28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767" y="2210806"/>
            <a:ext cx="2958273" cy="22187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AF33DE-EEE1-4629-AF8B-56231ADA4E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828" y="3242740"/>
            <a:ext cx="2827728" cy="2116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8E1C7-960B-4298-8668-6E36DBA318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714" y="3820739"/>
            <a:ext cx="2959052" cy="2219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C89298-DD72-4408-B110-7B070B9CCD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615" y="4221088"/>
            <a:ext cx="1222721" cy="1583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3C8763-6D7F-4DC7-BE04-D1C5E248EFE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702" y="4213427"/>
            <a:ext cx="3414919" cy="256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5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Paths</a:t>
            </a:r>
          </a:p>
        </p:txBody>
      </p:sp>
    </p:spTree>
    <p:extLst>
      <p:ext uri="{BB962C8B-B14F-4D97-AF65-F5344CB8AC3E}">
        <p14:creationId xmlns:p14="http://schemas.microsoft.com/office/powerpoint/2010/main" val="22556389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91230-F293-4F2E-8A58-D04C537F1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132"/>
            <a:ext cx="910850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Cambridgesurgicaltraining.co.uk</a:t>
            </a:r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7F7C67C-2687-4195-8430-6E487C28B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033392"/>
            <a:ext cx="5727847" cy="5774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96B21-AB10-4013-912D-B8AFA7F699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370" y="5027833"/>
            <a:ext cx="3324915" cy="1830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4A75BD-9334-4C30-B2D3-27D1116129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370" y="1082321"/>
            <a:ext cx="1414918" cy="2150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91D6A-ADA4-4F46-9EBD-1E1978B2CA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165" y="2925440"/>
            <a:ext cx="2150120" cy="215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53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8E230-17FB-4E86-872E-CD6E71E46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89" y="83385"/>
            <a:ext cx="8229600" cy="1143000"/>
          </a:xfrm>
        </p:spPr>
        <p:txBody>
          <a:bodyPr/>
          <a:lstStyle/>
          <a:p>
            <a:r>
              <a:rPr lang="en-GB" dirty="0"/>
              <a:t>First Tip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2C1237-8B53-4379-AF7C-83146F351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549" y="1988840"/>
            <a:ext cx="5279594" cy="4785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D9FBBB-5AEC-4B60-8191-AA41981FEC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24744"/>
            <a:ext cx="4906888" cy="36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81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5BE3CC9E-B1EF-47FF-90A7-D8544BEBC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Distance from Centre of Gantry</a:t>
            </a:r>
          </a:p>
        </p:txBody>
      </p:sp>
      <p:pic>
        <p:nvPicPr>
          <p:cNvPr id="18435" name="Content Placeholder 3">
            <a:extLst>
              <a:ext uri="{FF2B5EF4-FFF2-40B4-BE49-F238E27FC236}">
                <a16:creationId xmlns:a16="http://schemas.microsoft.com/office/drawing/2014/main" id="{29DCFC42-9AE0-4D6D-883D-C9F45A03A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9632" y="3521313"/>
            <a:ext cx="7788275" cy="3338513"/>
          </a:xfrm>
          <a:ln>
            <a:solidFill>
              <a:srgbClr val="FFFF00"/>
            </a:solidFill>
            <a:miter lim="800000"/>
            <a:headEnd/>
            <a:tailEnd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1760B7-915A-4147-A0AB-DDB17AA945A0}"/>
              </a:ext>
            </a:extLst>
          </p:cNvPr>
          <p:cNvCxnSpPr/>
          <p:nvPr/>
        </p:nvCxnSpPr>
        <p:spPr>
          <a:xfrm>
            <a:off x="1907704" y="5462326"/>
            <a:ext cx="31130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746613A-60D8-45A0-9ACE-C0968B450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52" y="1417638"/>
            <a:ext cx="3589040" cy="2589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61BC28-59D7-4BAC-9BC8-60983AB2E1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730" y="959349"/>
            <a:ext cx="4235177" cy="3826434"/>
          </a:xfrm>
          <a:prstGeom prst="ellipse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B23CB5-B41F-422E-B15B-8E18CFAC46EE}"/>
              </a:ext>
            </a:extLst>
          </p:cNvPr>
          <p:cNvCxnSpPr/>
          <p:nvPr/>
        </p:nvCxnSpPr>
        <p:spPr>
          <a:xfrm flipV="1">
            <a:off x="6876256" y="2132856"/>
            <a:ext cx="0" cy="1388457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0B0248-6F8A-4AB8-94F7-C2CBD34A3E5C}"/>
              </a:ext>
            </a:extLst>
          </p:cNvPr>
          <p:cNvCxnSpPr>
            <a:cxnSpLocks/>
          </p:cNvCxnSpPr>
          <p:nvPr/>
        </p:nvCxnSpPr>
        <p:spPr>
          <a:xfrm rot="900000" flipV="1">
            <a:off x="6876256" y="2178337"/>
            <a:ext cx="0" cy="1388457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2014EF-2E5F-433C-BE47-D5B13E04866C}"/>
              </a:ext>
            </a:extLst>
          </p:cNvPr>
          <p:cNvCxnSpPr>
            <a:cxnSpLocks/>
          </p:cNvCxnSpPr>
          <p:nvPr/>
        </p:nvCxnSpPr>
        <p:spPr>
          <a:xfrm rot="1800000" flipV="1">
            <a:off x="6876256" y="2154682"/>
            <a:ext cx="0" cy="1388457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394462-C193-4C6A-B006-B42714FE6823}"/>
              </a:ext>
            </a:extLst>
          </p:cNvPr>
          <p:cNvCxnSpPr>
            <a:cxnSpLocks/>
          </p:cNvCxnSpPr>
          <p:nvPr/>
        </p:nvCxnSpPr>
        <p:spPr>
          <a:xfrm rot="2760000" flipV="1">
            <a:off x="6890337" y="2132855"/>
            <a:ext cx="0" cy="1388457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768704-A21F-4500-B253-696D1A390C0E}"/>
              </a:ext>
            </a:extLst>
          </p:cNvPr>
          <p:cNvCxnSpPr>
            <a:cxnSpLocks/>
          </p:cNvCxnSpPr>
          <p:nvPr/>
        </p:nvCxnSpPr>
        <p:spPr>
          <a:xfrm rot="3600000" flipV="1">
            <a:off x="6877811" y="2126522"/>
            <a:ext cx="0" cy="1388457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BABB71C-2871-4B6F-8BE0-5A7043700C2D}"/>
              </a:ext>
            </a:extLst>
          </p:cNvPr>
          <p:cNvCxnSpPr>
            <a:cxnSpLocks/>
          </p:cNvCxnSpPr>
          <p:nvPr/>
        </p:nvCxnSpPr>
        <p:spPr>
          <a:xfrm rot="4560000" flipV="1">
            <a:off x="6876256" y="2126521"/>
            <a:ext cx="0" cy="1388457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219D69-8EDC-46B8-B888-3A2F3B97EE8C}"/>
              </a:ext>
            </a:extLst>
          </p:cNvPr>
          <p:cNvCxnSpPr>
            <a:cxnSpLocks/>
          </p:cNvCxnSpPr>
          <p:nvPr/>
        </p:nvCxnSpPr>
        <p:spPr>
          <a:xfrm rot="5400000" flipV="1">
            <a:off x="6876256" y="2154682"/>
            <a:ext cx="0" cy="1388457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13"/>
            <a:ext cx="8229600" cy="1221403"/>
          </a:xfrm>
        </p:spPr>
        <p:txBody>
          <a:bodyPr>
            <a:normAutofit fontScale="90000"/>
          </a:bodyPr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Tip</a:t>
            </a:r>
            <a:br>
              <a:rPr lang="en-GB" dirty="0"/>
            </a:br>
            <a:r>
              <a:rPr lang="en-GB" dirty="0"/>
              <a:t>Nothing attaches to the “Tip”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39" y="1244780"/>
            <a:ext cx="7712722" cy="2552331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80" y="3738945"/>
            <a:ext cx="3910627" cy="29343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0926" y="6488668"/>
            <a:ext cx="4147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 Bone Joint </a:t>
            </a:r>
            <a:r>
              <a:rPr lang="en-US" dirty="0" err="1"/>
              <a:t>Surg</a:t>
            </a:r>
            <a:r>
              <a:rPr lang="en-US" dirty="0"/>
              <a:t> Am. 2007;89:1293-7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826" y="3929973"/>
            <a:ext cx="4376856" cy="255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1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23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Tip</a:t>
            </a:r>
            <a:br>
              <a:rPr lang="en-US" dirty="0"/>
            </a:br>
            <a:r>
              <a:rPr lang="en-US" dirty="0"/>
              <a:t>There is no Tip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97" y="1118053"/>
            <a:ext cx="9144797" cy="2347619"/>
          </a:xfrm>
        </p:spPr>
      </p:pic>
      <p:sp>
        <p:nvSpPr>
          <p:cNvPr id="5" name="Rectangle 4"/>
          <p:cNvSpPr/>
          <p:nvPr/>
        </p:nvSpPr>
        <p:spPr>
          <a:xfrm>
            <a:off x="4566142" y="6488668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 Shoulder Elbow </a:t>
            </a:r>
            <a:r>
              <a:rPr lang="en-US" dirty="0" err="1"/>
              <a:t>Surg</a:t>
            </a:r>
            <a:r>
              <a:rPr lang="en-US" dirty="0"/>
              <a:t> (2013) 22, 323-328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6" y="3416417"/>
            <a:ext cx="4557658" cy="34292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0032" y="3861048"/>
            <a:ext cx="29386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Three ridges</a:t>
            </a:r>
          </a:p>
          <a:p>
            <a:r>
              <a:rPr lang="en-GB" sz="2400" b="1" dirty="0"/>
              <a:t>	Medial </a:t>
            </a:r>
          </a:p>
          <a:p>
            <a:r>
              <a:rPr lang="en-GB" sz="2400" b="1" dirty="0"/>
              <a:t>	Intermediate</a:t>
            </a:r>
          </a:p>
          <a:p>
            <a:r>
              <a:rPr lang="en-GB" sz="2400" b="1" dirty="0"/>
              <a:t>	Lateral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8976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/>
              <a:t>Coronoid </a:t>
            </a:r>
            <a:br>
              <a:rPr lang="en-GB"/>
            </a:br>
            <a:r>
              <a:rPr lang="en-GB"/>
              <a:t>Classification</a:t>
            </a:r>
          </a:p>
        </p:txBody>
      </p:sp>
      <p:sp>
        <p:nvSpPr>
          <p:cNvPr id="153603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b="1"/>
              <a:t>Regan and Morrey (1989)</a:t>
            </a:r>
            <a:endParaRPr lang="en-GB" altLang="en-US"/>
          </a:p>
          <a:p>
            <a:pPr eaLnBrk="1" hangingPunct="1"/>
            <a:r>
              <a:rPr lang="en-GB" altLang="en-US" b="1"/>
              <a:t>O’Driscoll (2003)</a:t>
            </a:r>
          </a:p>
        </p:txBody>
      </p:sp>
    </p:spTree>
    <p:extLst>
      <p:ext uri="{BB962C8B-B14F-4D97-AF65-F5344CB8AC3E}">
        <p14:creationId xmlns:p14="http://schemas.microsoft.com/office/powerpoint/2010/main" val="31509262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surgeon background 2</Template>
  <TotalTime>802</TotalTime>
  <Words>616</Words>
  <Application>Microsoft Office PowerPoint</Application>
  <PresentationFormat>On-screen Show (4:3)</PresentationFormat>
  <Paragraphs>175</Paragraphs>
  <Slides>47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Calibri</vt:lpstr>
      <vt:lpstr>StarSymbol</vt:lpstr>
      <vt:lpstr>Times New Roman</vt:lpstr>
      <vt:lpstr>Verdana</vt:lpstr>
      <vt:lpstr>Wingdings</vt:lpstr>
      <vt:lpstr>Wingdings 2</vt:lpstr>
      <vt:lpstr>Wingdings 3</vt:lpstr>
      <vt:lpstr>surgeon blue</vt:lpstr>
      <vt:lpstr>   Coronoid Fractures &amp; Capitellum fractures</vt:lpstr>
      <vt:lpstr>www.cambridgeses.co.uk</vt:lpstr>
      <vt:lpstr>55 YO PVA 2006</vt:lpstr>
      <vt:lpstr>55 YO PVA</vt:lpstr>
      <vt:lpstr>First Tip</vt:lpstr>
      <vt:lpstr>Distance from Centre of Gantry</vt:lpstr>
      <vt:lpstr>2nd Tip Nothing attaches to the “Tip”</vt:lpstr>
      <vt:lpstr>3rd Tip There is no Tip</vt:lpstr>
      <vt:lpstr>Coronoid  Classification</vt:lpstr>
      <vt:lpstr>Regan Morrey 1989</vt:lpstr>
      <vt:lpstr>O’Driscoll 2003</vt:lpstr>
      <vt:lpstr>55 YO PVA 2006</vt:lpstr>
      <vt:lpstr>Anteromedial coronoid</vt:lpstr>
      <vt:lpstr>Terminology</vt:lpstr>
      <vt:lpstr>PowerPoint Presentation</vt:lpstr>
      <vt:lpstr>PowerPoint Presentation</vt:lpstr>
      <vt:lpstr>Paths</vt:lpstr>
      <vt:lpstr>PowerPoint Presentation</vt:lpstr>
      <vt:lpstr>PowerPoint Presentation</vt:lpstr>
      <vt:lpstr>PowerPoint Presentation</vt:lpstr>
      <vt:lpstr>Lateral intervals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EDC split to coronoid</vt:lpstr>
      <vt:lpstr>PowerPoint Presentation</vt:lpstr>
      <vt:lpstr>Summary</vt:lpstr>
      <vt:lpstr>PowerPoint Presentation</vt:lpstr>
      <vt:lpstr>Classification</vt:lpstr>
      <vt:lpstr>Historical</vt:lpstr>
      <vt:lpstr>AO</vt:lpstr>
      <vt:lpstr>Bryan Morrey (1985)</vt:lpstr>
      <vt:lpstr>Dubberley (2006)</vt:lpstr>
      <vt:lpstr>PowerPoint Presentation</vt:lpstr>
      <vt:lpstr>PowerPoint Presentation</vt:lpstr>
      <vt:lpstr>PowerPoint Presentation</vt:lpstr>
      <vt:lpstr>PowerPoint Presentation</vt:lpstr>
      <vt:lpstr>Paths</vt:lpstr>
      <vt:lpstr>55 YO</vt:lpstr>
      <vt:lpstr>65 YO</vt:lpstr>
      <vt:lpstr>65 YO</vt:lpstr>
      <vt:lpstr>PowerPoint Presentation</vt:lpstr>
      <vt:lpstr>Paths</vt:lpstr>
      <vt:lpstr>Cambridgesurgicaltraining.co.uk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Van Rensburg</dc:creator>
  <cp:lastModifiedBy>Lee Van Rensburg</cp:lastModifiedBy>
  <cp:revision>37</cp:revision>
  <dcterms:created xsi:type="dcterms:W3CDTF">2019-09-05T14:46:08Z</dcterms:created>
  <dcterms:modified xsi:type="dcterms:W3CDTF">2019-09-13T18:39:56Z</dcterms:modified>
</cp:coreProperties>
</file>