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handoutMasterIdLst>
    <p:handoutMasterId r:id="rId22"/>
  </p:handoutMasterIdLst>
  <p:sldIdLst>
    <p:sldId id="362" r:id="rId2"/>
    <p:sldId id="426" r:id="rId3"/>
    <p:sldId id="427" r:id="rId4"/>
    <p:sldId id="730" r:id="rId5"/>
    <p:sldId id="431" r:id="rId6"/>
    <p:sldId id="733" r:id="rId7"/>
    <p:sldId id="736" r:id="rId8"/>
    <p:sldId id="734" r:id="rId9"/>
    <p:sldId id="737" r:id="rId10"/>
    <p:sldId id="738" r:id="rId11"/>
    <p:sldId id="739" r:id="rId12"/>
    <p:sldId id="740" r:id="rId13"/>
    <p:sldId id="741" r:id="rId14"/>
    <p:sldId id="742" r:id="rId15"/>
    <p:sldId id="743" r:id="rId16"/>
    <p:sldId id="751" r:id="rId17"/>
    <p:sldId id="753" r:id="rId18"/>
    <p:sldId id="754" r:id="rId19"/>
    <p:sldId id="75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uu" initials="JL" lastIdx="6" clrIdx="0">
    <p:extLst/>
  </p:cmAuthor>
  <p:cmAuthor id="2" name="Sharon Sipprell" initials="SS" lastIdx="2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D4D0"/>
    <a:srgbClr val="D5D5D1"/>
    <a:srgbClr val="A8A89E"/>
    <a:srgbClr val="0099D2"/>
    <a:srgbClr val="505150"/>
    <a:srgbClr val="00B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1443" autoAdjust="0"/>
  </p:normalViewPr>
  <p:slideViewPr>
    <p:cSldViewPr snapToGrid="0" showGuides="1">
      <p:cViewPr varScale="1">
        <p:scale>
          <a:sx n="61" d="100"/>
          <a:sy n="61" d="100"/>
        </p:scale>
        <p:origin x="1488" y="56"/>
      </p:cViewPr>
      <p:guideLst>
        <p:guide orient="horz" pos="216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4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BF1D-6145-4364-A7EF-1ECC20095DD4}" type="datetimeFigureOut">
              <a:rPr lang="en-US" smtClean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2392C-4FCB-4F0E-A1ED-523165568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2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9A860-4083-4C32-9046-2106DE3AA066}" type="datetimeFigureOut">
              <a:rPr lang="en-US" smtClean="0"/>
              <a:t>6/2/2019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A742-9891-4FEC-A1A4-6014E3C40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B74FA-3B6E-4819-93DB-C68E0FB8904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96636" y="0"/>
            <a:ext cx="2921000" cy="738909"/>
          </a:xfrm>
          <a:prstGeom prst="rect">
            <a:avLst/>
          </a:prstGeom>
          <a:solidFill>
            <a:srgbClr val="00B3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81358" y="1270000"/>
            <a:ext cx="7481628" cy="4680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 Arial Bold 20 Color# Grey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3E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Regular Text Style Arial Regular 18pt Color# Grey, Text 1, Lighter 25%</a:t>
            </a:r>
          </a:p>
          <a:p>
            <a:pPr lvl="2"/>
            <a:r>
              <a:rPr lang="en-US" dirty="0"/>
              <a:t>1st Level Bullets Arial Regular 16pt Color# Grey with Cyan Bullet</a:t>
            </a:r>
          </a:p>
          <a:p>
            <a:pPr lvl="3"/>
            <a:r>
              <a:rPr lang="en-US" dirty="0"/>
              <a:t>2nd Level Bullets Arial Regular 16pt Color# Grey</a:t>
            </a:r>
          </a:p>
          <a:p>
            <a:pPr lvl="4"/>
            <a:r>
              <a:rPr lang="en-US" dirty="0"/>
              <a:t>PICTURE CAPTIONS</a:t>
            </a:r>
          </a:p>
          <a:p>
            <a:pPr lvl="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Picture Caption Descriptive Text.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1357" y="200928"/>
            <a:ext cx="8107218" cy="342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Rockwell 18pt white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7356" y="62691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GEN70-19-A  </a:t>
            </a:r>
          </a:p>
        </p:txBody>
      </p:sp>
      <p:pic>
        <p:nvPicPr>
          <p:cNvPr id="7" name="Picture 6" descr="ACUMED_LOGO_FINAL##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5" y="6292825"/>
            <a:ext cx="1758148" cy="3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77800"/>
            <a:ext cx="8780462" cy="342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25361" y="848032"/>
            <a:ext cx="8790039" cy="516930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A8A89E">
                <a:alpha val="50000"/>
              </a:srgbClr>
            </a:gs>
            <a:gs pos="0">
              <a:srgbClr val="FFFFFF">
                <a:alpha val="6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813486"/>
            <a:ext cx="9144000" cy="91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5" r:id="rId2"/>
    <p:sldLayoutId id="2147483727" r:id="rId3"/>
    <p:sldLayoutId id="2147483728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 spc="100" baseline="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2000" b="1" i="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marR="0" indent="0" algn="l" defTabSz="914400" rtl="0" eaLnBrk="1" fontAlgn="auto" latinLnBrk="0" hangingPunct="1">
        <a:lnSpc>
          <a:spcPct val="20000"/>
        </a:lnSpc>
        <a:spcBef>
          <a:spcPts val="0"/>
        </a:spcBef>
        <a:spcAft>
          <a:spcPts val="500"/>
        </a:spcAft>
        <a:buClr>
          <a:srgbClr val="00B3EF"/>
        </a:buClr>
        <a:buSzTx/>
        <a:buFont typeface="Arial" panose="020B0604020202020204" pitchFamily="34" charset="0"/>
        <a:buNone/>
        <a:tabLst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3EF"/>
        </a:buClr>
        <a:buFont typeface="Arial" panose="020B0604020202020204" pitchFamily="34" charset="0"/>
        <a:buChar char="•"/>
        <a:defRPr sz="1600" kern="1200" baseline="0">
          <a:solidFill>
            <a:srgbClr val="50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B3E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6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0346" y="-1040251"/>
            <a:ext cx="6203307" cy="914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35471" y="6633402"/>
            <a:ext cx="688063" cy="121571"/>
          </a:xfrm>
          <a:prstGeom prst="rect">
            <a:avLst/>
          </a:prstGeom>
          <a:solidFill>
            <a:srgbClr val="D4D4D0"/>
          </a:solidFill>
          <a:ln>
            <a:solidFill>
              <a:srgbClr val="D5D5D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5342" y="1661716"/>
            <a:ext cx="5552767" cy="914400"/>
          </a:xfrm>
          <a:prstGeom prst="rect">
            <a:avLst/>
          </a:prstGeom>
          <a:solidFill>
            <a:srgbClr val="00B3EF">
              <a:alpha val="80000"/>
            </a:srgbClr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1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Advanced Elbow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84755" y="2638990"/>
            <a:ext cx="5759245" cy="914400"/>
          </a:xfrm>
          <a:prstGeom prst="rect">
            <a:avLst/>
          </a:prstGeom>
          <a:solidFill>
            <a:srgbClr val="00B3EF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Open elbow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AABF8-38DE-4576-BD4D-4B5A63C4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466" y="4785011"/>
            <a:ext cx="9144000" cy="26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99608"/>
            <a:ext cx="8229600" cy="55265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>
                <a:solidFill>
                  <a:srgbClr val="303030"/>
                </a:solidFill>
              </a:rPr>
              <a:t>53 year old man</a:t>
            </a:r>
          </a:p>
          <a:p>
            <a:pPr>
              <a:lnSpc>
                <a:spcPct val="100000"/>
              </a:lnSpc>
            </a:pPr>
            <a:endParaRPr lang="en-US" sz="1600" b="0" dirty="0">
              <a:solidFill>
                <a:srgbClr val="30303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Motorcar accident - Rollover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Head, Chest injury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Open elbow transverse 5 cm laceration over distal </a:t>
            </a:r>
            <a:r>
              <a:rPr lang="en-US" sz="1800" b="0" dirty="0" err="1">
                <a:solidFill>
                  <a:srgbClr val="303030"/>
                </a:solidFill>
              </a:rPr>
              <a:t>humerus</a:t>
            </a:r>
            <a:endParaRPr lang="en-US" sz="1800" b="0" dirty="0">
              <a:solidFill>
                <a:srgbClr val="30303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Neurological status unknown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No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355352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n animal&#10;&#10;Description automatically generated">
            <a:extLst>
              <a:ext uri="{FF2B5EF4-FFF2-40B4-BE49-F238E27FC236}">
                <a16:creationId xmlns:a16="http://schemas.microsoft.com/office/drawing/2014/main" id="{33C9340A-FA7D-4151-A2B3-8171EA128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95161" y="2124200"/>
            <a:ext cx="5702738" cy="3594942"/>
          </a:xfrm>
          <a:prstGeom prst="rect">
            <a:avLst/>
          </a:prstGeom>
        </p:spPr>
      </p:pic>
      <p:pic>
        <p:nvPicPr>
          <p:cNvPr id="9" name="Picture 8" descr="A close up of an insect&#10;&#10;Description automatically generated">
            <a:extLst>
              <a:ext uri="{FF2B5EF4-FFF2-40B4-BE49-F238E27FC236}">
                <a16:creationId xmlns:a16="http://schemas.microsoft.com/office/drawing/2014/main" id="{2F546637-31FE-4FEA-839B-00FB9C8BD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47901" y="2188005"/>
            <a:ext cx="5702739" cy="34673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53 YO Contaminated with grass</a:t>
            </a:r>
          </a:p>
        </p:txBody>
      </p:sp>
      <p:pic>
        <p:nvPicPr>
          <p:cNvPr id="3" name="Picture 2" descr="A picture containing animal&#10;&#10;Description automatically generated">
            <a:extLst>
              <a:ext uri="{FF2B5EF4-FFF2-40B4-BE49-F238E27FC236}">
                <a16:creationId xmlns:a16="http://schemas.microsoft.com/office/drawing/2014/main" id="{541C4720-8AB7-4076-9A3B-77D93317A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88343" y="2258644"/>
            <a:ext cx="5702738" cy="3326052"/>
          </a:xfrm>
          <a:prstGeom prst="rect">
            <a:avLst/>
          </a:prstGeom>
        </p:spPr>
      </p:pic>
      <p:pic>
        <p:nvPicPr>
          <p:cNvPr id="11" name="Picture 10" descr="A picture containing animal&#10;&#10;Description automatically generated">
            <a:extLst>
              <a:ext uri="{FF2B5EF4-FFF2-40B4-BE49-F238E27FC236}">
                <a16:creationId xmlns:a16="http://schemas.microsoft.com/office/drawing/2014/main" id="{41A159B2-900F-4CA9-9148-198D1A5973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89544" y="204922"/>
            <a:ext cx="2723058" cy="24831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518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53 YO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1A13D-81E2-4C5D-A701-92C30ABFA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0862"/>
            <a:ext cx="4782207" cy="637627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984ED-A0E3-47C2-A9FA-792568BD7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310" b="-4013"/>
          <a:stretch/>
        </p:blipFill>
        <p:spPr>
          <a:xfrm>
            <a:off x="4319752" y="102835"/>
            <a:ext cx="4689310" cy="69104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54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53 YO</a:t>
            </a:r>
          </a:p>
        </p:txBody>
      </p:sp>
      <p:pic>
        <p:nvPicPr>
          <p:cNvPr id="5" name="Picture 4" descr="A close up of a white wall&#10;&#10;Description automatically generated">
            <a:extLst>
              <a:ext uri="{FF2B5EF4-FFF2-40B4-BE49-F238E27FC236}">
                <a16:creationId xmlns:a16="http://schemas.microsoft.com/office/drawing/2014/main" id="{D43505E6-D2B0-4CEA-9B1D-157AB0BDD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68973" y="1417911"/>
            <a:ext cx="6858000" cy="4022178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B15D8-865E-419A-AF09-B7ACF97B9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99" y="67310"/>
            <a:ext cx="4443929" cy="6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8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3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99608"/>
            <a:ext cx="8229600" cy="55265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>
                <a:solidFill>
                  <a:srgbClr val="303030"/>
                </a:solidFill>
              </a:rPr>
              <a:t>50 year old woman</a:t>
            </a:r>
          </a:p>
          <a:p>
            <a:pPr>
              <a:lnSpc>
                <a:spcPct val="100000"/>
              </a:lnSpc>
            </a:pPr>
            <a:endParaRPr lang="en-US" sz="1600" b="0" dirty="0">
              <a:solidFill>
                <a:srgbClr val="30303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Motorcar accident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Washout and external fixator closure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Multiple abrasions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No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75462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50 YO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BBE74-5D81-4527-8620-4CFC39B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" r="57064"/>
          <a:stretch/>
        </p:blipFill>
        <p:spPr>
          <a:xfrm>
            <a:off x="0" y="583762"/>
            <a:ext cx="3288135" cy="495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8E2AE-8223-4964-B19A-7C23F6634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94"/>
          <a:stretch/>
        </p:blipFill>
        <p:spPr>
          <a:xfrm>
            <a:off x="2322786" y="583762"/>
            <a:ext cx="2978079" cy="495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74B79-E0A9-4B98-806B-2E0BC4C2D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6"/>
          <a:stretch/>
        </p:blipFill>
        <p:spPr>
          <a:xfrm>
            <a:off x="5053779" y="583762"/>
            <a:ext cx="4090221" cy="60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50 YO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F7EC5-48D7-48FF-9514-6E669094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848" y="195503"/>
            <a:ext cx="6621066" cy="64216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167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50 YO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F7EC5-48D7-48FF-9514-6E669094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083" y="0"/>
            <a:ext cx="3333917" cy="323349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9532D-D4DC-47A1-A66C-672AA8A4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38" y="136634"/>
            <a:ext cx="3877869" cy="4393324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CF0309-FE1D-47F4-AF49-1739F3F5AA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107" y="2017127"/>
            <a:ext cx="3395786" cy="41426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3DCE0-6010-4468-BE16-AE38F37A96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329" y="2779110"/>
            <a:ext cx="3253671" cy="40675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147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50 YO 1 year post 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30982-0360-4AAA-813E-B1D378134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45" y="947068"/>
            <a:ext cx="3478924" cy="5801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C3F38-CB8D-4CBD-9E58-2C47F767D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433" y="914400"/>
            <a:ext cx="4309241" cy="5834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33A6B-DF53-4E04-8A59-32A01FCB7F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0" t="4398" r="19302" b="5930"/>
          <a:stretch/>
        </p:blipFill>
        <p:spPr>
          <a:xfrm>
            <a:off x="6917884" y="0"/>
            <a:ext cx="22261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99608"/>
            <a:ext cx="8229600" cy="55265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>
                <a:solidFill>
                  <a:srgbClr val="303030"/>
                </a:solidFill>
              </a:rPr>
              <a:t>51 year old woman</a:t>
            </a:r>
          </a:p>
          <a:p>
            <a:pPr>
              <a:lnSpc>
                <a:spcPct val="100000"/>
              </a:lnSpc>
            </a:pPr>
            <a:endParaRPr lang="en-US" sz="1600" b="0" dirty="0">
              <a:solidFill>
                <a:srgbClr val="30303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Pedestrian versus car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Segmental femur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Open elbow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Dense Ulnar nerve lesion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B3EF"/>
              </a:buClr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US" sz="1800" b="0" dirty="0">
                <a:solidFill>
                  <a:srgbClr val="303030"/>
                </a:solidFill>
              </a:rPr>
              <a:t>No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49275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51 YO F Pedestrian versus car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30512-4D5E-47A5-9FD3-215C2F78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907788"/>
            <a:ext cx="2334970" cy="595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64D3B-DF03-4691-B1DB-52AF5B90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494" y="927328"/>
            <a:ext cx="2787030" cy="5856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A9CD53-F026-4CBF-B154-C3B6CEEC5A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71" y="1791345"/>
            <a:ext cx="4158829" cy="41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3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51 YO F Pedestrian versus car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9CD53-F026-4CBF-B154-C3B6CEEC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48" y="1099685"/>
            <a:ext cx="5286703" cy="52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Damage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1E9E0-8DE5-4AD5-AD2C-331B4FA9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533838"/>
            <a:ext cx="3993226" cy="3724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38575-D206-444B-979D-7D0097ABCB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34" y="4453272"/>
            <a:ext cx="2614335" cy="2252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ED2B0-497C-46B5-85CB-E6E4742CE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62" y="128913"/>
            <a:ext cx="3729604" cy="4324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1BFD9-AA3E-4B6D-8C94-E65546CC3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99867" y="4413580"/>
            <a:ext cx="194479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External fixation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4D445-4700-4EA5-8752-F945AB7F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59" y="115240"/>
            <a:ext cx="2737341" cy="674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A14B9-2D9D-4F8D-8DEE-F4F8C7D8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1" y="819245"/>
            <a:ext cx="4997620" cy="57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0BA641-243C-45A3-847B-EA50CCC2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38" y="146125"/>
            <a:ext cx="2976124" cy="54455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Bone Loss Dead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3860D-7FAD-44DE-91CD-D70F97255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762"/>
            <a:ext cx="4395597" cy="481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51BA0-85C5-4777-B675-4E25A1D52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59" y="2590430"/>
            <a:ext cx="3212870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60C8C-05B5-41EF-8757-55BD8EC0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862"/>
            <a:ext cx="8780462" cy="342900"/>
          </a:xfrm>
        </p:spPr>
        <p:txBody>
          <a:bodyPr/>
          <a:lstStyle/>
          <a:p>
            <a:r>
              <a:rPr lang="en-GB" dirty="0"/>
              <a:t>51 YO 6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538DB-72E8-4584-A51B-6B4F2AB4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8" y="2519516"/>
            <a:ext cx="5255207" cy="4224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0C694-463B-410A-B9CE-386B90F1C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762"/>
            <a:ext cx="7106655" cy="284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ED6568-9A09-4334-8A47-415D99D4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263" y="164934"/>
            <a:ext cx="3289738" cy="6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B87C-872D-4CCA-8CC8-EFF68D9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E6F2-4B01-41CB-9874-6B3F39887E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72484"/>
      </p:ext>
    </p:extLst>
  </p:cSld>
  <p:clrMapOvr>
    <a:masterClrMapping/>
  </p:clrMapOvr>
</p:sld>
</file>

<file path=ppt/theme/theme1.xml><?xml version="1.0" encoding="utf-8"?>
<a:theme xmlns:a="http://schemas.openxmlformats.org/drawingml/2006/main" name="Acumed content slide">
  <a:themeElements>
    <a:clrScheme name="Acum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9E25"/>
      </a:accent1>
      <a:accent2>
        <a:srgbClr val="0099D2"/>
      </a:accent2>
      <a:accent3>
        <a:srgbClr val="A8A89E"/>
      </a:accent3>
      <a:accent4>
        <a:srgbClr val="505150"/>
      </a:accent4>
      <a:accent5>
        <a:srgbClr val="D11960"/>
      </a:accent5>
      <a:accent6>
        <a:srgbClr val="B0CD38"/>
      </a:accent6>
      <a:hlink>
        <a:srgbClr val="0099D2"/>
      </a:hlink>
      <a:folHlink>
        <a:srgbClr val="50515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0B3EF">
            <a:alpha val="80000"/>
          </a:srgbClr>
        </a:solidFill>
      </a:spPr>
      <a:bodyPr vert="horz" lIns="91440" tIns="45720" rIns="91440" bIns="45720" rtlCol="0" anchor="b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27272</TotalTime>
  <Words>111</Words>
  <Application>Microsoft Office PowerPoint</Application>
  <PresentationFormat>On-screen Show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Rockwell</vt:lpstr>
      <vt:lpstr>Acumed content slide</vt:lpstr>
      <vt:lpstr>PowerPoint Presentation</vt:lpstr>
      <vt:lpstr>PowerPoint Presentation</vt:lpstr>
      <vt:lpstr>51 YO F Pedestrian versus car </vt:lpstr>
      <vt:lpstr>51 YO F Pedestrian versus car </vt:lpstr>
      <vt:lpstr>Damage Control</vt:lpstr>
      <vt:lpstr>External fixation</vt:lpstr>
      <vt:lpstr>Bone Loss Dead space</vt:lpstr>
      <vt:lpstr>51 YO 6 Weeks</vt:lpstr>
      <vt:lpstr>PowerPoint Presentation</vt:lpstr>
      <vt:lpstr>PowerPoint Presentation</vt:lpstr>
      <vt:lpstr>53 YO Contaminated with grass</vt:lpstr>
      <vt:lpstr>53 YO</vt:lpstr>
      <vt:lpstr>53 YO</vt:lpstr>
      <vt:lpstr>PowerPoint Presentation</vt:lpstr>
      <vt:lpstr>PowerPoint Presentation</vt:lpstr>
      <vt:lpstr>50 YO</vt:lpstr>
      <vt:lpstr>50 YO</vt:lpstr>
      <vt:lpstr>50 YO</vt:lpstr>
      <vt:lpstr>50 YO 1 year post op</vt:lpstr>
    </vt:vector>
  </TitlesOfParts>
  <Company>Acumed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Harris</dc:creator>
  <cp:lastModifiedBy>Lee Van Rensburg</cp:lastModifiedBy>
  <cp:revision>439</cp:revision>
  <cp:lastPrinted>2014-12-03T00:48:11Z</cp:lastPrinted>
  <dcterms:created xsi:type="dcterms:W3CDTF">2014-06-04T22:54:20Z</dcterms:created>
  <dcterms:modified xsi:type="dcterms:W3CDTF">2019-06-02T19:45:08Z</dcterms:modified>
</cp:coreProperties>
</file>