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2"/>
  </p:notesMasterIdLst>
  <p:handoutMasterIdLst>
    <p:handoutMasterId r:id="rId33"/>
  </p:handoutMasterIdLst>
  <p:sldIdLst>
    <p:sldId id="362" r:id="rId2"/>
    <p:sldId id="426" r:id="rId3"/>
    <p:sldId id="361" r:id="rId4"/>
    <p:sldId id="433" r:id="rId5"/>
    <p:sldId id="427" r:id="rId6"/>
    <p:sldId id="431" r:id="rId7"/>
    <p:sldId id="430" r:id="rId8"/>
    <p:sldId id="428" r:id="rId9"/>
    <p:sldId id="429" r:id="rId10"/>
    <p:sldId id="432" r:id="rId11"/>
    <p:sldId id="509" r:id="rId12"/>
    <p:sldId id="506" r:id="rId13"/>
    <p:sldId id="520" r:id="rId14"/>
    <p:sldId id="517" r:id="rId15"/>
    <p:sldId id="500" r:id="rId16"/>
    <p:sldId id="454" r:id="rId17"/>
    <p:sldId id="456" r:id="rId18"/>
    <p:sldId id="457" r:id="rId19"/>
    <p:sldId id="511" r:id="rId20"/>
    <p:sldId id="512" r:id="rId21"/>
    <p:sldId id="514" r:id="rId22"/>
    <p:sldId id="513" r:id="rId23"/>
    <p:sldId id="515" r:id="rId24"/>
    <p:sldId id="469" r:id="rId25"/>
    <p:sldId id="473" r:id="rId26"/>
    <p:sldId id="458" r:id="rId27"/>
    <p:sldId id="474" r:id="rId28"/>
    <p:sldId id="518" r:id="rId29"/>
    <p:sldId id="467" r:id="rId30"/>
    <p:sldId id="468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Luu" initials="JL" lastIdx="6" clrIdx="0">
    <p:extLst/>
  </p:cmAuthor>
  <p:cmAuthor id="2" name="Sharon Sipprell" initials="SS" lastIdx="26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D4D0"/>
    <a:srgbClr val="D5D5D1"/>
    <a:srgbClr val="A8A89E"/>
    <a:srgbClr val="0099D2"/>
    <a:srgbClr val="505150"/>
    <a:srgbClr val="00B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1443" autoAdjust="0"/>
  </p:normalViewPr>
  <p:slideViewPr>
    <p:cSldViewPr snapToGrid="0" showGuides="1">
      <p:cViewPr varScale="1">
        <p:scale>
          <a:sx n="61" d="100"/>
          <a:sy n="61" d="100"/>
        </p:scale>
        <p:origin x="1488" y="28"/>
      </p:cViewPr>
      <p:guideLst>
        <p:guide orient="horz" pos="2160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4"/>
    </p:cViewPr>
  </p:sorter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CBF1D-6145-4364-A7EF-1ECC20095DD4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2392C-4FCB-4F0E-A1ED-523165568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24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9A860-4083-4C32-9046-2106DE3AA06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7A742-9891-4FEC-A1A4-6014E3C407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2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B74FA-3B6E-4819-93DB-C68E0FB8904A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1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supracondylar if ask for CT Extra articular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2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6636" y="0"/>
            <a:ext cx="2921000" cy="738909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981358" y="1270000"/>
            <a:ext cx="7481628" cy="468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Arial Bold 20 Color# Grey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3E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Regular Text Style Arial Regular 18pt Color# Grey, Text 1, Lighter 25%</a:t>
            </a:r>
          </a:p>
          <a:p>
            <a:pPr lvl="2"/>
            <a:r>
              <a:rPr lang="en-US" dirty="0"/>
              <a:t>1st Level Bullets Arial Regular 16pt Color# Grey with Cyan Bullet</a:t>
            </a:r>
          </a:p>
          <a:p>
            <a:pPr lvl="3"/>
            <a:r>
              <a:rPr lang="en-US" dirty="0"/>
              <a:t>2nd Level Bullets Arial Regular 16pt Color# Grey</a:t>
            </a:r>
          </a:p>
          <a:p>
            <a:pPr lvl="4"/>
            <a:r>
              <a:rPr lang="en-US" dirty="0"/>
              <a:t>PICTURE CAPTIONS</a:t>
            </a:r>
          </a:p>
          <a:p>
            <a:pPr lvl="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Picture Caption Descriptive Text.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81357" y="200928"/>
            <a:ext cx="8107218" cy="342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Rockwell 18pt white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67356" y="62691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99D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GEN70-19-A  </a:t>
            </a:r>
          </a:p>
        </p:txBody>
      </p:sp>
      <p:pic>
        <p:nvPicPr>
          <p:cNvPr id="7" name="Picture 6" descr="ACUMED_LOGO_FINAL##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5" y="6292825"/>
            <a:ext cx="1758148" cy="3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9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77800"/>
            <a:ext cx="8780462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25361" y="848032"/>
            <a:ext cx="8790039" cy="516930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8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43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6/2/2019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4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6/2/2019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2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A8A89E">
                <a:alpha val="50000"/>
              </a:srgbClr>
            </a:gs>
            <a:gs pos="0">
              <a:srgbClr val="FFFFFF">
                <a:alpha val="68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813486"/>
            <a:ext cx="9144000" cy="919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6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5" r:id="rId2"/>
    <p:sldLayoutId id="2147483727" r:id="rId3"/>
    <p:sldLayoutId id="2147483728" r:id="rId4"/>
    <p:sldLayoutId id="2147483729" r:id="rId5"/>
    <p:sldLayoutId id="214748373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i="0" kern="1200" spc="100" baseline="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b="1" i="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400" rtl="0" eaLnBrk="1" fontAlgn="auto" latinLnBrk="0" hangingPunct="1">
        <a:lnSpc>
          <a:spcPct val="20000"/>
        </a:lnSpc>
        <a:spcBef>
          <a:spcPts val="0"/>
        </a:spcBef>
        <a:spcAft>
          <a:spcPts val="500"/>
        </a:spcAft>
        <a:buClr>
          <a:srgbClr val="00B3EF"/>
        </a:buClr>
        <a:buSzTx/>
        <a:buFont typeface="Arial" panose="020B0604020202020204" pitchFamily="34" charset="0"/>
        <a:buNone/>
        <a:tabLst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B3EF"/>
        </a:buClr>
        <a:buFont typeface="Arial" panose="020B0604020202020204" pitchFamily="34" charset="0"/>
        <a:buChar char="•"/>
        <a:defRPr sz="1600" kern="1200" baseline="0">
          <a:solidFill>
            <a:srgbClr val="5051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051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B3E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6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70346" y="-1040251"/>
            <a:ext cx="6203307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35471" y="6633402"/>
            <a:ext cx="688063" cy="121571"/>
          </a:xfrm>
          <a:prstGeom prst="rect">
            <a:avLst/>
          </a:prstGeom>
          <a:solidFill>
            <a:srgbClr val="D4D4D0"/>
          </a:solidFill>
          <a:ln>
            <a:solidFill>
              <a:srgbClr val="D5D5D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5342" y="1661716"/>
            <a:ext cx="5552767" cy="914400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100" baseline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Advanced Elbow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84755" y="2638990"/>
            <a:ext cx="5759245" cy="914400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Distal </a:t>
            </a:r>
            <a:r>
              <a:rPr lang="en-US"/>
              <a:t>Humerus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AABF8-38DE-4576-BD4D-4B5A63C47D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466" y="4785011"/>
            <a:ext cx="9144000" cy="26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0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Usual Suspects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1EA03-BA51-4FC6-9944-633CF3355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14"/>
          <a:stretch/>
        </p:blipFill>
        <p:spPr>
          <a:xfrm>
            <a:off x="343931" y="3638105"/>
            <a:ext cx="2256277" cy="304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14722D-7542-42F8-8AAD-D10D4322C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43"/>
          <a:stretch/>
        </p:blipFill>
        <p:spPr>
          <a:xfrm>
            <a:off x="0" y="520700"/>
            <a:ext cx="2623153" cy="3031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21A82-461B-447D-A12D-F2129AEC17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79359" y="129728"/>
            <a:ext cx="2252544" cy="4063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8B834-21DE-4F19-BC2C-D05771AE05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574" y="3082255"/>
            <a:ext cx="2345808" cy="3646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86450-EDE6-4A16-9CB5-A7B483F3AF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46" t="49427" r="32376" b="15777"/>
          <a:stretch/>
        </p:blipFill>
        <p:spPr>
          <a:xfrm flipH="1">
            <a:off x="6118901" y="237166"/>
            <a:ext cx="2623153" cy="3176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994B7-A297-4856-B0E9-5EDF33F169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14" y="3672897"/>
            <a:ext cx="2256277" cy="3055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D62FCC-9378-4010-92F4-7723893C6800}"/>
              </a:ext>
            </a:extLst>
          </p:cNvPr>
          <p:cNvSpPr txBox="1"/>
          <p:nvPr/>
        </p:nvSpPr>
        <p:spPr>
          <a:xfrm>
            <a:off x="2178972" y="606180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B25C75-EEF1-44B3-B8DF-5EE82E4DC223}"/>
              </a:ext>
            </a:extLst>
          </p:cNvPr>
          <p:cNvSpPr txBox="1"/>
          <p:nvPr/>
        </p:nvSpPr>
        <p:spPr>
          <a:xfrm>
            <a:off x="5197080" y="200910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8CC1C-7A3D-49CC-8928-C9C050F686C5}"/>
              </a:ext>
            </a:extLst>
          </p:cNvPr>
          <p:cNvSpPr txBox="1"/>
          <p:nvPr/>
        </p:nvSpPr>
        <p:spPr>
          <a:xfrm>
            <a:off x="8307231" y="336769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B825D-FC7C-48B6-9D91-51AF143AC38C}"/>
              </a:ext>
            </a:extLst>
          </p:cNvPr>
          <p:cNvSpPr txBox="1"/>
          <p:nvPr/>
        </p:nvSpPr>
        <p:spPr>
          <a:xfrm>
            <a:off x="2148048" y="3711594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C3D695-FC42-4D40-869F-AB32A1FEFC6E}"/>
              </a:ext>
            </a:extLst>
          </p:cNvPr>
          <p:cNvSpPr txBox="1"/>
          <p:nvPr/>
        </p:nvSpPr>
        <p:spPr>
          <a:xfrm>
            <a:off x="5160531" y="3735605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0FF8E-F034-49ED-8B7F-F3CC3267EE75}"/>
              </a:ext>
            </a:extLst>
          </p:cNvPr>
          <p:cNvSpPr txBox="1"/>
          <p:nvPr/>
        </p:nvSpPr>
        <p:spPr>
          <a:xfrm>
            <a:off x="8161980" y="3512882"/>
            <a:ext cx="347664" cy="367862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42622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8 Steps to happiness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2" y="1052736"/>
            <a:ext cx="4266985" cy="580526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86" y="1052736"/>
            <a:ext cx="4270017" cy="58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84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71244" cy="1143000"/>
          </a:xfrm>
        </p:spPr>
        <p:txBody>
          <a:bodyPr>
            <a:normAutofit/>
          </a:bodyPr>
          <a:lstStyle/>
          <a:p>
            <a:r>
              <a:rPr lang="en-GB" dirty="0"/>
              <a:t>Tip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55501"/>
            <a:ext cx="3600400" cy="5502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8403" y="83315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Don’t need to be locking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58" r="6308" b="9254"/>
          <a:stretch/>
        </p:blipFill>
        <p:spPr>
          <a:xfrm flipH="1" flipV="1">
            <a:off x="4644008" y="2280334"/>
            <a:ext cx="4193246" cy="43135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5364088" y="3203942"/>
            <a:ext cx="2976509" cy="625197"/>
          </a:xfrm>
          <a:prstGeom prst="line">
            <a:avLst/>
          </a:prstGeom>
          <a:ln w="76200">
            <a:solidFill>
              <a:schemeClr val="bg2">
                <a:lumMod val="10000"/>
                <a:lumOff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691680" y="1772816"/>
            <a:ext cx="2592288" cy="100811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3086" y="4663308"/>
            <a:ext cx="30315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First 2</a:t>
            </a:r>
          </a:p>
          <a:p>
            <a:pPr algn="ctr"/>
            <a:r>
              <a:rPr lang="en-GB" sz="3600" dirty="0"/>
              <a:t> Great screws</a:t>
            </a:r>
          </a:p>
          <a:p>
            <a:pPr algn="ctr"/>
            <a:r>
              <a:rPr lang="en-GB" sz="2000" dirty="0"/>
              <a:t>Long</a:t>
            </a:r>
          </a:p>
          <a:p>
            <a:pPr algn="ctr"/>
            <a:r>
              <a:rPr lang="en-GB" sz="2000" dirty="0"/>
              <a:t>Distal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220072" y="2927546"/>
            <a:ext cx="2376264" cy="285430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43608" y="1772816"/>
            <a:ext cx="2368860" cy="36004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907704" y="1633662"/>
            <a:ext cx="2628292" cy="75122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91816" y="1988840"/>
            <a:ext cx="2735052" cy="499194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94298" y="389823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 Good distal screws</a:t>
            </a:r>
          </a:p>
        </p:txBody>
      </p:sp>
    </p:spTree>
    <p:extLst>
      <p:ext uri="{BB962C8B-B14F-4D97-AF65-F5344CB8AC3E}">
        <p14:creationId xmlns:p14="http://schemas.microsoft.com/office/powerpoint/2010/main" val="38795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71244" cy="1143000"/>
          </a:xfrm>
        </p:spPr>
        <p:txBody>
          <a:bodyPr>
            <a:normAutofit/>
          </a:bodyPr>
          <a:lstStyle/>
          <a:p>
            <a:r>
              <a:rPr lang="en-GB" dirty="0"/>
              <a:t>Tip 2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55501"/>
            <a:ext cx="3600400" cy="55024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483768" y="1988840"/>
            <a:ext cx="1877928" cy="2448272"/>
          </a:xfrm>
          <a:prstGeom prst="line">
            <a:avLst/>
          </a:prstGeom>
          <a:ln w="76200">
            <a:solidFill>
              <a:schemeClr val="bg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&quot;No&quot; Symbol 10"/>
          <p:cNvSpPr/>
          <p:nvPr/>
        </p:nvSpPr>
        <p:spPr>
          <a:xfrm>
            <a:off x="2812319" y="3402531"/>
            <a:ext cx="432048" cy="576064"/>
          </a:xfrm>
          <a:prstGeom prst="noSmoking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6239" y="116632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No Home run screw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49"/>
          <a:stretch/>
        </p:blipFill>
        <p:spPr>
          <a:xfrm flipV="1">
            <a:off x="4778891" y="1355501"/>
            <a:ext cx="3766622" cy="52903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7308304" y="2492896"/>
            <a:ext cx="864096" cy="504056"/>
          </a:xfrm>
          <a:prstGeom prst="line">
            <a:avLst/>
          </a:prstGeom>
          <a:ln w="130175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796136" y="1988840"/>
            <a:ext cx="2503524" cy="1008113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300192" y="2060848"/>
            <a:ext cx="1878117" cy="134168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588224" y="1772816"/>
            <a:ext cx="1008112" cy="648071"/>
          </a:xfrm>
          <a:prstGeom prst="round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9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8" y="1782764"/>
            <a:ext cx="823311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447" y="64606"/>
            <a:ext cx="7684775" cy="1143000"/>
          </a:xfrm>
        </p:spPr>
        <p:txBody>
          <a:bodyPr/>
          <a:lstStyle/>
          <a:p>
            <a:r>
              <a:rPr lang="en-US" dirty="0"/>
              <a:t>Posterior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Triceps tongue – </a:t>
            </a:r>
            <a:r>
              <a:rPr lang="en-US" sz="2000" dirty="0"/>
              <a:t>Van </a:t>
            </a:r>
            <a:r>
              <a:rPr lang="en-US" sz="2000" dirty="0" err="1"/>
              <a:t>Gorder</a:t>
            </a:r>
            <a:endParaRPr lang="en-US" sz="2000" dirty="0"/>
          </a:p>
          <a:p>
            <a:r>
              <a:rPr lang="en-US" dirty="0" err="1"/>
              <a:t>Paratricipital</a:t>
            </a:r>
            <a:endParaRPr lang="en-US" dirty="0"/>
          </a:p>
          <a:p>
            <a:r>
              <a:rPr lang="en-US" dirty="0"/>
              <a:t>Triceps reflection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Medial to lateral – </a:t>
            </a:r>
            <a:r>
              <a:rPr lang="en-US" sz="2000" dirty="0"/>
              <a:t>Morrey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Lateral to medial – </a:t>
            </a:r>
            <a:r>
              <a:rPr lang="en-US" sz="2000" dirty="0"/>
              <a:t>Deakin and Deshmukh</a:t>
            </a:r>
          </a:p>
          <a:p>
            <a:r>
              <a:rPr lang="en-US" dirty="0"/>
              <a:t>Olecranon osteotomy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Intra articular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Extra articular</a:t>
            </a:r>
          </a:p>
          <a:p>
            <a:r>
              <a:rPr lang="en-US" dirty="0"/>
              <a:t>Triceps split</a:t>
            </a:r>
          </a:p>
          <a:p>
            <a:r>
              <a:rPr lang="en-US" dirty="0"/>
              <a:t>TRAP</a:t>
            </a:r>
          </a:p>
          <a:p>
            <a:r>
              <a:rPr lang="en-US" dirty="0" err="1"/>
              <a:t>Paraolecranon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378" y="64606"/>
            <a:ext cx="1641284" cy="169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960" y="3256265"/>
            <a:ext cx="2362973" cy="107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50" y="1761703"/>
            <a:ext cx="3601355" cy="1494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895" y="4081852"/>
            <a:ext cx="1532285" cy="1556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14" y="4447152"/>
            <a:ext cx="1468714" cy="2410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116" y="5373216"/>
            <a:ext cx="1184114" cy="14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Olecranon osteotomy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99" y="687477"/>
            <a:ext cx="5534303" cy="6030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583796"/>
            <a:ext cx="2104508" cy="209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38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" y="0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501244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891" y="3429001"/>
            <a:ext cx="5581429" cy="3072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1780" y="2659559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14106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" y="0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501244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" y="2004752"/>
            <a:ext cx="9092140" cy="41605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60" y="5085184"/>
            <a:ext cx="864096" cy="461665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110°</a:t>
            </a:r>
          </a:p>
        </p:txBody>
      </p:sp>
      <p:sp>
        <p:nvSpPr>
          <p:cNvPr id="15" name="Oval 14"/>
          <p:cNvSpPr/>
          <p:nvPr/>
        </p:nvSpPr>
        <p:spPr>
          <a:xfrm>
            <a:off x="1691680" y="4653136"/>
            <a:ext cx="576064" cy="432048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875621" y="5229200"/>
            <a:ext cx="1005403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1/3rd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8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96136" y="404664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31981" y="156175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304547" y="462013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599608"/>
            <a:ext cx="8229600" cy="552655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it-IT" sz="1800" dirty="0">
                <a:solidFill>
                  <a:srgbClr val="303030"/>
                </a:solidFill>
              </a:rPr>
              <a:t>75 year old woman</a:t>
            </a:r>
          </a:p>
          <a:p>
            <a:pPr>
              <a:lnSpc>
                <a:spcPct val="100000"/>
              </a:lnSpc>
            </a:pPr>
            <a:endParaRPr lang="en-US" sz="1600" b="0" dirty="0">
              <a:solidFill>
                <a:srgbClr val="30303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B3EF"/>
              </a:buClr>
              <a:buFont typeface="Arial" panose="020B0604020202020204" pitchFamily="34" charset="0"/>
              <a:buChar char="•"/>
              <a:tabLst>
                <a:tab pos="3316288" algn="l"/>
              </a:tabLst>
            </a:pPr>
            <a:r>
              <a:rPr lang="en-US" sz="1800" b="0" dirty="0">
                <a:solidFill>
                  <a:srgbClr val="303030"/>
                </a:solidFill>
              </a:rPr>
              <a:t>Fall from Standing height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B3EF"/>
              </a:buClr>
              <a:buFont typeface="Arial" panose="020B0604020202020204" pitchFamily="34" charset="0"/>
              <a:buChar char="•"/>
              <a:tabLst>
                <a:tab pos="3316288" algn="l"/>
              </a:tabLst>
            </a:pPr>
            <a:r>
              <a:rPr lang="en-US" sz="1800" b="0" dirty="0">
                <a:solidFill>
                  <a:srgbClr val="303030"/>
                </a:solidFill>
              </a:rPr>
              <a:t>Isolated Closed injury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B3EF"/>
              </a:buClr>
              <a:buFont typeface="Arial" panose="020B0604020202020204" pitchFamily="34" charset="0"/>
              <a:buChar char="•"/>
              <a:tabLst>
                <a:tab pos="3316288" algn="l"/>
              </a:tabLst>
            </a:pPr>
            <a:r>
              <a:rPr lang="en-US" sz="1800" b="0" dirty="0">
                <a:solidFill>
                  <a:srgbClr val="303030"/>
                </a:solidFill>
              </a:rPr>
              <a:t>Neurovascular intact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B3EF"/>
              </a:buClr>
              <a:buFont typeface="Arial" panose="020B0604020202020204" pitchFamily="34" charset="0"/>
              <a:buChar char="•"/>
              <a:tabLst>
                <a:tab pos="3316288" algn="l"/>
              </a:tabLst>
            </a:pPr>
            <a:r>
              <a:rPr lang="en-US" sz="1800" b="0" dirty="0">
                <a:solidFill>
                  <a:srgbClr val="303030"/>
                </a:solidFill>
              </a:rPr>
              <a:t>No medical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9B55C-3761-4AE5-A240-409DF33F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918" y="914400"/>
            <a:ext cx="4395086" cy="2603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4BF16-3B3C-4321-AF5B-010CEA2E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9249"/>
            <a:ext cx="4183117" cy="2018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E0898-6F92-474F-866F-840BE7274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90" y="4037978"/>
            <a:ext cx="4887310" cy="27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5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4886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08428" y="2096905"/>
            <a:ext cx="4895095" cy="3888432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067944" y="2204864"/>
            <a:ext cx="1216690" cy="432048"/>
          </a:xfrm>
          <a:custGeom>
            <a:avLst/>
            <a:gdLst>
              <a:gd name="connsiteX0" fmla="*/ 301908 w 1216690"/>
              <a:gd name="connsiteY0" fmla="*/ 0 h 453456"/>
              <a:gd name="connsiteX1" fmla="*/ 99777 w 1216690"/>
              <a:gd name="connsiteY1" fmla="*/ 173255 h 453456"/>
              <a:gd name="connsiteX2" fmla="*/ 22775 w 1216690"/>
              <a:gd name="connsiteY2" fmla="*/ 298383 h 453456"/>
              <a:gd name="connsiteX3" fmla="*/ 51651 w 1216690"/>
              <a:gd name="connsiteY3" fmla="*/ 442762 h 453456"/>
              <a:gd name="connsiteX4" fmla="*/ 561790 w 1216690"/>
              <a:gd name="connsiteY4" fmla="*/ 442762 h 453456"/>
              <a:gd name="connsiteX5" fmla="*/ 1187432 w 1216690"/>
              <a:gd name="connsiteY5" fmla="*/ 433137 h 453456"/>
              <a:gd name="connsiteX6" fmla="*/ 1091179 w 1216690"/>
              <a:gd name="connsiteY6" fmla="*/ 259882 h 453456"/>
              <a:gd name="connsiteX7" fmla="*/ 889049 w 1216690"/>
              <a:gd name="connsiteY7" fmla="*/ 67377 h 453456"/>
              <a:gd name="connsiteX8" fmla="*/ 744670 w 1216690"/>
              <a:gd name="connsiteY8" fmla="*/ 19251 h 453456"/>
              <a:gd name="connsiteX9" fmla="*/ 427036 w 1216690"/>
              <a:gd name="connsiteY9" fmla="*/ 19251 h 453456"/>
              <a:gd name="connsiteX10" fmla="*/ 301908 w 1216690"/>
              <a:gd name="connsiteY10" fmla="*/ 0 h 45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6690" h="453456">
                <a:moveTo>
                  <a:pt x="301908" y="0"/>
                </a:moveTo>
                <a:cubicBezTo>
                  <a:pt x="224103" y="61762"/>
                  <a:pt x="146299" y="123524"/>
                  <a:pt x="99777" y="173255"/>
                </a:cubicBezTo>
                <a:cubicBezTo>
                  <a:pt x="53255" y="222986"/>
                  <a:pt x="30796" y="253465"/>
                  <a:pt x="22775" y="298383"/>
                </a:cubicBezTo>
                <a:cubicBezTo>
                  <a:pt x="14754" y="343301"/>
                  <a:pt x="-38185" y="418699"/>
                  <a:pt x="51651" y="442762"/>
                </a:cubicBezTo>
                <a:cubicBezTo>
                  <a:pt x="141487" y="466825"/>
                  <a:pt x="561790" y="442762"/>
                  <a:pt x="561790" y="442762"/>
                </a:cubicBezTo>
                <a:cubicBezTo>
                  <a:pt x="751087" y="441158"/>
                  <a:pt x="1099201" y="463617"/>
                  <a:pt x="1187432" y="433137"/>
                </a:cubicBezTo>
                <a:cubicBezTo>
                  <a:pt x="1275663" y="402657"/>
                  <a:pt x="1140909" y="320842"/>
                  <a:pt x="1091179" y="259882"/>
                </a:cubicBezTo>
                <a:cubicBezTo>
                  <a:pt x="1041449" y="198922"/>
                  <a:pt x="946801" y="107482"/>
                  <a:pt x="889049" y="67377"/>
                </a:cubicBezTo>
                <a:cubicBezTo>
                  <a:pt x="831297" y="27272"/>
                  <a:pt x="821672" y="27272"/>
                  <a:pt x="744670" y="19251"/>
                </a:cubicBezTo>
                <a:cubicBezTo>
                  <a:pt x="667668" y="11230"/>
                  <a:pt x="427036" y="19251"/>
                  <a:pt x="427036" y="19251"/>
                </a:cubicBezTo>
                <a:lnTo>
                  <a:pt x="301908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07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31981" y="156175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304547" y="462013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6015789" y="423512"/>
            <a:ext cx="433494" cy="5842534"/>
          </a:xfrm>
          <a:custGeom>
            <a:avLst/>
            <a:gdLst>
              <a:gd name="connsiteX0" fmla="*/ 250257 w 433494"/>
              <a:gd name="connsiteY0" fmla="*/ 0 h 5842534"/>
              <a:gd name="connsiteX1" fmla="*/ 385011 w 433494"/>
              <a:gd name="connsiteY1" fmla="*/ 4244741 h 5842534"/>
              <a:gd name="connsiteX2" fmla="*/ 404262 w 433494"/>
              <a:gd name="connsiteY2" fmla="*/ 4735629 h 5842534"/>
              <a:gd name="connsiteX3" fmla="*/ 0 w 433494"/>
              <a:gd name="connsiteY3" fmla="*/ 5842534 h 5842534"/>
              <a:gd name="connsiteX4" fmla="*/ 0 w 433494"/>
              <a:gd name="connsiteY4" fmla="*/ 5842534 h 58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94" h="5842534">
                <a:moveTo>
                  <a:pt x="250257" y="0"/>
                </a:moveTo>
                <a:cubicBezTo>
                  <a:pt x="304800" y="1727735"/>
                  <a:pt x="359344" y="3455470"/>
                  <a:pt x="385011" y="4244741"/>
                </a:cubicBezTo>
                <a:cubicBezTo>
                  <a:pt x="410679" y="5034013"/>
                  <a:pt x="468431" y="4469330"/>
                  <a:pt x="404262" y="4735629"/>
                </a:cubicBezTo>
                <a:cubicBezTo>
                  <a:pt x="340094" y="5001928"/>
                  <a:pt x="0" y="5842534"/>
                  <a:pt x="0" y="5842534"/>
                </a:cubicBezTo>
                <a:lnTo>
                  <a:pt x="0" y="5842534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32" y="4750930"/>
            <a:ext cx="1615174" cy="20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4886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280" y="2195509"/>
            <a:ext cx="3505200" cy="423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998" y="2979324"/>
            <a:ext cx="4150018" cy="329657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843808" y="3429000"/>
            <a:ext cx="864096" cy="3273622"/>
          </a:xfrm>
          <a:custGeom>
            <a:avLst/>
            <a:gdLst>
              <a:gd name="connsiteX0" fmla="*/ 0 w 652045"/>
              <a:gd name="connsiteY0" fmla="*/ 95560 h 2580984"/>
              <a:gd name="connsiteX1" fmla="*/ 114300 w 652045"/>
              <a:gd name="connsiteY1" fmla="*/ 667060 h 2580984"/>
              <a:gd name="connsiteX2" fmla="*/ 207818 w 652045"/>
              <a:gd name="connsiteY2" fmla="*/ 1165823 h 2580984"/>
              <a:gd name="connsiteX3" fmla="*/ 166255 w 652045"/>
              <a:gd name="connsiteY3" fmla="*/ 1851623 h 2580984"/>
              <a:gd name="connsiteX4" fmla="*/ 155864 w 652045"/>
              <a:gd name="connsiteY4" fmla="*/ 2360778 h 2580984"/>
              <a:gd name="connsiteX5" fmla="*/ 166255 w 652045"/>
              <a:gd name="connsiteY5" fmla="*/ 2527032 h 2580984"/>
              <a:gd name="connsiteX6" fmla="*/ 488373 w 652045"/>
              <a:gd name="connsiteY6" fmla="*/ 2547814 h 2580984"/>
              <a:gd name="connsiteX7" fmla="*/ 644236 w 652045"/>
              <a:gd name="connsiteY7" fmla="*/ 2516642 h 2580984"/>
              <a:gd name="connsiteX8" fmla="*/ 613064 w 652045"/>
              <a:gd name="connsiteY8" fmla="*/ 1799669 h 2580984"/>
              <a:gd name="connsiteX9" fmla="*/ 477982 w 652045"/>
              <a:gd name="connsiteY9" fmla="*/ 864487 h 2580984"/>
              <a:gd name="connsiteX10" fmla="*/ 384464 w 652045"/>
              <a:gd name="connsiteY10" fmla="*/ 334551 h 2580984"/>
              <a:gd name="connsiteX11" fmla="*/ 280555 w 652045"/>
              <a:gd name="connsiteY11" fmla="*/ 33214 h 2580984"/>
              <a:gd name="connsiteX12" fmla="*/ 135082 w 652045"/>
              <a:gd name="connsiteY12" fmla="*/ 22823 h 2580984"/>
              <a:gd name="connsiteX13" fmla="*/ 10391 w 652045"/>
              <a:gd name="connsiteY13" fmla="*/ 168296 h 258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2045" h="2580984">
                <a:moveTo>
                  <a:pt x="0" y="95560"/>
                </a:moveTo>
                <a:cubicBezTo>
                  <a:pt x="39832" y="292121"/>
                  <a:pt x="79664" y="488683"/>
                  <a:pt x="114300" y="667060"/>
                </a:cubicBezTo>
                <a:cubicBezTo>
                  <a:pt x="148936" y="845437"/>
                  <a:pt x="199159" y="968396"/>
                  <a:pt x="207818" y="1165823"/>
                </a:cubicBezTo>
                <a:cubicBezTo>
                  <a:pt x="216477" y="1363250"/>
                  <a:pt x="174914" y="1652464"/>
                  <a:pt x="166255" y="1851623"/>
                </a:cubicBezTo>
                <a:cubicBezTo>
                  <a:pt x="157596" y="2050782"/>
                  <a:pt x="155864" y="2248210"/>
                  <a:pt x="155864" y="2360778"/>
                </a:cubicBezTo>
                <a:cubicBezTo>
                  <a:pt x="155864" y="2473346"/>
                  <a:pt x="110837" y="2495859"/>
                  <a:pt x="166255" y="2527032"/>
                </a:cubicBezTo>
                <a:cubicBezTo>
                  <a:pt x="221673" y="2558205"/>
                  <a:pt x="408710" y="2549546"/>
                  <a:pt x="488373" y="2547814"/>
                </a:cubicBezTo>
                <a:cubicBezTo>
                  <a:pt x="568036" y="2546082"/>
                  <a:pt x="623454" y="2641333"/>
                  <a:pt x="644236" y="2516642"/>
                </a:cubicBezTo>
                <a:cubicBezTo>
                  <a:pt x="665018" y="2391951"/>
                  <a:pt x="640773" y="2075028"/>
                  <a:pt x="613064" y="1799669"/>
                </a:cubicBezTo>
                <a:cubicBezTo>
                  <a:pt x="585355" y="1524310"/>
                  <a:pt x="516082" y="1108673"/>
                  <a:pt x="477982" y="864487"/>
                </a:cubicBezTo>
                <a:cubicBezTo>
                  <a:pt x="439882" y="620301"/>
                  <a:pt x="417369" y="473097"/>
                  <a:pt x="384464" y="334551"/>
                </a:cubicBezTo>
                <a:cubicBezTo>
                  <a:pt x="351560" y="196006"/>
                  <a:pt x="322119" y="85169"/>
                  <a:pt x="280555" y="33214"/>
                </a:cubicBezTo>
                <a:cubicBezTo>
                  <a:pt x="238991" y="-18741"/>
                  <a:pt x="180109" y="309"/>
                  <a:pt x="135082" y="22823"/>
                </a:cubicBezTo>
                <a:cubicBezTo>
                  <a:pt x="90055" y="45337"/>
                  <a:pt x="50223" y="106816"/>
                  <a:pt x="10391" y="168296"/>
                </a:cubicBezTo>
              </a:path>
            </a:pathLst>
          </a:custGeom>
          <a:solidFill>
            <a:srgbClr val="F2F2F2">
              <a:alpha val="50196"/>
            </a:srgbClr>
          </a:solidFill>
          <a:ln w="28575">
            <a:solidFill>
              <a:srgbClr val="DAEDEF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3608" y="191683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Medial Rolled edge</a:t>
            </a:r>
          </a:p>
        </p:txBody>
      </p:sp>
    </p:spTree>
    <p:extLst>
      <p:ext uri="{BB962C8B-B14F-4D97-AF65-F5344CB8AC3E}">
        <p14:creationId xmlns:p14="http://schemas.microsoft.com/office/powerpoint/2010/main" val="29658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96136" y="404664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012160" y="505729"/>
            <a:ext cx="239675" cy="5227527"/>
          </a:xfrm>
          <a:custGeom>
            <a:avLst/>
            <a:gdLst>
              <a:gd name="connsiteX0" fmla="*/ 356135 w 610059"/>
              <a:gd name="connsiteY0" fmla="*/ 0 h 6140918"/>
              <a:gd name="connsiteX1" fmla="*/ 596767 w 610059"/>
              <a:gd name="connsiteY1" fmla="*/ 4254366 h 6140918"/>
              <a:gd name="connsiteX2" fmla="*/ 0 w 610059"/>
              <a:gd name="connsiteY2" fmla="*/ 6140918 h 614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059" h="6140918">
                <a:moveTo>
                  <a:pt x="356135" y="0"/>
                </a:moveTo>
                <a:cubicBezTo>
                  <a:pt x="506129" y="1615440"/>
                  <a:pt x="656123" y="3230880"/>
                  <a:pt x="596767" y="4254366"/>
                </a:cubicBezTo>
                <a:cubicBezTo>
                  <a:pt x="537411" y="5277852"/>
                  <a:pt x="268705" y="5709385"/>
                  <a:pt x="0" y="6140918"/>
                </a:cubicBezTo>
              </a:path>
            </a:pathLst>
          </a:custGeom>
          <a:noFill/>
          <a:ln w="76200">
            <a:solidFill>
              <a:srgbClr val="DD538E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5380522" y="625642"/>
            <a:ext cx="467505" cy="5909912"/>
          </a:xfrm>
          <a:custGeom>
            <a:avLst/>
            <a:gdLst>
              <a:gd name="connsiteX0" fmla="*/ 288758 w 467505"/>
              <a:gd name="connsiteY0" fmla="*/ 0 h 5909912"/>
              <a:gd name="connsiteX1" fmla="*/ 423512 w 467505"/>
              <a:gd name="connsiteY1" fmla="*/ 3147461 h 5909912"/>
              <a:gd name="connsiteX2" fmla="*/ 433137 w 467505"/>
              <a:gd name="connsiteY2" fmla="*/ 4417996 h 5909912"/>
              <a:gd name="connsiteX3" fmla="*/ 0 w 467505"/>
              <a:gd name="connsiteY3" fmla="*/ 5909912 h 59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505" h="5909912">
                <a:moveTo>
                  <a:pt x="288758" y="0"/>
                </a:moveTo>
                <a:cubicBezTo>
                  <a:pt x="344103" y="1205564"/>
                  <a:pt x="399449" y="2411128"/>
                  <a:pt x="423512" y="3147461"/>
                </a:cubicBezTo>
                <a:cubicBezTo>
                  <a:pt x="447575" y="3883794"/>
                  <a:pt x="503722" y="3957588"/>
                  <a:pt x="433137" y="4417996"/>
                </a:cubicBezTo>
                <a:cubicBezTo>
                  <a:pt x="362552" y="4878404"/>
                  <a:pt x="181276" y="5394158"/>
                  <a:pt x="0" y="5909912"/>
                </a:cubicBezTo>
              </a:path>
            </a:pathLst>
          </a:custGeom>
          <a:noFill/>
          <a:ln w="5715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95536" y="5013176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Lateral </a:t>
            </a:r>
          </a:p>
          <a:p>
            <a:r>
              <a:rPr lang="en-GB" dirty="0"/>
              <a:t>Para olecranon</a:t>
            </a:r>
          </a:p>
        </p:txBody>
      </p:sp>
    </p:spTree>
    <p:extLst>
      <p:ext uri="{BB962C8B-B14F-4D97-AF65-F5344CB8AC3E}">
        <p14:creationId xmlns:p14="http://schemas.microsoft.com/office/powerpoint/2010/main" val="31501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04" y="1704068"/>
            <a:ext cx="4040837" cy="488303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260141" y="1772816"/>
            <a:ext cx="1273041" cy="4361415"/>
          </a:xfrm>
          <a:custGeom>
            <a:avLst/>
            <a:gdLst>
              <a:gd name="connsiteX0" fmla="*/ 50886 w 1041614"/>
              <a:gd name="connsiteY0" fmla="*/ 222940 h 4235501"/>
              <a:gd name="connsiteX1" fmla="*/ 539984 w 1041614"/>
              <a:gd name="connsiteY1" fmla="*/ 2859815 h 4235501"/>
              <a:gd name="connsiteX2" fmla="*/ 306067 w 1041614"/>
              <a:gd name="connsiteY2" fmla="*/ 3912438 h 4235501"/>
              <a:gd name="connsiteX3" fmla="*/ 508086 w 1041614"/>
              <a:gd name="connsiteY3" fmla="*/ 4199517 h 4235501"/>
              <a:gd name="connsiteX4" fmla="*/ 944021 w 1041614"/>
              <a:gd name="connsiteY4" fmla="*/ 3221322 h 4235501"/>
              <a:gd name="connsiteX5" fmla="*/ 1039714 w 1041614"/>
              <a:gd name="connsiteY5" fmla="*/ 2859815 h 4235501"/>
              <a:gd name="connsiteX6" fmla="*/ 1007816 w 1041614"/>
              <a:gd name="connsiteY6" fmla="*/ 1902885 h 4235501"/>
              <a:gd name="connsiteX7" fmla="*/ 1007816 w 1041614"/>
              <a:gd name="connsiteY7" fmla="*/ 903424 h 4235501"/>
              <a:gd name="connsiteX8" fmla="*/ 944021 w 1041614"/>
              <a:gd name="connsiteY8" fmla="*/ 180410 h 4235501"/>
              <a:gd name="connsiteX9" fmla="*/ 837695 w 1041614"/>
              <a:gd name="connsiteY9" fmla="*/ 42187 h 4235501"/>
              <a:gd name="connsiteX10" fmla="*/ 221007 w 1041614"/>
              <a:gd name="connsiteY10" fmla="*/ 63452 h 4235501"/>
              <a:gd name="connsiteX11" fmla="*/ 29621 w 1041614"/>
              <a:gd name="connsiteY11" fmla="*/ 127247 h 4235501"/>
              <a:gd name="connsiteX12" fmla="*/ 50886 w 1041614"/>
              <a:gd name="connsiteY12" fmla="*/ 222940 h 4235501"/>
              <a:gd name="connsiteX0" fmla="*/ 35775 w 1026503"/>
              <a:gd name="connsiteY0" fmla="*/ 227615 h 4239044"/>
              <a:gd name="connsiteX1" fmla="*/ 280324 w 1026503"/>
              <a:gd name="connsiteY1" fmla="*/ 2928285 h 4239044"/>
              <a:gd name="connsiteX2" fmla="*/ 290956 w 1026503"/>
              <a:gd name="connsiteY2" fmla="*/ 3917113 h 4239044"/>
              <a:gd name="connsiteX3" fmla="*/ 492975 w 1026503"/>
              <a:gd name="connsiteY3" fmla="*/ 4204192 h 4239044"/>
              <a:gd name="connsiteX4" fmla="*/ 928910 w 1026503"/>
              <a:gd name="connsiteY4" fmla="*/ 3225997 h 4239044"/>
              <a:gd name="connsiteX5" fmla="*/ 1024603 w 1026503"/>
              <a:gd name="connsiteY5" fmla="*/ 2864490 h 4239044"/>
              <a:gd name="connsiteX6" fmla="*/ 992705 w 1026503"/>
              <a:gd name="connsiteY6" fmla="*/ 1907560 h 4239044"/>
              <a:gd name="connsiteX7" fmla="*/ 992705 w 1026503"/>
              <a:gd name="connsiteY7" fmla="*/ 908099 h 4239044"/>
              <a:gd name="connsiteX8" fmla="*/ 928910 w 1026503"/>
              <a:gd name="connsiteY8" fmla="*/ 185085 h 4239044"/>
              <a:gd name="connsiteX9" fmla="*/ 822584 w 1026503"/>
              <a:gd name="connsiteY9" fmla="*/ 46862 h 4239044"/>
              <a:gd name="connsiteX10" fmla="*/ 205896 w 1026503"/>
              <a:gd name="connsiteY10" fmla="*/ 68127 h 4239044"/>
              <a:gd name="connsiteX11" fmla="*/ 14510 w 1026503"/>
              <a:gd name="connsiteY11" fmla="*/ 131922 h 4239044"/>
              <a:gd name="connsiteX12" fmla="*/ 35775 w 1026503"/>
              <a:gd name="connsiteY12" fmla="*/ 227615 h 4239044"/>
              <a:gd name="connsiteX0" fmla="*/ 35775 w 1026503"/>
              <a:gd name="connsiteY0" fmla="*/ 227615 h 3950479"/>
              <a:gd name="connsiteX1" fmla="*/ 280324 w 1026503"/>
              <a:gd name="connsiteY1" fmla="*/ 2928285 h 3950479"/>
              <a:gd name="connsiteX2" fmla="*/ 290956 w 1026503"/>
              <a:gd name="connsiteY2" fmla="*/ 3917113 h 3950479"/>
              <a:gd name="connsiteX3" fmla="*/ 684362 w 1026503"/>
              <a:gd name="connsiteY3" fmla="*/ 3672564 h 3950479"/>
              <a:gd name="connsiteX4" fmla="*/ 928910 w 1026503"/>
              <a:gd name="connsiteY4" fmla="*/ 3225997 h 3950479"/>
              <a:gd name="connsiteX5" fmla="*/ 1024603 w 1026503"/>
              <a:gd name="connsiteY5" fmla="*/ 2864490 h 3950479"/>
              <a:gd name="connsiteX6" fmla="*/ 992705 w 1026503"/>
              <a:gd name="connsiteY6" fmla="*/ 1907560 h 3950479"/>
              <a:gd name="connsiteX7" fmla="*/ 992705 w 1026503"/>
              <a:gd name="connsiteY7" fmla="*/ 908099 h 3950479"/>
              <a:gd name="connsiteX8" fmla="*/ 928910 w 1026503"/>
              <a:gd name="connsiteY8" fmla="*/ 185085 h 3950479"/>
              <a:gd name="connsiteX9" fmla="*/ 822584 w 1026503"/>
              <a:gd name="connsiteY9" fmla="*/ 46862 h 3950479"/>
              <a:gd name="connsiteX10" fmla="*/ 205896 w 1026503"/>
              <a:gd name="connsiteY10" fmla="*/ 68127 h 3950479"/>
              <a:gd name="connsiteX11" fmla="*/ 14510 w 1026503"/>
              <a:gd name="connsiteY11" fmla="*/ 131922 h 3950479"/>
              <a:gd name="connsiteX12" fmla="*/ 35775 w 1026503"/>
              <a:gd name="connsiteY12" fmla="*/ 227615 h 3950479"/>
              <a:gd name="connsiteX0" fmla="*/ 35775 w 1026503"/>
              <a:gd name="connsiteY0" fmla="*/ 227615 h 4348547"/>
              <a:gd name="connsiteX1" fmla="*/ 280324 w 1026503"/>
              <a:gd name="connsiteY1" fmla="*/ 2928285 h 4348547"/>
              <a:gd name="connsiteX2" fmla="*/ 567403 w 1026503"/>
              <a:gd name="connsiteY2" fmla="*/ 4331783 h 4348547"/>
              <a:gd name="connsiteX3" fmla="*/ 684362 w 1026503"/>
              <a:gd name="connsiteY3" fmla="*/ 3672564 h 4348547"/>
              <a:gd name="connsiteX4" fmla="*/ 928910 w 1026503"/>
              <a:gd name="connsiteY4" fmla="*/ 3225997 h 4348547"/>
              <a:gd name="connsiteX5" fmla="*/ 1024603 w 1026503"/>
              <a:gd name="connsiteY5" fmla="*/ 2864490 h 4348547"/>
              <a:gd name="connsiteX6" fmla="*/ 992705 w 1026503"/>
              <a:gd name="connsiteY6" fmla="*/ 1907560 h 4348547"/>
              <a:gd name="connsiteX7" fmla="*/ 992705 w 1026503"/>
              <a:gd name="connsiteY7" fmla="*/ 908099 h 4348547"/>
              <a:gd name="connsiteX8" fmla="*/ 928910 w 1026503"/>
              <a:gd name="connsiteY8" fmla="*/ 185085 h 4348547"/>
              <a:gd name="connsiteX9" fmla="*/ 822584 w 1026503"/>
              <a:gd name="connsiteY9" fmla="*/ 46862 h 4348547"/>
              <a:gd name="connsiteX10" fmla="*/ 205896 w 1026503"/>
              <a:gd name="connsiteY10" fmla="*/ 68127 h 4348547"/>
              <a:gd name="connsiteX11" fmla="*/ 14510 w 1026503"/>
              <a:gd name="connsiteY11" fmla="*/ 131922 h 4348547"/>
              <a:gd name="connsiteX12" fmla="*/ 35775 w 1026503"/>
              <a:gd name="connsiteY12" fmla="*/ 227615 h 4348547"/>
              <a:gd name="connsiteX0" fmla="*/ 33703 w 1024431"/>
              <a:gd name="connsiteY0" fmla="*/ 250238 h 4361002"/>
              <a:gd name="connsiteX1" fmla="*/ 235722 w 1024431"/>
              <a:gd name="connsiteY1" fmla="*/ 3259252 h 4361002"/>
              <a:gd name="connsiteX2" fmla="*/ 565331 w 1024431"/>
              <a:gd name="connsiteY2" fmla="*/ 4354406 h 4361002"/>
              <a:gd name="connsiteX3" fmla="*/ 682290 w 1024431"/>
              <a:gd name="connsiteY3" fmla="*/ 3695187 h 4361002"/>
              <a:gd name="connsiteX4" fmla="*/ 926838 w 1024431"/>
              <a:gd name="connsiteY4" fmla="*/ 3248620 h 4361002"/>
              <a:gd name="connsiteX5" fmla="*/ 1022531 w 1024431"/>
              <a:gd name="connsiteY5" fmla="*/ 2887113 h 4361002"/>
              <a:gd name="connsiteX6" fmla="*/ 990633 w 1024431"/>
              <a:gd name="connsiteY6" fmla="*/ 1930183 h 4361002"/>
              <a:gd name="connsiteX7" fmla="*/ 990633 w 1024431"/>
              <a:gd name="connsiteY7" fmla="*/ 930722 h 4361002"/>
              <a:gd name="connsiteX8" fmla="*/ 926838 w 1024431"/>
              <a:gd name="connsiteY8" fmla="*/ 207708 h 4361002"/>
              <a:gd name="connsiteX9" fmla="*/ 820512 w 1024431"/>
              <a:gd name="connsiteY9" fmla="*/ 69485 h 4361002"/>
              <a:gd name="connsiteX10" fmla="*/ 203824 w 1024431"/>
              <a:gd name="connsiteY10" fmla="*/ 90750 h 4361002"/>
              <a:gd name="connsiteX11" fmla="*/ 12438 w 1024431"/>
              <a:gd name="connsiteY11" fmla="*/ 154545 h 4361002"/>
              <a:gd name="connsiteX12" fmla="*/ 33703 w 1024431"/>
              <a:gd name="connsiteY12" fmla="*/ 250238 h 4361002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24821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77983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431" h="4361415">
                <a:moveTo>
                  <a:pt x="33703" y="250238"/>
                </a:moveTo>
                <a:cubicBezTo>
                  <a:pt x="70917" y="767689"/>
                  <a:pt x="147117" y="2575224"/>
                  <a:pt x="235722" y="3259252"/>
                </a:cubicBezTo>
                <a:cubicBezTo>
                  <a:pt x="324327" y="3943280"/>
                  <a:pt x="474954" y="4279978"/>
                  <a:pt x="565331" y="4354406"/>
                </a:cubicBezTo>
                <a:cubicBezTo>
                  <a:pt x="655708" y="4428834"/>
                  <a:pt x="717732" y="3890118"/>
                  <a:pt x="777983" y="3705820"/>
                </a:cubicBezTo>
                <a:cubicBezTo>
                  <a:pt x="838234" y="3521522"/>
                  <a:pt x="886080" y="3385071"/>
                  <a:pt x="926838" y="3248620"/>
                </a:cubicBezTo>
                <a:cubicBezTo>
                  <a:pt x="967596" y="3112169"/>
                  <a:pt x="1011899" y="3106852"/>
                  <a:pt x="1022531" y="2887113"/>
                </a:cubicBezTo>
                <a:cubicBezTo>
                  <a:pt x="1033163" y="2667374"/>
                  <a:pt x="995949" y="2256248"/>
                  <a:pt x="990633" y="1930183"/>
                </a:cubicBezTo>
                <a:cubicBezTo>
                  <a:pt x="985317" y="1604118"/>
                  <a:pt x="1001265" y="1217801"/>
                  <a:pt x="990633" y="930722"/>
                </a:cubicBezTo>
                <a:cubicBezTo>
                  <a:pt x="980001" y="643643"/>
                  <a:pt x="955191" y="351247"/>
                  <a:pt x="926838" y="207708"/>
                </a:cubicBezTo>
                <a:cubicBezTo>
                  <a:pt x="898485" y="64169"/>
                  <a:pt x="941014" y="88978"/>
                  <a:pt x="820512" y="69485"/>
                </a:cubicBezTo>
                <a:cubicBezTo>
                  <a:pt x="700010" y="49992"/>
                  <a:pt x="338503" y="76573"/>
                  <a:pt x="203824" y="90750"/>
                </a:cubicBezTo>
                <a:cubicBezTo>
                  <a:pt x="69145" y="104927"/>
                  <a:pt x="33703" y="126191"/>
                  <a:pt x="12438" y="154545"/>
                </a:cubicBezTo>
                <a:cubicBezTo>
                  <a:pt x="-8827" y="182899"/>
                  <a:pt x="-3511" y="-267213"/>
                  <a:pt x="33703" y="250238"/>
                </a:cubicBezTo>
                <a:close/>
              </a:path>
            </a:pathLst>
          </a:custGeom>
          <a:solidFill>
            <a:srgbClr val="00B0F0">
              <a:alpha val="47843"/>
            </a:srgb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07322" y="1988863"/>
            <a:ext cx="1040824" cy="3389034"/>
          </a:xfrm>
          <a:custGeom>
            <a:avLst/>
            <a:gdLst>
              <a:gd name="connsiteX0" fmla="*/ 72459 w 1034089"/>
              <a:gd name="connsiteY0" fmla="*/ 354719 h 3389034"/>
              <a:gd name="connsiteX1" fmla="*/ 146887 w 1034089"/>
              <a:gd name="connsiteY1" fmla="*/ 2693881 h 3389034"/>
              <a:gd name="connsiteX2" fmla="*/ 146887 w 1034089"/>
              <a:gd name="connsiteY2" fmla="*/ 3161714 h 3389034"/>
              <a:gd name="connsiteX3" fmla="*/ 359538 w 1034089"/>
              <a:gd name="connsiteY3" fmla="*/ 3363732 h 3389034"/>
              <a:gd name="connsiteX4" fmla="*/ 784840 w 1034089"/>
              <a:gd name="connsiteY4" fmla="*/ 3342467 h 3389034"/>
              <a:gd name="connsiteX5" fmla="*/ 976226 w 1034089"/>
              <a:gd name="connsiteY5" fmla="*/ 2970328 h 3389034"/>
              <a:gd name="connsiteX6" fmla="*/ 944328 w 1034089"/>
              <a:gd name="connsiteY6" fmla="*/ 2608821 h 3389034"/>
              <a:gd name="connsiteX7" fmla="*/ 944328 w 1034089"/>
              <a:gd name="connsiteY7" fmla="*/ 2172886 h 3389034"/>
              <a:gd name="connsiteX8" fmla="*/ 933696 w 1034089"/>
              <a:gd name="connsiteY8" fmla="*/ 1322281 h 3389034"/>
              <a:gd name="connsiteX9" fmla="*/ 976226 w 1034089"/>
              <a:gd name="connsiteY9" fmla="*/ 758756 h 3389034"/>
              <a:gd name="connsiteX10" fmla="*/ 1008124 w 1034089"/>
              <a:gd name="connsiteY10" fmla="*/ 290923 h 3389034"/>
              <a:gd name="connsiteX11" fmla="*/ 944328 w 1034089"/>
              <a:gd name="connsiteY11" fmla="*/ 78272 h 3389034"/>
              <a:gd name="connsiteX12" fmla="*/ 61826 w 1034089"/>
              <a:gd name="connsiteY12" fmla="*/ 14477 h 3389034"/>
              <a:gd name="connsiteX13" fmla="*/ 72459 w 1034089"/>
              <a:gd name="connsiteY13" fmla="*/ 354719 h 3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089" h="3389034">
                <a:moveTo>
                  <a:pt x="72459" y="354719"/>
                </a:moveTo>
                <a:cubicBezTo>
                  <a:pt x="86636" y="801286"/>
                  <a:pt x="134482" y="2226049"/>
                  <a:pt x="146887" y="2693881"/>
                </a:cubicBezTo>
                <a:cubicBezTo>
                  <a:pt x="159292" y="3161713"/>
                  <a:pt x="111445" y="3050072"/>
                  <a:pt x="146887" y="3161714"/>
                </a:cubicBezTo>
                <a:cubicBezTo>
                  <a:pt x="182329" y="3273356"/>
                  <a:pt x="253213" y="3333607"/>
                  <a:pt x="359538" y="3363732"/>
                </a:cubicBezTo>
                <a:cubicBezTo>
                  <a:pt x="465864" y="3393858"/>
                  <a:pt x="682059" y="3408034"/>
                  <a:pt x="784840" y="3342467"/>
                </a:cubicBezTo>
                <a:cubicBezTo>
                  <a:pt x="887621" y="3276900"/>
                  <a:pt x="949645" y="3092602"/>
                  <a:pt x="976226" y="2970328"/>
                </a:cubicBezTo>
                <a:cubicBezTo>
                  <a:pt x="1002807" y="2848054"/>
                  <a:pt x="949644" y="2741728"/>
                  <a:pt x="944328" y="2608821"/>
                </a:cubicBezTo>
                <a:cubicBezTo>
                  <a:pt x="939012" y="2475914"/>
                  <a:pt x="946100" y="2387309"/>
                  <a:pt x="944328" y="2172886"/>
                </a:cubicBezTo>
                <a:cubicBezTo>
                  <a:pt x="942556" y="1958463"/>
                  <a:pt x="928380" y="1557969"/>
                  <a:pt x="933696" y="1322281"/>
                </a:cubicBezTo>
                <a:cubicBezTo>
                  <a:pt x="939012" y="1086593"/>
                  <a:pt x="963821" y="930649"/>
                  <a:pt x="976226" y="758756"/>
                </a:cubicBezTo>
                <a:cubicBezTo>
                  <a:pt x="988631" y="586863"/>
                  <a:pt x="1013440" y="404337"/>
                  <a:pt x="1008124" y="290923"/>
                </a:cubicBezTo>
                <a:cubicBezTo>
                  <a:pt x="1002808" y="177509"/>
                  <a:pt x="1102044" y="124346"/>
                  <a:pt x="944328" y="78272"/>
                </a:cubicBezTo>
                <a:cubicBezTo>
                  <a:pt x="786612" y="32198"/>
                  <a:pt x="200049" y="-28053"/>
                  <a:pt x="61826" y="14477"/>
                </a:cubicBezTo>
                <a:cubicBezTo>
                  <a:pt x="-76397" y="57007"/>
                  <a:pt x="58282" y="-91848"/>
                  <a:pt x="72459" y="354719"/>
                </a:cubicBezTo>
                <a:close/>
              </a:path>
            </a:pathLst>
          </a:cu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178392" y="1925053"/>
            <a:ext cx="428618" cy="4321743"/>
          </a:xfrm>
          <a:custGeom>
            <a:avLst/>
            <a:gdLst>
              <a:gd name="connsiteX0" fmla="*/ 308008 w 428618"/>
              <a:gd name="connsiteY0" fmla="*/ 0 h 4321743"/>
              <a:gd name="connsiteX1" fmla="*/ 385010 w 428618"/>
              <a:gd name="connsiteY1" fmla="*/ 1135781 h 4321743"/>
              <a:gd name="connsiteX2" fmla="*/ 375385 w 428618"/>
              <a:gd name="connsiteY2" fmla="*/ 2117558 h 4321743"/>
              <a:gd name="connsiteX3" fmla="*/ 413886 w 428618"/>
              <a:gd name="connsiteY3" fmla="*/ 2492943 h 4321743"/>
              <a:gd name="connsiteX4" fmla="*/ 423511 w 428618"/>
              <a:gd name="connsiteY4" fmla="*/ 2868328 h 4321743"/>
              <a:gd name="connsiteX5" fmla="*/ 336884 w 428618"/>
              <a:gd name="connsiteY5" fmla="*/ 3147461 h 4321743"/>
              <a:gd name="connsiteX6" fmla="*/ 211755 w 428618"/>
              <a:gd name="connsiteY6" fmla="*/ 3638349 h 4321743"/>
              <a:gd name="connsiteX7" fmla="*/ 0 w 428618"/>
              <a:gd name="connsiteY7" fmla="*/ 432174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18" h="4321743">
                <a:moveTo>
                  <a:pt x="308008" y="0"/>
                </a:moveTo>
                <a:cubicBezTo>
                  <a:pt x="340894" y="391427"/>
                  <a:pt x="373781" y="782855"/>
                  <a:pt x="385010" y="1135781"/>
                </a:cubicBezTo>
                <a:cubicBezTo>
                  <a:pt x="396240" y="1488707"/>
                  <a:pt x="370572" y="1891364"/>
                  <a:pt x="375385" y="2117558"/>
                </a:cubicBezTo>
                <a:cubicBezTo>
                  <a:pt x="380198" y="2343752"/>
                  <a:pt x="405865" y="2367815"/>
                  <a:pt x="413886" y="2492943"/>
                </a:cubicBezTo>
                <a:cubicBezTo>
                  <a:pt x="421907" y="2618071"/>
                  <a:pt x="436345" y="2759242"/>
                  <a:pt x="423511" y="2868328"/>
                </a:cubicBezTo>
                <a:cubicBezTo>
                  <a:pt x="410677" y="2977414"/>
                  <a:pt x="372177" y="3019124"/>
                  <a:pt x="336884" y="3147461"/>
                </a:cubicBezTo>
                <a:cubicBezTo>
                  <a:pt x="301591" y="3275798"/>
                  <a:pt x="267902" y="3442635"/>
                  <a:pt x="211755" y="3638349"/>
                </a:cubicBezTo>
                <a:cubicBezTo>
                  <a:pt x="155608" y="3834063"/>
                  <a:pt x="77804" y="4077903"/>
                  <a:pt x="0" y="4321743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8856" y="5663902"/>
            <a:ext cx="34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Boyd HB.</a:t>
            </a:r>
          </a:p>
          <a:p>
            <a:r>
              <a:rPr lang="en-GB" sz="1400" dirty="0"/>
              <a:t>Surgical exposure of the ulna and proximal third of the radius through one </a:t>
            </a:r>
            <a:r>
              <a:rPr lang="en-GB" sz="1400" dirty="0" err="1"/>
              <a:t>incision.Surg</a:t>
            </a:r>
            <a:r>
              <a:rPr lang="en-GB" sz="1400" dirty="0"/>
              <a:t> </a:t>
            </a:r>
            <a:r>
              <a:rPr lang="en-GB" sz="1400" dirty="0" err="1"/>
              <a:t>Gynaecol</a:t>
            </a:r>
            <a:r>
              <a:rPr lang="en-GB" sz="1400" dirty="0"/>
              <a:t> Obstet1940;71:87-8.</a:t>
            </a:r>
          </a:p>
        </p:txBody>
      </p:sp>
    </p:spTree>
    <p:extLst>
      <p:ext uri="{BB962C8B-B14F-4D97-AF65-F5344CB8AC3E}">
        <p14:creationId xmlns:p14="http://schemas.microsoft.com/office/powerpoint/2010/main" val="42156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Lateral para-olecranon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201030"/>
            <a:ext cx="7706937" cy="101966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6253771" cy="1047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64" y="3201122"/>
            <a:ext cx="2817862" cy="341288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547664" y="3354345"/>
            <a:ext cx="243907" cy="3088640"/>
          </a:xfrm>
          <a:custGeom>
            <a:avLst/>
            <a:gdLst>
              <a:gd name="connsiteX0" fmla="*/ 203200 w 243907"/>
              <a:gd name="connsiteY0" fmla="*/ 0 h 3088640"/>
              <a:gd name="connsiteX1" fmla="*/ 243840 w 243907"/>
              <a:gd name="connsiteY1" fmla="*/ 751840 h 3088640"/>
              <a:gd name="connsiteX2" fmla="*/ 213360 w 243907"/>
              <a:gd name="connsiteY2" fmla="*/ 1513840 h 3088640"/>
              <a:gd name="connsiteX3" fmla="*/ 233680 w 243907"/>
              <a:gd name="connsiteY3" fmla="*/ 2001520 h 3088640"/>
              <a:gd name="connsiteX4" fmla="*/ 81280 w 243907"/>
              <a:gd name="connsiteY4" fmla="*/ 2397760 h 3088640"/>
              <a:gd name="connsiteX5" fmla="*/ 20320 w 243907"/>
              <a:gd name="connsiteY5" fmla="*/ 2773680 h 3088640"/>
              <a:gd name="connsiteX6" fmla="*/ 0 w 243907"/>
              <a:gd name="connsiteY6" fmla="*/ 3088640 h 3088640"/>
              <a:gd name="connsiteX7" fmla="*/ 0 w 243907"/>
              <a:gd name="connsiteY7" fmla="*/ 3088640 h 30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07" h="3088640">
                <a:moveTo>
                  <a:pt x="203200" y="0"/>
                </a:moveTo>
                <a:cubicBezTo>
                  <a:pt x="222673" y="249766"/>
                  <a:pt x="242147" y="499533"/>
                  <a:pt x="243840" y="751840"/>
                </a:cubicBezTo>
                <a:cubicBezTo>
                  <a:pt x="245533" y="1004147"/>
                  <a:pt x="215053" y="1305560"/>
                  <a:pt x="213360" y="1513840"/>
                </a:cubicBezTo>
                <a:cubicBezTo>
                  <a:pt x="211667" y="1722120"/>
                  <a:pt x="255693" y="1854200"/>
                  <a:pt x="233680" y="2001520"/>
                </a:cubicBezTo>
                <a:cubicBezTo>
                  <a:pt x="211667" y="2148840"/>
                  <a:pt x="116840" y="2269067"/>
                  <a:pt x="81280" y="2397760"/>
                </a:cubicBezTo>
                <a:cubicBezTo>
                  <a:pt x="45720" y="2526453"/>
                  <a:pt x="33867" y="2658533"/>
                  <a:pt x="20320" y="2773680"/>
                </a:cubicBezTo>
                <a:cubicBezTo>
                  <a:pt x="6773" y="2888827"/>
                  <a:pt x="0" y="3088640"/>
                  <a:pt x="0" y="3088640"/>
                </a:cubicBezTo>
                <a:lnTo>
                  <a:pt x="0" y="3088640"/>
                </a:ln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82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7" y="0"/>
            <a:ext cx="9112852" cy="1965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0032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" t="5972" r="67162" b="4454"/>
          <a:stretch/>
        </p:blipFill>
        <p:spPr>
          <a:xfrm>
            <a:off x="31148" y="1924306"/>
            <a:ext cx="1986724" cy="255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3771" y="4205051"/>
            <a:ext cx="2563967" cy="2325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7" t="5740" r="33743" b="8667"/>
          <a:stretch/>
        </p:blipFill>
        <p:spPr>
          <a:xfrm>
            <a:off x="3318936" y="1924307"/>
            <a:ext cx="2197936" cy="2554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17" t="5740" r="1942" b="6677"/>
          <a:stretch/>
        </p:blipFill>
        <p:spPr>
          <a:xfrm>
            <a:off x="6703069" y="1880310"/>
            <a:ext cx="2125928" cy="259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13" t="3934" r="36425" b="3573"/>
          <a:stretch/>
        </p:blipFill>
        <p:spPr>
          <a:xfrm>
            <a:off x="3173441" y="4186319"/>
            <a:ext cx="2468788" cy="234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15" t="5162" r="4571" b="5564"/>
          <a:stretch/>
        </p:blipFill>
        <p:spPr>
          <a:xfrm>
            <a:off x="6600259" y="4186319"/>
            <a:ext cx="2376728" cy="2306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129" y="1042529"/>
            <a:ext cx="1843197" cy="923330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Van </a:t>
            </a:r>
            <a:r>
              <a:rPr lang="en-US" dirty="0" err="1">
                <a:solidFill>
                  <a:schemeClr val="bg1"/>
                </a:solidFill>
                <a:hlinkClick r:id="" action="ppaction://noaction"/>
              </a:rPr>
              <a:t>Gorder</a:t>
            </a:r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Triceps splitting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(Tongue)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1421" y="1227699"/>
            <a:ext cx="1932965" cy="646331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Bryan </a:t>
            </a:r>
            <a:r>
              <a:rPr lang="en-US" dirty="0" err="1"/>
              <a:t>Morrey</a:t>
            </a:r>
            <a:endParaRPr lang="en-US" dirty="0"/>
          </a:p>
          <a:p>
            <a:pPr algn="ctr"/>
            <a:r>
              <a:rPr lang="en-US" dirty="0"/>
              <a:t>Triceps reflecting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6409" y="1276901"/>
            <a:ext cx="2907591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Macausland</a:t>
            </a:r>
            <a:endParaRPr lang="en-US" dirty="0"/>
          </a:p>
          <a:p>
            <a:pPr algn="ctr"/>
            <a:r>
              <a:rPr lang="en-US" dirty="0" err="1"/>
              <a:t>Transolecranon</a:t>
            </a:r>
            <a:r>
              <a:rPr lang="en-US" dirty="0"/>
              <a:t> osteotomy</a:t>
            </a:r>
          </a:p>
        </p:txBody>
      </p:sp>
    </p:spTree>
    <p:extLst>
      <p:ext uri="{BB962C8B-B14F-4D97-AF65-F5344CB8AC3E}">
        <p14:creationId xmlns:p14="http://schemas.microsoft.com/office/powerpoint/2010/main" val="22582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Lateral para-olecranon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0032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05421" y="1305038"/>
            <a:ext cx="5917694" cy="536829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55776" y="2484676"/>
            <a:ext cx="2111308" cy="1560810"/>
          </a:xfrm>
          <a:custGeom>
            <a:avLst/>
            <a:gdLst>
              <a:gd name="connsiteX0" fmla="*/ 1574593 w 2111308"/>
              <a:gd name="connsiteY0" fmla="*/ 157802 h 1560810"/>
              <a:gd name="connsiteX1" fmla="*/ 1837352 w 2111308"/>
              <a:gd name="connsiteY1" fmla="*/ 609747 h 1560810"/>
              <a:gd name="connsiteX2" fmla="*/ 2079090 w 2111308"/>
              <a:gd name="connsiteY2" fmla="*/ 1040671 h 1560810"/>
              <a:gd name="connsiteX3" fmla="*/ 2079090 w 2111308"/>
              <a:gd name="connsiteY3" fmla="*/ 1419043 h 1560810"/>
              <a:gd name="connsiteX4" fmla="*/ 1805821 w 2111308"/>
              <a:gd name="connsiteY4" fmla="*/ 1555678 h 1560810"/>
              <a:gd name="connsiteX5" fmla="*/ 1406427 w 2111308"/>
              <a:gd name="connsiteY5" fmla="*/ 1524147 h 1560810"/>
              <a:gd name="connsiteX6" fmla="*/ 1028055 w 2111308"/>
              <a:gd name="connsiteY6" fmla="*/ 1450574 h 1560810"/>
              <a:gd name="connsiteX7" fmla="*/ 880910 w 2111308"/>
              <a:gd name="connsiteY7" fmla="*/ 1408533 h 1560810"/>
              <a:gd name="connsiteX8" fmla="*/ 786317 w 2111308"/>
              <a:gd name="connsiteY8" fmla="*/ 1492616 h 1560810"/>
              <a:gd name="connsiteX9" fmla="*/ 597131 w 2111308"/>
              <a:gd name="connsiteY9" fmla="*/ 1440064 h 1560810"/>
              <a:gd name="connsiteX10" fmla="*/ 355393 w 2111308"/>
              <a:gd name="connsiteY10" fmla="*/ 1324450 h 1560810"/>
              <a:gd name="connsiteX11" fmla="*/ 155696 w 2111308"/>
              <a:gd name="connsiteY11" fmla="*/ 1229857 h 1560810"/>
              <a:gd name="connsiteX12" fmla="*/ 71614 w 2111308"/>
              <a:gd name="connsiteY12" fmla="*/ 925057 h 1560810"/>
              <a:gd name="connsiteX13" fmla="*/ 8552 w 2111308"/>
              <a:gd name="connsiteY13" fmla="*/ 567706 h 1560810"/>
              <a:gd name="connsiteX14" fmla="*/ 8552 w 2111308"/>
              <a:gd name="connsiteY14" fmla="*/ 336478 h 1560810"/>
              <a:gd name="connsiteX15" fmla="*/ 82124 w 2111308"/>
              <a:gd name="connsiteY15" fmla="*/ 199843 h 1560810"/>
              <a:gd name="connsiteX16" fmla="*/ 302841 w 2111308"/>
              <a:gd name="connsiteY16" fmla="*/ 231374 h 1560810"/>
              <a:gd name="connsiteX17" fmla="*/ 565600 w 2111308"/>
              <a:gd name="connsiteY17" fmla="*/ 94740 h 1560810"/>
              <a:gd name="connsiteX18" fmla="*/ 796827 w 2111308"/>
              <a:gd name="connsiteY18" fmla="*/ 147 h 1560810"/>
              <a:gd name="connsiteX19" fmla="*/ 933462 w 2111308"/>
              <a:gd name="connsiteY19" fmla="*/ 115761 h 1560810"/>
              <a:gd name="connsiteX20" fmla="*/ 1112138 w 2111308"/>
              <a:gd name="connsiteY20" fmla="*/ 147292 h 1560810"/>
              <a:gd name="connsiteX21" fmla="*/ 1416938 w 2111308"/>
              <a:gd name="connsiteY21" fmla="*/ 126271 h 1560810"/>
              <a:gd name="connsiteX22" fmla="*/ 1574593 w 2111308"/>
              <a:gd name="connsiteY22" fmla="*/ 157802 h 156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308" h="1560810">
                <a:moveTo>
                  <a:pt x="1574593" y="157802"/>
                </a:moveTo>
                <a:cubicBezTo>
                  <a:pt x="1644662" y="238381"/>
                  <a:pt x="1753269" y="462602"/>
                  <a:pt x="1837352" y="609747"/>
                </a:cubicBezTo>
                <a:cubicBezTo>
                  <a:pt x="1921435" y="756892"/>
                  <a:pt x="2038800" y="905788"/>
                  <a:pt x="2079090" y="1040671"/>
                </a:cubicBezTo>
                <a:cubicBezTo>
                  <a:pt x="2119380" y="1175554"/>
                  <a:pt x="2124635" y="1333209"/>
                  <a:pt x="2079090" y="1419043"/>
                </a:cubicBezTo>
                <a:cubicBezTo>
                  <a:pt x="2033545" y="1504878"/>
                  <a:pt x="1917931" y="1538161"/>
                  <a:pt x="1805821" y="1555678"/>
                </a:cubicBezTo>
                <a:cubicBezTo>
                  <a:pt x="1693711" y="1573195"/>
                  <a:pt x="1536054" y="1541664"/>
                  <a:pt x="1406427" y="1524147"/>
                </a:cubicBezTo>
                <a:cubicBezTo>
                  <a:pt x="1276800" y="1506630"/>
                  <a:pt x="1115641" y="1469843"/>
                  <a:pt x="1028055" y="1450574"/>
                </a:cubicBezTo>
                <a:cubicBezTo>
                  <a:pt x="940469" y="1431305"/>
                  <a:pt x="921200" y="1401526"/>
                  <a:pt x="880910" y="1408533"/>
                </a:cubicBezTo>
                <a:cubicBezTo>
                  <a:pt x="840620" y="1415540"/>
                  <a:pt x="833613" y="1487361"/>
                  <a:pt x="786317" y="1492616"/>
                </a:cubicBezTo>
                <a:cubicBezTo>
                  <a:pt x="739020" y="1497871"/>
                  <a:pt x="668952" y="1468092"/>
                  <a:pt x="597131" y="1440064"/>
                </a:cubicBezTo>
                <a:cubicBezTo>
                  <a:pt x="525310" y="1412036"/>
                  <a:pt x="355393" y="1324450"/>
                  <a:pt x="355393" y="1324450"/>
                </a:cubicBezTo>
                <a:cubicBezTo>
                  <a:pt x="281821" y="1289416"/>
                  <a:pt x="202992" y="1296423"/>
                  <a:pt x="155696" y="1229857"/>
                </a:cubicBezTo>
                <a:cubicBezTo>
                  <a:pt x="108399" y="1163292"/>
                  <a:pt x="96138" y="1035415"/>
                  <a:pt x="71614" y="925057"/>
                </a:cubicBezTo>
                <a:cubicBezTo>
                  <a:pt x="47090" y="814699"/>
                  <a:pt x="19062" y="665802"/>
                  <a:pt x="8552" y="567706"/>
                </a:cubicBezTo>
                <a:cubicBezTo>
                  <a:pt x="-1958" y="469610"/>
                  <a:pt x="-3710" y="397788"/>
                  <a:pt x="8552" y="336478"/>
                </a:cubicBezTo>
                <a:cubicBezTo>
                  <a:pt x="20814" y="275168"/>
                  <a:pt x="33076" y="217360"/>
                  <a:pt x="82124" y="199843"/>
                </a:cubicBezTo>
                <a:cubicBezTo>
                  <a:pt x="131172" y="182326"/>
                  <a:pt x="222262" y="248891"/>
                  <a:pt x="302841" y="231374"/>
                </a:cubicBezTo>
                <a:cubicBezTo>
                  <a:pt x="383420" y="213857"/>
                  <a:pt x="483269" y="133278"/>
                  <a:pt x="565600" y="94740"/>
                </a:cubicBezTo>
                <a:cubicBezTo>
                  <a:pt x="647931" y="56202"/>
                  <a:pt x="735517" y="-3356"/>
                  <a:pt x="796827" y="147"/>
                </a:cubicBezTo>
                <a:cubicBezTo>
                  <a:pt x="858137" y="3650"/>
                  <a:pt x="880910" y="91237"/>
                  <a:pt x="933462" y="115761"/>
                </a:cubicBezTo>
                <a:cubicBezTo>
                  <a:pt x="986014" y="140285"/>
                  <a:pt x="1031559" y="145540"/>
                  <a:pt x="1112138" y="147292"/>
                </a:cubicBezTo>
                <a:cubicBezTo>
                  <a:pt x="1192717" y="149044"/>
                  <a:pt x="1334607" y="119264"/>
                  <a:pt x="1416938" y="126271"/>
                </a:cubicBezTo>
                <a:cubicBezTo>
                  <a:pt x="1499269" y="133278"/>
                  <a:pt x="1504524" y="77223"/>
                  <a:pt x="1574593" y="157802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309" y="1916832"/>
            <a:ext cx="3027471" cy="3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5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</a:t>
            </a:r>
            <a:br>
              <a:rPr lang="en-GB" dirty="0"/>
            </a:br>
            <a:r>
              <a:rPr lang="en-GB" dirty="0"/>
              <a:t>Extensibility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590" y="1556792"/>
            <a:ext cx="6798820" cy="50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1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0251" y="64868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(2008) 466:135–138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552" y="23559"/>
            <a:ext cx="8425545" cy="1916832"/>
            <a:chOff x="539552" y="188640"/>
            <a:chExt cx="8425545" cy="1916832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188640"/>
              <a:ext cx="8425545" cy="1296144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1412776"/>
              <a:ext cx="8425545" cy="69269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899" y="1970282"/>
            <a:ext cx="3168352" cy="491328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148064" y="2042210"/>
          <a:ext cx="2592288" cy="458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6" imgW="3806640" imgH="6733800" progId="XaraX.Document">
                  <p:embed/>
                </p:oleObj>
              </mc:Choice>
              <mc:Fallback>
                <p:oleObj name="Document" r:id="rId6" imgW="3806640" imgH="6733800" progId="XaraX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8064" y="2042210"/>
                        <a:ext cx="2592288" cy="458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328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4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75 YO F Low energy fall</a:t>
            </a:r>
            <a:br>
              <a:rPr lang="en-GB" dirty="0"/>
            </a:br>
            <a:r>
              <a:rPr lang="en-GB" dirty="0"/>
              <a:t>Closed Neurovascular intact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EEE39-45A3-423D-B6DD-61FCE04FD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8538" y="1902372"/>
            <a:ext cx="6135462" cy="4466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FB3394-DC7C-4068-84EF-78283F950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5575"/>
            <a:ext cx="45720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8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0" y="30193"/>
            <a:ext cx="8894219" cy="2102836"/>
          </a:xfrm>
        </p:spPr>
      </p:pic>
      <p:sp>
        <p:nvSpPr>
          <p:cNvPr id="5" name="Rectangle 4"/>
          <p:cNvSpPr/>
          <p:nvPr/>
        </p:nvSpPr>
        <p:spPr>
          <a:xfrm>
            <a:off x="4355976" y="6491800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(2011) 469:2638–2644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1" y="2276871"/>
            <a:ext cx="3363067" cy="2935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5212069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10 Cadaver</a:t>
            </a:r>
          </a:p>
          <a:p>
            <a:r>
              <a:rPr lang="en-GB" sz="2800" dirty="0"/>
              <a:t>30 Patients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828" y="2087729"/>
            <a:ext cx="2500340" cy="4418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009" y="3140968"/>
            <a:ext cx="4003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2.5 cm proximal to apex</a:t>
            </a:r>
          </a:p>
          <a:p>
            <a:r>
              <a:rPr lang="en-GB" sz="2800" dirty="0"/>
              <a:t>+- 0.4 cm</a:t>
            </a:r>
          </a:p>
        </p:txBody>
      </p:sp>
    </p:spTree>
    <p:extLst>
      <p:ext uri="{BB962C8B-B14F-4D97-AF65-F5344CB8AC3E}">
        <p14:creationId xmlns:p14="http://schemas.microsoft.com/office/powerpoint/2010/main" val="383197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74A0D8-26F8-4735-B9C0-AAD2A7A1009C}"/>
              </a:ext>
            </a:extLst>
          </p:cNvPr>
          <p:cNvSpPr txBox="1"/>
          <p:nvPr/>
        </p:nvSpPr>
        <p:spPr>
          <a:xfrm>
            <a:off x="1439916" y="2070538"/>
            <a:ext cx="5759669" cy="2343807"/>
          </a:xfrm>
          <a:prstGeom prst="rect">
            <a:avLst/>
          </a:prstGeom>
          <a:solidFill>
            <a:srgbClr val="00B3EF">
              <a:alpha val="80000"/>
            </a:srgb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GB" sz="4800" dirty="0"/>
              <a:t>Injury</a:t>
            </a:r>
          </a:p>
          <a:p>
            <a:r>
              <a:rPr lang="en-GB" sz="4800" dirty="0"/>
              <a:t>Treatment</a:t>
            </a:r>
          </a:p>
          <a:p>
            <a:r>
              <a:rPr lang="en-GB" sz="4800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65349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59043-7215-47F3-9BE5-EFF536908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0" t="14534" r="12344" b="13673"/>
          <a:stretch/>
        </p:blipFill>
        <p:spPr>
          <a:xfrm>
            <a:off x="0" y="914400"/>
            <a:ext cx="4343400" cy="5755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07A66-76B2-4053-8ED6-AE22F1D3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73" t="15798" b="19531"/>
          <a:stretch/>
        </p:blipFill>
        <p:spPr>
          <a:xfrm>
            <a:off x="4343400" y="914401"/>
            <a:ext cx="4800600" cy="58647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75 YO F Low energy fall</a:t>
            </a:r>
            <a:br>
              <a:rPr lang="en-GB" dirty="0"/>
            </a:br>
            <a:r>
              <a:rPr lang="en-GB" dirty="0"/>
              <a:t>Week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F95434-D5B7-4F6B-8089-96C23B4DC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3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0862"/>
            <a:ext cx="8780462" cy="342900"/>
          </a:xfrm>
        </p:spPr>
        <p:txBody>
          <a:bodyPr/>
          <a:lstStyle/>
          <a:p>
            <a:r>
              <a:rPr lang="en-GB" dirty="0"/>
              <a:t>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04B8F-2850-4828-8943-D3380051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63" y="-8271"/>
            <a:ext cx="5620999" cy="6791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72EE2-9A1B-4FA1-BBBA-A270A4CD9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38" y="2564524"/>
            <a:ext cx="3228626" cy="24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0862"/>
            <a:ext cx="8780462" cy="342900"/>
          </a:xfrm>
        </p:spPr>
        <p:txBody>
          <a:bodyPr/>
          <a:lstStyle/>
          <a:p>
            <a:r>
              <a:rPr lang="en-GB" dirty="0"/>
              <a:t>Radial Nerve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34D445-4700-4EA5-8752-F945AB7F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329" y="57620"/>
            <a:ext cx="2737341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60C8C-05B5-41EF-8757-55BD8EC0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75 YO F Low energy fall</a:t>
            </a:r>
            <a:br>
              <a:rPr lang="en-GB" dirty="0"/>
            </a:br>
            <a:r>
              <a:rPr lang="en-GB" dirty="0"/>
              <a:t>1Year, Persistent pain affecting Quality of Life and sleep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8C236-12F7-47FA-9CE8-2CBC62C5C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5" t="18514" r="15029" b="14009"/>
          <a:stretch/>
        </p:blipFill>
        <p:spPr>
          <a:xfrm>
            <a:off x="134937" y="849871"/>
            <a:ext cx="4342470" cy="5830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0F18F-BF66-46A0-A421-B25736D92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1" t="13392" r="14108" b="15645"/>
          <a:stretch/>
        </p:blipFill>
        <p:spPr>
          <a:xfrm>
            <a:off x="4572000" y="968849"/>
            <a:ext cx="4141075" cy="58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7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48DA-7F61-442C-84A8-B35AEAD5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CEFB-D120-47A4-AAF5-AD48101FD4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52016"/>
      </p:ext>
    </p:extLst>
  </p:cSld>
  <p:clrMapOvr>
    <a:masterClrMapping/>
  </p:clrMapOvr>
</p:sld>
</file>

<file path=ppt/theme/theme1.xml><?xml version="1.0" encoding="utf-8"?>
<a:theme xmlns:a="http://schemas.openxmlformats.org/drawingml/2006/main" name="Acumed content slide">
  <a:themeElements>
    <a:clrScheme name="Acume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9E25"/>
      </a:accent1>
      <a:accent2>
        <a:srgbClr val="0099D2"/>
      </a:accent2>
      <a:accent3>
        <a:srgbClr val="A8A89E"/>
      </a:accent3>
      <a:accent4>
        <a:srgbClr val="505150"/>
      </a:accent4>
      <a:accent5>
        <a:srgbClr val="D11960"/>
      </a:accent5>
      <a:accent6>
        <a:srgbClr val="B0CD38"/>
      </a:accent6>
      <a:hlink>
        <a:srgbClr val="0099D2"/>
      </a:hlink>
      <a:folHlink>
        <a:srgbClr val="50515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0B3EF">
            <a:alpha val="80000"/>
          </a:srgbClr>
        </a:solidFill>
      </a:spPr>
      <a:bodyPr vert="horz" lIns="91440" tIns="45720" rIns="91440" bIns="45720" rtlCol="0" anchor="b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26493</TotalTime>
  <Words>261</Words>
  <Application>Microsoft Office PowerPoint</Application>
  <PresentationFormat>On-screen Show (4:3)</PresentationFormat>
  <Paragraphs>86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AdvPSA88A</vt:lpstr>
      <vt:lpstr>Arial</vt:lpstr>
      <vt:lpstr>Calibri</vt:lpstr>
      <vt:lpstr>Futura-BookOblique</vt:lpstr>
      <vt:lpstr>Rockwell</vt:lpstr>
      <vt:lpstr>Acumed content slide</vt:lpstr>
      <vt:lpstr>Document</vt:lpstr>
      <vt:lpstr>PowerPoint Presentation</vt:lpstr>
      <vt:lpstr>PowerPoint Presentation</vt:lpstr>
      <vt:lpstr>75 YO F Low energy fall Closed Neurovascular intact</vt:lpstr>
      <vt:lpstr>PowerPoint Presentation</vt:lpstr>
      <vt:lpstr>75 YO F Low energy fall Week 4</vt:lpstr>
      <vt:lpstr>Approach</vt:lpstr>
      <vt:lpstr>Radial Nerve</vt:lpstr>
      <vt:lpstr>75 YO F Low energy fall 1Year, Persistent pain affecting Quality of Life and sleep</vt:lpstr>
      <vt:lpstr>PowerPoint Presentation</vt:lpstr>
      <vt:lpstr>Usual Suspects</vt:lpstr>
      <vt:lpstr>8 Steps to happiness</vt:lpstr>
      <vt:lpstr>Tip </vt:lpstr>
      <vt:lpstr>Tip 2 </vt:lpstr>
      <vt:lpstr>Approach</vt:lpstr>
      <vt:lpstr>Posterior approaches</vt:lpstr>
      <vt:lpstr>Olecranon osteotomy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Para-olecranon approach</vt:lpstr>
      <vt:lpstr>Lateral para-olecranon</vt:lpstr>
      <vt:lpstr>Posterior approach</vt:lpstr>
      <vt:lpstr>Lateral para-olecranon</vt:lpstr>
      <vt:lpstr>Tip Extensibility</vt:lpstr>
      <vt:lpstr>PowerPoint Presentation</vt:lpstr>
      <vt:lpstr>PowerPoint Presentation</vt:lpstr>
    </vt:vector>
  </TitlesOfParts>
  <Company>Acumed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Harris</dc:creator>
  <cp:lastModifiedBy>Lee Van Rensburg</cp:lastModifiedBy>
  <cp:revision>430</cp:revision>
  <cp:lastPrinted>2014-12-03T00:48:11Z</cp:lastPrinted>
  <dcterms:created xsi:type="dcterms:W3CDTF">2014-06-04T22:54:20Z</dcterms:created>
  <dcterms:modified xsi:type="dcterms:W3CDTF">2019-06-02T19:42:28Z</dcterms:modified>
</cp:coreProperties>
</file>