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Lst>
  <p:notesMasterIdLst>
    <p:notesMasterId r:id="rId39"/>
  </p:notesMasterIdLst>
  <p:handoutMasterIdLst>
    <p:handoutMasterId r:id="rId40"/>
  </p:handoutMasterIdLst>
  <p:sldIdLst>
    <p:sldId id="414" r:id="rId2"/>
    <p:sldId id="418" r:id="rId3"/>
    <p:sldId id="518" r:id="rId4"/>
    <p:sldId id="795" r:id="rId5"/>
    <p:sldId id="519" r:id="rId6"/>
    <p:sldId id="520" r:id="rId7"/>
    <p:sldId id="419" r:id="rId8"/>
    <p:sldId id="521" r:id="rId9"/>
    <p:sldId id="522" r:id="rId10"/>
    <p:sldId id="523" r:id="rId11"/>
    <p:sldId id="502" r:id="rId12"/>
    <p:sldId id="778" r:id="rId13"/>
    <p:sldId id="777" r:id="rId14"/>
    <p:sldId id="775" r:id="rId15"/>
    <p:sldId id="779" r:id="rId16"/>
    <p:sldId id="480" r:id="rId17"/>
    <p:sldId id="465" r:id="rId18"/>
    <p:sldId id="762" r:id="rId19"/>
    <p:sldId id="722" r:id="rId20"/>
    <p:sldId id="780" r:id="rId21"/>
    <p:sldId id="759" r:id="rId22"/>
    <p:sldId id="781" r:id="rId23"/>
    <p:sldId id="782" r:id="rId24"/>
    <p:sldId id="783" r:id="rId25"/>
    <p:sldId id="766" r:id="rId26"/>
    <p:sldId id="765" r:id="rId27"/>
    <p:sldId id="784" r:id="rId28"/>
    <p:sldId id="767" r:id="rId29"/>
    <p:sldId id="769" r:id="rId30"/>
    <p:sldId id="789" r:id="rId31"/>
    <p:sldId id="546" r:id="rId32"/>
    <p:sldId id="791" r:id="rId33"/>
    <p:sldId id="790" r:id="rId34"/>
    <p:sldId id="554" r:id="rId35"/>
    <p:sldId id="792" r:id="rId36"/>
    <p:sldId id="793" r:id="rId37"/>
    <p:sldId id="794"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uu" initials="JL" lastIdx="6" clrIdx="0">
    <p:extLst/>
  </p:cmAuthor>
  <p:cmAuthor id="2" name="Sharon Sipprell" initials="SS" lastIdx="26"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8B012"/>
    <a:srgbClr val="21C5FF"/>
    <a:srgbClr val="3BCCFF"/>
    <a:srgbClr val="8DD8EF"/>
    <a:srgbClr val="D4D4D0"/>
    <a:srgbClr val="D5D5D1"/>
    <a:srgbClr val="A8A89E"/>
    <a:srgbClr val="0099D2"/>
    <a:srgbClr val="505150"/>
    <a:srgbClr val="00B3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90" autoAdjust="0"/>
    <p:restoredTop sz="91443" autoAdjust="0"/>
  </p:normalViewPr>
  <p:slideViewPr>
    <p:cSldViewPr snapToGrid="0" showGuides="1">
      <p:cViewPr varScale="1">
        <p:scale>
          <a:sx n="61" d="100"/>
          <a:sy n="61" d="100"/>
        </p:scale>
        <p:origin x="1500" y="56"/>
      </p:cViewPr>
      <p:guideLst>
        <p:guide orient="horz" pos="2160"/>
        <p:guide pos="144"/>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2732"/>
    </p:cViewPr>
  </p:sorterViewPr>
  <p:notesViewPr>
    <p:cSldViewPr snapToGrid="0">
      <p:cViewPr varScale="1">
        <p:scale>
          <a:sx n="67" d="100"/>
          <a:sy n="67" d="100"/>
        </p:scale>
        <p:origin x="319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1440" tIns="45720" rIns="91440" bIns="45720" rtlCol="0"/>
          <a:lstStyle>
            <a:lvl1pPr algn="r">
              <a:defRPr sz="1200"/>
            </a:lvl1pPr>
          </a:lstStyle>
          <a:p>
            <a:fld id="{5DCCBF1D-6145-4364-A7EF-1ECC20095DD4}" type="datetimeFigureOut">
              <a:rPr lang="en-US" smtClean="0"/>
              <a:t>6/2/2019</a:t>
            </a:fld>
            <a:endParaRPr lang="en-US" dirty="0"/>
          </a:p>
        </p:txBody>
      </p:sp>
      <p:sp>
        <p:nvSpPr>
          <p:cNvPr id="4" name="Footer Placeholder 3"/>
          <p:cNvSpPr>
            <a:spLocks noGrp="1"/>
          </p:cNvSpPr>
          <p:nvPr>
            <p:ph type="ftr" sz="quarter" idx="2"/>
          </p:nvPr>
        </p:nvSpPr>
        <p:spPr>
          <a:xfrm>
            <a:off x="0" y="8829968"/>
            <a:ext cx="3037840" cy="46643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1440" tIns="45720" rIns="91440" bIns="45720" rtlCol="0" anchor="b"/>
          <a:lstStyle>
            <a:lvl1pPr algn="r">
              <a:defRPr sz="1200"/>
            </a:lvl1pPr>
          </a:lstStyle>
          <a:p>
            <a:fld id="{D682392C-4FCB-4F0E-A1ED-52316556838B}" type="slidenum">
              <a:rPr lang="en-US" smtClean="0"/>
              <a:t>‹#›</a:t>
            </a:fld>
            <a:endParaRPr lang="en-US" dirty="0"/>
          </a:p>
        </p:txBody>
      </p:sp>
    </p:spTree>
    <p:extLst>
      <p:ext uri="{BB962C8B-B14F-4D97-AF65-F5344CB8AC3E}">
        <p14:creationId xmlns:p14="http://schemas.microsoft.com/office/powerpoint/2010/main" val="35735242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EBB9A860-4083-4C32-9046-2106DE3AA066}" type="datetimeFigureOut">
              <a:rPr lang="en-US" smtClean="0"/>
              <a:t>6/2/2019</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1440" tIns="45720" rIns="91440" bIns="45720" rtlCol="0" anchor="b"/>
          <a:lstStyle>
            <a:lvl1pPr algn="r">
              <a:defRPr sz="1200"/>
            </a:lvl1pPr>
          </a:lstStyle>
          <a:p>
            <a:fld id="{FD27A742-9891-4FEC-A1A4-6014E3C407F9}" type="slidenum">
              <a:rPr lang="en-US" smtClean="0"/>
              <a:t>‹#›</a:t>
            </a:fld>
            <a:endParaRPr lang="en-US" dirty="0"/>
          </a:p>
        </p:txBody>
      </p:sp>
    </p:spTree>
    <p:extLst>
      <p:ext uri="{BB962C8B-B14F-4D97-AF65-F5344CB8AC3E}">
        <p14:creationId xmlns:p14="http://schemas.microsoft.com/office/powerpoint/2010/main" val="2226824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27A742-9891-4FEC-A1A4-6014E3C407F9}" type="slidenum">
              <a:rPr lang="en-US" smtClean="0"/>
              <a:t>1</a:t>
            </a:fld>
            <a:endParaRPr lang="en-US" dirty="0"/>
          </a:p>
        </p:txBody>
      </p:sp>
    </p:spTree>
    <p:extLst>
      <p:ext uri="{BB962C8B-B14F-4D97-AF65-F5344CB8AC3E}">
        <p14:creationId xmlns:p14="http://schemas.microsoft.com/office/powerpoint/2010/main" val="3134816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A1B8093-D77F-4F33-B02B-72FE5262FF04}" type="slidenum">
              <a:rPr lang="en-GB" altLang="en-US" smtClean="0">
                <a:latin typeface="Calibri" panose="020F0502020204030204" pitchFamily="34" charset="0"/>
              </a:rPr>
              <a:pPr/>
              <a:t>12</a:t>
            </a:fld>
            <a:endParaRPr lang="en-GB" altLang="en-US">
              <a:latin typeface="Calibri" panose="020F0502020204030204" pitchFamily="34" charset="0"/>
            </a:endParaRPr>
          </a:p>
        </p:txBody>
      </p:sp>
    </p:spTree>
    <p:extLst>
      <p:ext uri="{BB962C8B-B14F-4D97-AF65-F5344CB8AC3E}">
        <p14:creationId xmlns:p14="http://schemas.microsoft.com/office/powerpoint/2010/main" val="2176684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DDF60FC-DC6A-42CB-A734-BACF884E2041}" type="slidenum">
              <a:rPr lang="en-GB" altLang="en-US" smtClean="0">
                <a:latin typeface="Calibri" panose="020F0502020204030204" pitchFamily="34" charset="0"/>
              </a:rPr>
              <a:pPr/>
              <a:t>22</a:t>
            </a:fld>
            <a:endParaRPr lang="en-GB" altLang="en-US">
              <a:latin typeface="Calibri" panose="020F0502020204030204" pitchFamily="34" charset="0"/>
            </a:endParaRPr>
          </a:p>
        </p:txBody>
      </p:sp>
    </p:spTree>
    <p:extLst>
      <p:ext uri="{BB962C8B-B14F-4D97-AF65-F5344CB8AC3E}">
        <p14:creationId xmlns:p14="http://schemas.microsoft.com/office/powerpoint/2010/main" val="3981259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DDF60FC-DC6A-42CB-A734-BACF884E2041}" type="slidenum">
              <a:rPr lang="en-GB" altLang="en-US" smtClean="0">
                <a:latin typeface="Calibri" panose="020F0502020204030204" pitchFamily="34" charset="0"/>
              </a:rPr>
              <a:pPr/>
              <a:t>23</a:t>
            </a:fld>
            <a:endParaRPr lang="en-GB" altLang="en-US">
              <a:latin typeface="Calibri" panose="020F0502020204030204" pitchFamily="34" charset="0"/>
            </a:endParaRPr>
          </a:p>
        </p:txBody>
      </p:sp>
    </p:spTree>
    <p:extLst>
      <p:ext uri="{BB962C8B-B14F-4D97-AF65-F5344CB8AC3E}">
        <p14:creationId xmlns:p14="http://schemas.microsoft.com/office/powerpoint/2010/main" val="391073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DDF60FC-DC6A-42CB-A734-BACF884E2041}" type="slidenum">
              <a:rPr lang="en-GB" altLang="en-US" smtClean="0">
                <a:latin typeface="Calibri" panose="020F0502020204030204" pitchFamily="34" charset="0"/>
              </a:rPr>
              <a:pPr/>
              <a:t>24</a:t>
            </a:fld>
            <a:endParaRPr lang="en-GB" altLang="en-US">
              <a:latin typeface="Calibri" panose="020F0502020204030204" pitchFamily="34" charset="0"/>
            </a:endParaRPr>
          </a:p>
        </p:txBody>
      </p:sp>
    </p:spTree>
    <p:extLst>
      <p:ext uri="{BB962C8B-B14F-4D97-AF65-F5344CB8AC3E}">
        <p14:creationId xmlns:p14="http://schemas.microsoft.com/office/powerpoint/2010/main" val="1688127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DDF60FC-DC6A-42CB-A734-BACF884E2041}" type="slidenum">
              <a:rPr lang="en-GB" altLang="en-US" smtClean="0">
                <a:latin typeface="Calibri" panose="020F0502020204030204" pitchFamily="34" charset="0"/>
              </a:rPr>
              <a:pPr/>
              <a:t>25</a:t>
            </a:fld>
            <a:endParaRPr lang="en-GB" altLang="en-US">
              <a:latin typeface="Calibri" panose="020F0502020204030204" pitchFamily="34" charset="0"/>
            </a:endParaRPr>
          </a:p>
        </p:txBody>
      </p:sp>
    </p:spTree>
    <p:extLst>
      <p:ext uri="{BB962C8B-B14F-4D97-AF65-F5344CB8AC3E}">
        <p14:creationId xmlns:p14="http://schemas.microsoft.com/office/powerpoint/2010/main" val="298774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DDF60FC-DC6A-42CB-A734-BACF884E2041}" type="slidenum">
              <a:rPr lang="en-GB" altLang="en-US" smtClean="0">
                <a:latin typeface="Calibri" panose="020F0502020204030204" pitchFamily="34" charset="0"/>
              </a:rPr>
              <a:pPr/>
              <a:t>27</a:t>
            </a:fld>
            <a:endParaRPr lang="en-GB" altLang="en-US">
              <a:latin typeface="Calibri" panose="020F0502020204030204" pitchFamily="34" charset="0"/>
            </a:endParaRPr>
          </a:p>
        </p:txBody>
      </p:sp>
    </p:spTree>
    <p:extLst>
      <p:ext uri="{BB962C8B-B14F-4D97-AF65-F5344CB8AC3E}">
        <p14:creationId xmlns:p14="http://schemas.microsoft.com/office/powerpoint/2010/main" val="1044192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53D3C8A0-C750-44DE-857C-80ACCD33F3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FB40D07A-E45F-4932-81F3-3A39FBDD1C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37892" name="Slide Number Placeholder 3">
            <a:extLst>
              <a:ext uri="{FF2B5EF4-FFF2-40B4-BE49-F238E27FC236}">
                <a16:creationId xmlns:a16="http://schemas.microsoft.com/office/drawing/2014/main" id="{DA55010E-8F55-4AA7-95A5-28E03F30E2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E8725D4-CB89-496D-8063-3E22249BE987}" type="slidenum">
              <a:rPr lang="en-GB" altLang="en-US" smtClean="0">
                <a:latin typeface="Calibri" panose="020F0502020204030204" pitchFamily="34" charset="0"/>
              </a:rPr>
              <a:pPr/>
              <a:t>31</a:t>
            </a:fld>
            <a:endParaRPr lang="en-GB" altLang="en-US">
              <a:latin typeface="Calibri" panose="020F0502020204030204" pitchFamily="34" charset="0"/>
            </a:endParaRPr>
          </a:p>
        </p:txBody>
      </p:sp>
    </p:spTree>
    <p:extLst>
      <p:ext uri="{BB962C8B-B14F-4D97-AF65-F5344CB8AC3E}">
        <p14:creationId xmlns:p14="http://schemas.microsoft.com/office/powerpoint/2010/main" val="1526840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27A742-9891-4FEC-A1A4-6014E3C407F9}" type="slidenum">
              <a:rPr lang="en-US" smtClean="0"/>
              <a:t>2</a:t>
            </a:fld>
            <a:endParaRPr lang="en-US" dirty="0"/>
          </a:p>
        </p:txBody>
      </p:sp>
    </p:spTree>
    <p:extLst>
      <p:ext uri="{BB962C8B-B14F-4D97-AF65-F5344CB8AC3E}">
        <p14:creationId xmlns:p14="http://schemas.microsoft.com/office/powerpoint/2010/main" val="2949981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89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D73560A-3AA9-4DCE-8404-7D0EAE7B6DEC}" type="slidenum">
              <a:rPr lang="en-GB" altLang="en-US" smtClean="0">
                <a:latin typeface="Calibri" panose="020F0502020204030204" pitchFamily="34" charset="0"/>
              </a:rPr>
              <a:pPr/>
              <a:t>3</a:t>
            </a:fld>
            <a:endParaRPr lang="en-GB" altLang="en-US">
              <a:latin typeface="Calibri" panose="020F0502020204030204" pitchFamily="34" charset="0"/>
            </a:endParaRPr>
          </a:p>
        </p:txBody>
      </p:sp>
    </p:spTree>
    <p:extLst>
      <p:ext uri="{BB962C8B-B14F-4D97-AF65-F5344CB8AC3E}">
        <p14:creationId xmlns:p14="http://schemas.microsoft.com/office/powerpoint/2010/main" val="527707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91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A9AEED1-50D6-4A49-9006-377E79DECEE0}" type="slidenum">
              <a:rPr lang="en-GB" altLang="en-US" smtClean="0">
                <a:latin typeface="Calibri" panose="020F0502020204030204" pitchFamily="34" charset="0"/>
              </a:rPr>
              <a:pPr/>
              <a:t>5</a:t>
            </a:fld>
            <a:endParaRPr lang="en-GB" altLang="en-US">
              <a:latin typeface="Calibri" panose="020F0502020204030204" pitchFamily="34" charset="0"/>
            </a:endParaRPr>
          </a:p>
        </p:txBody>
      </p:sp>
    </p:spTree>
    <p:extLst>
      <p:ext uri="{BB962C8B-B14F-4D97-AF65-F5344CB8AC3E}">
        <p14:creationId xmlns:p14="http://schemas.microsoft.com/office/powerpoint/2010/main" val="772859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93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12F0DE7-4CF8-4712-91F0-B88C423CCA06}" type="slidenum">
              <a:rPr lang="en-GB" altLang="en-US" smtClean="0">
                <a:latin typeface="Calibri" panose="020F0502020204030204" pitchFamily="34" charset="0"/>
              </a:rPr>
              <a:pPr/>
              <a:t>6</a:t>
            </a:fld>
            <a:endParaRPr lang="en-GB" altLang="en-US">
              <a:latin typeface="Calibri" panose="020F0502020204030204" pitchFamily="34" charset="0"/>
            </a:endParaRPr>
          </a:p>
        </p:txBody>
      </p:sp>
    </p:spTree>
    <p:extLst>
      <p:ext uri="{BB962C8B-B14F-4D97-AF65-F5344CB8AC3E}">
        <p14:creationId xmlns:p14="http://schemas.microsoft.com/office/powerpoint/2010/main" val="1388292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95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59D72B2-A579-4E7B-9D06-19119C34952A}" type="slidenum">
              <a:rPr lang="en-GB" altLang="en-US" smtClean="0">
                <a:latin typeface="Calibri" panose="020F0502020204030204" pitchFamily="34" charset="0"/>
              </a:rPr>
              <a:pPr/>
              <a:t>8</a:t>
            </a:fld>
            <a:endParaRPr lang="en-GB" altLang="en-US">
              <a:latin typeface="Calibri" panose="020F0502020204030204" pitchFamily="34" charset="0"/>
            </a:endParaRPr>
          </a:p>
        </p:txBody>
      </p:sp>
    </p:spTree>
    <p:extLst>
      <p:ext uri="{BB962C8B-B14F-4D97-AF65-F5344CB8AC3E}">
        <p14:creationId xmlns:p14="http://schemas.microsoft.com/office/powerpoint/2010/main" val="842256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97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809194-74D0-4854-A8DB-5A58DBC89BB1}" type="slidenum">
              <a:rPr lang="en-GB" altLang="en-US" smtClean="0">
                <a:latin typeface="Calibri" panose="020F0502020204030204" pitchFamily="34" charset="0"/>
              </a:rPr>
              <a:pPr/>
              <a:t>9</a:t>
            </a:fld>
            <a:endParaRPr lang="en-GB" altLang="en-US">
              <a:latin typeface="Calibri" panose="020F0502020204030204" pitchFamily="34" charset="0"/>
            </a:endParaRPr>
          </a:p>
        </p:txBody>
      </p:sp>
    </p:spTree>
    <p:extLst>
      <p:ext uri="{BB962C8B-B14F-4D97-AF65-F5344CB8AC3E}">
        <p14:creationId xmlns:p14="http://schemas.microsoft.com/office/powerpoint/2010/main" val="336002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99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D969AA2-49A4-478B-B32D-0722AE8356B3}" type="slidenum">
              <a:rPr lang="en-GB" altLang="en-US" smtClean="0">
                <a:latin typeface="Calibri" panose="020F0502020204030204" pitchFamily="34" charset="0"/>
              </a:rPr>
              <a:pPr/>
              <a:t>10</a:t>
            </a:fld>
            <a:endParaRPr lang="en-GB" altLang="en-US">
              <a:latin typeface="Calibri" panose="020F0502020204030204" pitchFamily="34" charset="0"/>
            </a:endParaRPr>
          </a:p>
        </p:txBody>
      </p:sp>
    </p:spTree>
    <p:extLst>
      <p:ext uri="{BB962C8B-B14F-4D97-AF65-F5344CB8AC3E}">
        <p14:creationId xmlns:p14="http://schemas.microsoft.com/office/powerpoint/2010/main" val="1545364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E933803-1672-4C5B-BC2E-586EDDB1CA7E}" type="slidenum">
              <a:rPr lang="en-GB" altLang="en-US" smtClean="0">
                <a:latin typeface="Calibri" panose="020F0502020204030204" pitchFamily="34" charset="0"/>
              </a:rPr>
              <a:pPr/>
              <a:t>11</a:t>
            </a:fld>
            <a:endParaRPr lang="en-GB" altLang="en-US">
              <a:latin typeface="Calibri" panose="020F0502020204030204" pitchFamily="34" charset="0"/>
            </a:endParaRPr>
          </a:p>
        </p:txBody>
      </p:sp>
    </p:spTree>
    <p:extLst>
      <p:ext uri="{BB962C8B-B14F-4D97-AF65-F5344CB8AC3E}">
        <p14:creationId xmlns:p14="http://schemas.microsoft.com/office/powerpoint/2010/main" val="2058943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Rectangle 2"/>
          <p:cNvSpPr/>
          <p:nvPr userDrawn="1"/>
        </p:nvSpPr>
        <p:spPr>
          <a:xfrm>
            <a:off x="796636" y="0"/>
            <a:ext cx="2921000" cy="738909"/>
          </a:xfrm>
          <a:prstGeom prst="rect">
            <a:avLst/>
          </a:prstGeom>
          <a:solidFill>
            <a:srgbClr val="00B3E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Placeholder 2"/>
          <p:cNvSpPr>
            <a:spLocks noGrp="1"/>
          </p:cNvSpPr>
          <p:nvPr>
            <p:ph idx="1"/>
          </p:nvPr>
        </p:nvSpPr>
        <p:spPr>
          <a:xfrm>
            <a:off x="981358" y="1270000"/>
            <a:ext cx="7481628" cy="4680973"/>
          </a:xfrm>
          <a:prstGeom prst="rect">
            <a:avLst/>
          </a:prstGeom>
        </p:spPr>
        <p:txBody>
          <a:bodyPr vert="horz" lIns="91440" tIns="45720" rIns="91440" bIns="45720" rtlCol="0">
            <a:normAutofit/>
          </a:bodyPr>
          <a:lstStyle/>
          <a:p>
            <a:pPr lvl="0"/>
            <a:r>
              <a:rPr lang="en-US" dirty="0"/>
              <a:t>Subhead Arial Bold 20 Color# Grey</a:t>
            </a:r>
          </a:p>
          <a:p>
            <a:pPr marL="0" marR="0" lvl="1" indent="0" algn="l" defTabSz="914400" rtl="0" eaLnBrk="1" fontAlgn="auto" latinLnBrk="0" hangingPunct="1">
              <a:lnSpc>
                <a:spcPct val="90000"/>
              </a:lnSpc>
              <a:spcBef>
                <a:spcPts val="500"/>
              </a:spcBef>
              <a:spcAft>
                <a:spcPts val="0"/>
              </a:spcAft>
              <a:buClr>
                <a:srgbClr val="00B3EF"/>
              </a:buClr>
              <a:buSzTx/>
              <a:buFont typeface="Arial" panose="020B0604020202020204" pitchFamily="34" charset="0"/>
              <a:buNone/>
              <a:tabLst/>
              <a:defRPr/>
            </a:pPr>
            <a:r>
              <a:rPr lang="en-US" dirty="0"/>
              <a:t>Regular Text Style Arial Regular 18pt Color# Grey, Text 1, Lighter 25%</a:t>
            </a:r>
          </a:p>
          <a:p>
            <a:pPr lvl="2"/>
            <a:r>
              <a:rPr lang="en-US" dirty="0"/>
              <a:t>1st Level Bullets Arial Regular 16pt Color# Grey with Cyan Bullet</a:t>
            </a:r>
          </a:p>
          <a:p>
            <a:pPr lvl="3"/>
            <a:r>
              <a:rPr lang="en-US" dirty="0"/>
              <a:t>2nd Level Bullets Arial Regular 16pt Color# Grey</a:t>
            </a:r>
          </a:p>
          <a:p>
            <a:pPr lvl="4"/>
            <a:r>
              <a:rPr lang="en-US" dirty="0"/>
              <a:t>PICTURE CAPTIONS</a:t>
            </a:r>
          </a:p>
          <a:p>
            <a:pPr lvl="5"/>
            <a:r>
              <a:rPr lang="en-US" sz="1600" dirty="0">
                <a:latin typeface="Arial" panose="020B0604020202020204" pitchFamily="34" charset="0"/>
                <a:cs typeface="Arial" panose="020B0604020202020204" pitchFamily="34" charset="0"/>
              </a:rPr>
              <a:t>Picture Caption Descriptive Text.</a:t>
            </a:r>
            <a:endParaRPr lang="en-US" dirty="0"/>
          </a:p>
          <a:p>
            <a:pPr lvl="2"/>
            <a:endParaRPr lang="en-US" dirty="0"/>
          </a:p>
          <a:p>
            <a:pPr lvl="2"/>
            <a:endParaRPr lang="en-US" dirty="0"/>
          </a:p>
        </p:txBody>
      </p:sp>
      <p:sp>
        <p:nvSpPr>
          <p:cNvPr id="5" name="Title Placeholder 1"/>
          <p:cNvSpPr>
            <a:spLocks noGrp="1"/>
          </p:cNvSpPr>
          <p:nvPr>
            <p:ph type="title"/>
          </p:nvPr>
        </p:nvSpPr>
        <p:spPr>
          <a:xfrm>
            <a:off x="981357" y="200928"/>
            <a:ext cx="8107218" cy="342796"/>
          </a:xfrm>
          <a:prstGeom prst="rect">
            <a:avLst/>
          </a:prstGeom>
        </p:spPr>
        <p:txBody>
          <a:bodyPr vert="horz" lIns="91440" tIns="45720" rIns="91440" bIns="45720" rtlCol="0" anchor="ctr">
            <a:noAutofit/>
          </a:bodyPr>
          <a:lstStyle/>
          <a:p>
            <a:r>
              <a:rPr lang="en-US" dirty="0"/>
              <a:t>Rockwell 18pt white</a:t>
            </a:r>
          </a:p>
        </p:txBody>
      </p:sp>
      <p:sp>
        <p:nvSpPr>
          <p:cNvPr id="6" name="Footer Placeholder 4"/>
          <p:cNvSpPr>
            <a:spLocks noGrp="1"/>
          </p:cNvSpPr>
          <p:nvPr>
            <p:ph type="ftr" sz="quarter" idx="3"/>
          </p:nvPr>
        </p:nvSpPr>
        <p:spPr>
          <a:xfrm>
            <a:off x="5167356" y="6269129"/>
            <a:ext cx="3086100" cy="365125"/>
          </a:xfrm>
          <a:prstGeom prst="rect">
            <a:avLst/>
          </a:prstGeom>
        </p:spPr>
        <p:txBody>
          <a:bodyPr vert="horz" lIns="91440" tIns="45720" rIns="91440" bIns="45720" rtlCol="0" anchor="ctr"/>
          <a:lstStyle>
            <a:lvl1pPr algn="r">
              <a:defRPr sz="1000" b="1">
                <a:solidFill>
                  <a:srgbClr val="0099D2"/>
                </a:solidFill>
                <a:latin typeface="Arial" panose="020B0604020202020204" pitchFamily="34" charset="0"/>
                <a:cs typeface="Arial" panose="020B0604020202020204" pitchFamily="34" charset="0"/>
              </a:defRPr>
            </a:lvl1pPr>
          </a:lstStyle>
          <a:p>
            <a:r>
              <a:rPr lang="en-US" dirty="0"/>
              <a:t>GEN70-19-A  </a:t>
            </a:r>
          </a:p>
        </p:txBody>
      </p:sp>
      <p:pic>
        <p:nvPicPr>
          <p:cNvPr id="7" name="Picture 6" descr="ACUMED_LOGO_FINAL##.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6635" y="6292825"/>
            <a:ext cx="1758148" cy="321382"/>
          </a:xfrm>
          <a:prstGeom prst="rect">
            <a:avLst/>
          </a:prstGeom>
        </p:spPr>
      </p:pic>
    </p:spTree>
    <p:extLst>
      <p:ext uri="{BB962C8B-B14F-4D97-AF65-F5344CB8AC3E}">
        <p14:creationId xmlns:p14="http://schemas.microsoft.com/office/powerpoint/2010/main" val="2855172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1"/>
          <p:cNvSpPr/>
          <p:nvPr userDrawn="1"/>
        </p:nvSpPr>
        <p:spPr>
          <a:xfrm>
            <a:off x="0" y="6176963"/>
            <a:ext cx="9144000" cy="6810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Date Placeholder 1"/>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9804A38A-AFBC-4816-9BA8-774CBACAFB93}" type="datetimeFigureOut">
              <a:rPr lang="en-US" smtClean="0"/>
              <a:pPr>
                <a:defRPr/>
              </a:pPr>
              <a:t>6/2/2019</a:t>
            </a:fld>
            <a:endParaRPr lang="en-US"/>
          </a:p>
        </p:txBody>
      </p:sp>
      <p:sp>
        <p:nvSpPr>
          <p:cNvPr id="4" name="Footer Placeholder 2"/>
          <p:cNvSpPr>
            <a:spLocks noGrp="1"/>
          </p:cNvSpPr>
          <p:nvPr>
            <p:ph type="ftr" sz="quarter" idx="11"/>
          </p:nvPr>
        </p:nvSpPr>
        <p:spPr>
          <a:xfrm>
            <a:off x="5927725" y="6326188"/>
            <a:ext cx="3086100" cy="365125"/>
          </a:xfrm>
          <a:prstGeom prst="rect">
            <a:avLst/>
          </a:prstGeom>
        </p:spPr>
        <p:txBody>
          <a:bodyPr/>
          <a:lstStyle>
            <a:lvl1pPr>
              <a:defRPr/>
            </a:lvl1pPr>
          </a:lstStyle>
          <a:p>
            <a:pPr>
              <a:defRPr/>
            </a:pPr>
            <a:endParaRPr lang="en-US"/>
          </a:p>
        </p:txBody>
      </p:sp>
      <p:sp>
        <p:nvSpPr>
          <p:cNvPr id="5" name="Slide Number Placeholder 3"/>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76A0FCC-9AC6-4FEA-A6AB-F9833C90AF4C}" type="slidenum">
              <a:rPr lang="en-US"/>
              <a:pPr>
                <a:defRPr/>
              </a:pPr>
              <a:t>‹#›</a:t>
            </a:fld>
            <a:endParaRPr lang="en-US"/>
          </a:p>
        </p:txBody>
      </p:sp>
    </p:spTree>
    <p:extLst>
      <p:ext uri="{BB962C8B-B14F-4D97-AF65-F5344CB8AC3E}">
        <p14:creationId xmlns:p14="http://schemas.microsoft.com/office/powerpoint/2010/main" val="183070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30177DF1-418B-4F83-9F3E-1664C257DC96}" type="datetimeFigureOut">
              <a:rPr lang="en-US"/>
              <a:pPr>
                <a:defRPr/>
              </a:pPr>
              <a:t>6/2/2019</a:t>
            </a:fld>
            <a:endParaRPr lang="en-GB" dirty="0"/>
          </a:p>
        </p:txBody>
      </p:sp>
      <p:sp>
        <p:nvSpPr>
          <p:cNvPr id="4" name="Footer Placeholder 2"/>
          <p:cNvSpPr>
            <a:spLocks noGrp="1"/>
          </p:cNvSpPr>
          <p:nvPr>
            <p:ph type="ftr" sz="quarter" idx="11"/>
          </p:nvPr>
        </p:nvSpPr>
        <p:spPr/>
        <p:txBody>
          <a:bodyPr/>
          <a:lstStyle>
            <a:lvl1pPr>
              <a:defRPr/>
            </a:lvl1pPr>
          </a:lstStyle>
          <a:p>
            <a:pPr>
              <a:defRPr/>
            </a:pPr>
            <a:endParaRPr lang="en-GB"/>
          </a:p>
        </p:txBody>
      </p:sp>
      <p:sp>
        <p:nvSpPr>
          <p:cNvPr id="5" name="Slide Number Placeholder 22"/>
          <p:cNvSpPr>
            <a:spLocks noGrp="1"/>
          </p:cNvSpPr>
          <p:nvPr>
            <p:ph type="sldNum" sz="quarter" idx="12"/>
          </p:nvPr>
        </p:nvSpPr>
        <p:spPr/>
        <p:txBody>
          <a:bodyPr/>
          <a:lstStyle>
            <a:lvl1pPr>
              <a:defRPr/>
            </a:lvl1pPr>
          </a:lstStyle>
          <a:p>
            <a:pPr>
              <a:defRPr/>
            </a:pPr>
            <a:fld id="{1D5B81E3-23A7-40B8-8F19-ED04E765E0AF}" type="slidenum">
              <a:rPr lang="en-GB"/>
              <a:pPr>
                <a:defRPr/>
              </a:pPr>
              <a:t>‹#›</a:t>
            </a:fld>
            <a:endParaRPr lang="en-GB"/>
          </a:p>
        </p:txBody>
      </p:sp>
    </p:spTree>
    <p:extLst>
      <p:ext uri="{BB962C8B-B14F-4D97-AF65-F5344CB8AC3E}">
        <p14:creationId xmlns:p14="http://schemas.microsoft.com/office/powerpoint/2010/main" val="3113817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13"/>
          <p:cNvSpPr>
            <a:spLocks noGrp="1"/>
          </p:cNvSpPr>
          <p:nvPr>
            <p:ph type="dt" sz="half" idx="10"/>
          </p:nvPr>
        </p:nvSpPr>
        <p:spPr/>
        <p:txBody>
          <a:bodyPr/>
          <a:lstStyle>
            <a:lvl1pPr>
              <a:defRPr/>
            </a:lvl1pPr>
          </a:lstStyle>
          <a:p>
            <a:pPr>
              <a:defRPr/>
            </a:pPr>
            <a:fld id="{301DE038-71B5-4A4D-BD88-5F97B8B16E22}" type="datetimeFigureOut">
              <a:rPr lang="en-US"/>
              <a:pPr>
                <a:defRPr/>
              </a:pPr>
              <a:t>6/2/2019</a:t>
            </a:fld>
            <a:endParaRPr lang="en-GB" dirty="0"/>
          </a:p>
        </p:txBody>
      </p:sp>
      <p:sp>
        <p:nvSpPr>
          <p:cNvPr id="5" name="Footer Placeholder 2"/>
          <p:cNvSpPr>
            <a:spLocks noGrp="1"/>
          </p:cNvSpPr>
          <p:nvPr>
            <p:ph type="ftr" sz="quarter" idx="11"/>
          </p:nvPr>
        </p:nvSpPr>
        <p:spPr/>
        <p:txBody>
          <a:bodyPr/>
          <a:lstStyle>
            <a:lvl1pPr>
              <a:defRPr/>
            </a:lvl1pPr>
          </a:lstStyle>
          <a:p>
            <a:pPr>
              <a:defRPr/>
            </a:pPr>
            <a:endParaRPr lang="en-GB"/>
          </a:p>
        </p:txBody>
      </p:sp>
      <p:sp>
        <p:nvSpPr>
          <p:cNvPr id="6" name="Slide Number Placeholder 22"/>
          <p:cNvSpPr>
            <a:spLocks noGrp="1"/>
          </p:cNvSpPr>
          <p:nvPr>
            <p:ph type="sldNum" sz="quarter" idx="12"/>
          </p:nvPr>
        </p:nvSpPr>
        <p:spPr/>
        <p:txBody>
          <a:bodyPr/>
          <a:lstStyle>
            <a:lvl1pPr>
              <a:defRPr/>
            </a:lvl1pPr>
          </a:lstStyle>
          <a:p>
            <a:pPr>
              <a:defRPr/>
            </a:pPr>
            <a:fld id="{095BB583-1DD3-4650-A433-E228C1ED10ED}" type="slidenum">
              <a:rPr lang="en-GB"/>
              <a:pPr>
                <a:defRPr/>
              </a:pPr>
              <a:t>‹#›</a:t>
            </a:fld>
            <a:endParaRPr lang="en-GB"/>
          </a:p>
        </p:txBody>
      </p:sp>
    </p:spTree>
    <p:extLst>
      <p:ext uri="{BB962C8B-B14F-4D97-AF65-F5344CB8AC3E}">
        <p14:creationId xmlns:p14="http://schemas.microsoft.com/office/powerpoint/2010/main" val="1594708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A8A89E">
                <a:alpha val="50000"/>
              </a:srgbClr>
            </a:gs>
            <a:gs pos="0">
              <a:srgbClr val="FFFFFF">
                <a:alpha val="68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 name="Rectangle 11"/>
          <p:cNvSpPr/>
          <p:nvPr userDrawn="1"/>
        </p:nvSpPr>
        <p:spPr>
          <a:xfrm>
            <a:off x="0" y="6813486"/>
            <a:ext cx="9144000" cy="919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8279826" y="6598042"/>
            <a:ext cx="803425" cy="215444"/>
          </a:xfrm>
          <a:prstGeom prst="rect">
            <a:avLst/>
          </a:prstGeom>
        </p:spPr>
        <p:txBody>
          <a:bodyPr wrap="none">
            <a:spAutoFit/>
          </a:bodyPr>
          <a:lstStyle/>
          <a:p>
            <a:pPr marL="0" marR="0">
              <a:spcBef>
                <a:spcPts val="0"/>
              </a:spcBef>
              <a:spcAft>
                <a:spcPts val="0"/>
              </a:spcAft>
            </a:pPr>
            <a:r>
              <a:rPr lang="en-US" sz="800" dirty="0">
                <a:solidFill>
                  <a:schemeClr val="accent4"/>
                </a:solidFill>
                <a:effectLst/>
                <a:latin typeface="Arial" panose="020B0604020202020204" pitchFamily="34" charset="0"/>
                <a:ea typeface="Calibri" panose="020F0502020204030204" pitchFamily="34" charset="0"/>
                <a:cs typeface="Times New Roman" panose="02020603050405020304" pitchFamily="18" charset="0"/>
              </a:rPr>
              <a:t>GEN70-27-A </a:t>
            </a:r>
            <a:endParaRPr lang="en-US" sz="800"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3864261"/>
      </p:ext>
    </p:extLst>
  </p:cSld>
  <p:clrMap bg1="lt1" tx1="dk1" bg2="lt2" tx2="dk2" accent1="accent1" accent2="accent2" accent3="accent3" accent4="accent4" accent5="accent5" accent6="accent6" hlink="hlink" folHlink="folHlink"/>
  <p:sldLayoutIdLst>
    <p:sldLayoutId id="2147483722" r:id="rId1"/>
    <p:sldLayoutId id="2147483727" r:id="rId2"/>
    <p:sldLayoutId id="2147483728" r:id="rId3"/>
    <p:sldLayoutId id="2147483729" r:id="rId4"/>
  </p:sldLayoutIdLst>
  <p:hf sldNum="0" hdr="0" dt="0"/>
  <p:txStyles>
    <p:titleStyle>
      <a:lvl1pPr algn="l" defTabSz="914400" rtl="0" eaLnBrk="1" latinLnBrk="0" hangingPunct="1">
        <a:lnSpc>
          <a:spcPct val="90000"/>
        </a:lnSpc>
        <a:spcBef>
          <a:spcPct val="0"/>
        </a:spcBef>
        <a:buNone/>
        <a:defRPr sz="1800" b="1" i="0" kern="1200" spc="100" baseline="0">
          <a:solidFill>
            <a:schemeClr val="bg1"/>
          </a:solidFill>
          <a:latin typeface="+mn-lt"/>
          <a:ea typeface="+mj-ea"/>
          <a:cs typeface="Arial" panose="020B0604020202020204" pitchFamily="34" charset="0"/>
        </a:defRPr>
      </a:lvl1pPr>
    </p:titleStyle>
    <p:bodyStyle>
      <a:lvl1pPr marL="0" indent="0" algn="l" defTabSz="914400" rtl="0" eaLnBrk="1" latinLnBrk="0" hangingPunct="1">
        <a:lnSpc>
          <a:spcPct val="150000"/>
        </a:lnSpc>
        <a:spcBef>
          <a:spcPts val="500"/>
        </a:spcBef>
        <a:buFont typeface="Arial" panose="020B0604020202020204" pitchFamily="34" charset="0"/>
        <a:buNone/>
        <a:defRPr sz="2000" b="1" i="0" kern="1200" baseline="0">
          <a:solidFill>
            <a:schemeClr val="tx2"/>
          </a:solidFill>
          <a:latin typeface="Arial" panose="020B0604020202020204" pitchFamily="34" charset="0"/>
          <a:ea typeface="+mn-ea"/>
          <a:cs typeface="Arial" panose="020B0604020202020204" pitchFamily="34" charset="0"/>
        </a:defRPr>
      </a:lvl1pPr>
      <a:lvl2pPr marL="0" marR="0" indent="0" algn="l" defTabSz="914400" rtl="0" eaLnBrk="1" fontAlgn="auto" latinLnBrk="0" hangingPunct="1">
        <a:lnSpc>
          <a:spcPct val="20000"/>
        </a:lnSpc>
        <a:spcBef>
          <a:spcPts val="0"/>
        </a:spcBef>
        <a:spcAft>
          <a:spcPts val="500"/>
        </a:spcAft>
        <a:buClr>
          <a:srgbClr val="00B3EF"/>
        </a:buClr>
        <a:buSzTx/>
        <a:buFont typeface="Arial" panose="020B0604020202020204" pitchFamily="34" charset="0"/>
        <a:buNone/>
        <a:tabLst/>
        <a:defRPr sz="1800" kern="1200" baseline="0">
          <a:solidFill>
            <a:schemeClr val="tx2"/>
          </a:solidFill>
          <a:latin typeface="Arial" panose="020B0604020202020204" pitchFamily="34" charset="0"/>
          <a:ea typeface="+mn-ea"/>
          <a:cs typeface="Arial" panose="020B0604020202020204" pitchFamily="34" charset="0"/>
        </a:defRPr>
      </a:lvl2pPr>
      <a:lvl3pPr marL="0" indent="-285750" algn="l" defTabSz="914400" rtl="0" eaLnBrk="1" latinLnBrk="0" hangingPunct="1">
        <a:lnSpc>
          <a:spcPct val="90000"/>
        </a:lnSpc>
        <a:spcBef>
          <a:spcPts val="500"/>
        </a:spcBef>
        <a:buClr>
          <a:srgbClr val="00B3EF"/>
        </a:buClr>
        <a:buFont typeface="Arial" panose="020B0604020202020204" pitchFamily="34" charset="0"/>
        <a:buChar char="•"/>
        <a:defRPr sz="1600" kern="1200" baseline="0">
          <a:solidFill>
            <a:srgbClr val="505150"/>
          </a:solidFill>
          <a:latin typeface="Arial" panose="020B0604020202020204" pitchFamily="34" charset="0"/>
          <a:ea typeface="+mn-ea"/>
          <a:cs typeface="Arial" panose="020B0604020202020204" pitchFamily="34" charset="0"/>
        </a:defRPr>
      </a:lvl3pPr>
      <a:lvl4pPr marL="800100" indent="-342900" algn="l" defTabSz="914400" rtl="0" eaLnBrk="1" latinLnBrk="0" hangingPunct="1">
        <a:lnSpc>
          <a:spcPct val="90000"/>
        </a:lnSpc>
        <a:spcBef>
          <a:spcPts val="500"/>
        </a:spcBef>
        <a:buFont typeface="Arial" panose="020B0604020202020204" pitchFamily="34" charset="0"/>
        <a:buChar char="•"/>
        <a:defRPr sz="1600" kern="1200">
          <a:solidFill>
            <a:srgbClr val="505150"/>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rgbClr val="00B3EF"/>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500"/>
        </a:spcBef>
        <a:buFont typeface="Arial" panose="020B0604020202020204" pitchFamily="34" charset="0"/>
        <a:buNone/>
        <a:defRPr sz="1600" kern="1200" baseline="0">
          <a:solidFill>
            <a:schemeClr val="tx1">
              <a:lumMod val="75000"/>
              <a:lumOff val="25000"/>
            </a:schemeClr>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6" userDrawn="1">
          <p15:clr>
            <a:srgbClr val="F26B43"/>
          </p15:clr>
        </p15:guide>
        <p15:guide id="2" pos="56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59.jpeg"/><Relationship Id="rId9"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jpeg"/><Relationship Id="rId7" Type="http://schemas.openxmlformats.org/officeDocument/2006/relationships/image" Target="../media/image66.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65.png"/><Relationship Id="rId4" Type="http://schemas.openxmlformats.org/officeDocument/2006/relationships/image" Target="../media/image60.jpeg"/><Relationship Id="rId9" Type="http://schemas.openxmlformats.org/officeDocument/2006/relationships/image" Target="../media/image64.jpe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76.jpeg"/><Relationship Id="rId4" Type="http://schemas.openxmlformats.org/officeDocument/2006/relationships/image" Target="../media/image75.jpe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9.em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5.jpe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80.emf"/><Relationship Id="rId5" Type="http://schemas.openxmlformats.org/officeDocument/2006/relationships/image" Target="../media/image76.jpeg"/><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76.jpeg"/><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image" Target="../media/image83.tmp"/><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76.jpeg"/><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image" Target="../media/image85.tmp"/><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7.tmp"/><Relationship Id="rId2" Type="http://schemas.openxmlformats.org/officeDocument/2006/relationships/image" Target="../media/image85.tmp"/><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image" Target="../media/image93.tmp"/><Relationship Id="rId2" Type="http://schemas.openxmlformats.org/officeDocument/2006/relationships/image" Target="../media/image92.tmp"/><Relationship Id="rId1" Type="http://schemas.openxmlformats.org/officeDocument/2006/relationships/slideLayout" Target="../slideLayouts/slideLayout4.xml"/><Relationship Id="rId4" Type="http://schemas.openxmlformats.org/officeDocument/2006/relationships/image" Target="../media/image94.tmp"/></Relationships>
</file>

<file path=ppt/slides/_rels/slide33.xml.rels><?xml version="1.0" encoding="UTF-8" standalone="yes"?>
<Relationships xmlns="http://schemas.openxmlformats.org/package/2006/relationships"><Relationship Id="rId3" Type="http://schemas.openxmlformats.org/officeDocument/2006/relationships/image" Target="../media/image96.tmp"/><Relationship Id="rId2" Type="http://schemas.openxmlformats.org/officeDocument/2006/relationships/image" Target="../media/image95.tmp"/><Relationship Id="rId1" Type="http://schemas.openxmlformats.org/officeDocument/2006/relationships/slideLayout" Target="../slideLayouts/slideLayout3.xml"/><Relationship Id="rId4" Type="http://schemas.openxmlformats.org/officeDocument/2006/relationships/image" Target="../media/image97.tmp"/></Relationships>
</file>

<file path=ppt/slides/_rels/slide34.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4.xml"/><Relationship Id="rId4" Type="http://schemas.openxmlformats.org/officeDocument/2006/relationships/image" Target="../media/image100.emf"/></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jpeg"/><Relationship Id="rId7" Type="http://schemas.openxmlformats.org/officeDocument/2006/relationships/image" Target="../media/image66.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4.jpeg"/></Relationships>
</file>

<file path=ppt/slides/_rels/slide3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04.tmp"/><Relationship Id="rId4" Type="http://schemas.openxmlformats.org/officeDocument/2006/relationships/image" Target="../media/image103.png"/><Relationship Id="rId9" Type="http://schemas.openxmlformats.org/officeDocument/2006/relationships/image" Target="../media/image10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sassh.co.za/sites/default/files/acume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0447" y="1840548"/>
            <a:ext cx="6814648" cy="194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245824"/>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4"/>
          <p:cNvSpPr>
            <a:spLocks noGrp="1"/>
          </p:cNvSpPr>
          <p:nvPr>
            <p:ph type="title"/>
          </p:nvPr>
        </p:nvSpPr>
        <p:spPr/>
        <p:txBody>
          <a:bodyPr/>
          <a:lstStyle/>
          <a:p>
            <a:pPr eaLnBrk="1" hangingPunct="1">
              <a:defRPr/>
            </a:pPr>
            <a:endParaRPr lang="en-GB"/>
          </a:p>
        </p:txBody>
      </p:sp>
      <p:sp>
        <p:nvSpPr>
          <p:cNvPr id="6" name="Content Placeholder 5"/>
          <p:cNvSpPr>
            <a:spLocks noGrp="1"/>
          </p:cNvSpPr>
          <p:nvPr>
            <p:ph idx="1"/>
          </p:nvPr>
        </p:nvSpPr>
        <p:spPr>
          <a:xfrm>
            <a:off x="285750" y="2786063"/>
            <a:ext cx="8858250" cy="3309937"/>
          </a:xfrm>
        </p:spPr>
        <p:txBody>
          <a:bodyPr/>
          <a:lstStyle/>
          <a:p>
            <a:pPr eaLnBrk="1" hangingPunct="1">
              <a:buFontTx/>
              <a:buNone/>
            </a:pPr>
            <a:r>
              <a:rPr lang="en-GB" altLang="en-US" dirty="0"/>
              <a:t>Conclusion</a:t>
            </a:r>
          </a:p>
          <a:p>
            <a:pPr lvl="1" eaLnBrk="1" hangingPunct="1"/>
            <a:endParaRPr lang="en-GB" altLang="en-US" dirty="0"/>
          </a:p>
          <a:p>
            <a:pPr lvl="1" eaLnBrk="1" hangingPunct="1"/>
            <a:r>
              <a:rPr lang="en-GB" altLang="en-US" dirty="0"/>
              <a:t>Operative treatment in most cases</a:t>
            </a:r>
            <a:endParaRPr lang="en-GB" altLang="en-US" baseline="30000" dirty="0"/>
          </a:p>
          <a:p>
            <a:pPr lvl="1" eaLnBrk="1" hangingPunct="1"/>
            <a:endParaRPr lang="en-GB" altLang="en-US" dirty="0"/>
          </a:p>
          <a:p>
            <a:pPr lvl="1" eaLnBrk="1" hangingPunct="1"/>
            <a:r>
              <a:rPr lang="en-GB" altLang="en-US" dirty="0"/>
              <a:t>Non operative only if:</a:t>
            </a:r>
          </a:p>
          <a:p>
            <a:pPr lvl="2" eaLnBrk="1" hangingPunct="1"/>
            <a:r>
              <a:rPr lang="en-GB" altLang="en-US" dirty="0"/>
              <a:t>Very small fracture</a:t>
            </a:r>
          </a:p>
          <a:p>
            <a:pPr lvl="2" eaLnBrk="1" hangingPunct="1"/>
            <a:r>
              <a:rPr lang="en-GB" altLang="en-US" dirty="0"/>
              <a:t>No</a:t>
            </a:r>
            <a:r>
              <a:rPr lang="en-GB" altLang="en-US" baseline="30000" dirty="0"/>
              <a:t> </a:t>
            </a:r>
            <a:r>
              <a:rPr lang="en-GB" altLang="en-US" dirty="0"/>
              <a:t>subluxation of the elbow </a:t>
            </a:r>
          </a:p>
          <a:p>
            <a:pPr lvl="2" eaLnBrk="1" hangingPunct="1"/>
            <a:r>
              <a:rPr lang="en-GB" altLang="en-US" dirty="0"/>
              <a:t>Minimal or no opening of the </a:t>
            </a:r>
            <a:r>
              <a:rPr lang="en-GB" altLang="en-US" dirty="0" err="1"/>
              <a:t>radiocapitellar</a:t>
            </a:r>
            <a:r>
              <a:rPr lang="en-GB" altLang="en-US" baseline="30000" dirty="0"/>
              <a:t> </a:t>
            </a:r>
            <a:r>
              <a:rPr lang="en-GB" altLang="en-US" dirty="0"/>
              <a:t>joint on </a:t>
            </a:r>
            <a:r>
              <a:rPr lang="en-GB" altLang="en-US" dirty="0" err="1"/>
              <a:t>varus</a:t>
            </a:r>
            <a:r>
              <a:rPr lang="en-GB" altLang="en-US" dirty="0"/>
              <a:t> stress </a:t>
            </a:r>
          </a:p>
        </p:txBody>
      </p:sp>
      <p:pic>
        <p:nvPicPr>
          <p:cNvPr id="19866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1563" y="0"/>
            <a:ext cx="67151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1" name="Text Box 4"/>
          <p:cNvSpPr txBox="1">
            <a:spLocks noChangeArrowheads="1"/>
          </p:cNvSpPr>
          <p:nvPr/>
        </p:nvSpPr>
        <p:spPr bwMode="auto">
          <a:xfrm>
            <a:off x="2714625" y="6500813"/>
            <a:ext cx="62150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9F9F9"/>
              </a:buClr>
              <a:buSzPct val="65000"/>
              <a:buFont typeface="Wingdings 2" panose="05020102010507070707" pitchFamily="18" charset="2"/>
              <a:buChar char=""/>
              <a:tabLst>
                <a:tab pos="723900" algn="l"/>
                <a:tab pos="1447800" algn="l"/>
                <a:tab pos="2171700" algn="l"/>
                <a:tab pos="2895600" algn="l"/>
                <a:tab pos="3619500" algn="l"/>
              </a:tabLst>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tabLst>
                <a:tab pos="723900" algn="l"/>
                <a:tab pos="1447800" algn="l"/>
                <a:tab pos="2171700" algn="l"/>
                <a:tab pos="2895600" algn="l"/>
                <a:tab pos="3619500" algn="l"/>
              </a:tabLst>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tabLst>
                <a:tab pos="723900" algn="l"/>
                <a:tab pos="1447800" algn="l"/>
                <a:tab pos="2171700" algn="l"/>
                <a:tab pos="2895600" algn="l"/>
                <a:tab pos="3619500" algn="l"/>
              </a:tabLst>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tabLst>
                <a:tab pos="723900" algn="l"/>
                <a:tab pos="1447800" algn="l"/>
                <a:tab pos="2171700" algn="l"/>
                <a:tab pos="2895600" algn="l"/>
                <a:tab pos="3619500" algn="l"/>
              </a:tabLst>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tabLst>
                <a:tab pos="723900" algn="l"/>
                <a:tab pos="1447800" algn="l"/>
                <a:tab pos="2171700" algn="l"/>
                <a:tab pos="2895600" algn="l"/>
                <a:tab pos="36195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tabLst>
                <a:tab pos="723900" algn="l"/>
                <a:tab pos="1447800" algn="l"/>
                <a:tab pos="2171700" algn="l"/>
                <a:tab pos="2895600" algn="l"/>
                <a:tab pos="36195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tabLst>
                <a:tab pos="723900" algn="l"/>
                <a:tab pos="1447800" algn="l"/>
                <a:tab pos="2171700" algn="l"/>
                <a:tab pos="2895600" algn="l"/>
                <a:tab pos="36195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tabLst>
                <a:tab pos="723900" algn="l"/>
                <a:tab pos="1447800" algn="l"/>
                <a:tab pos="2171700" algn="l"/>
                <a:tab pos="2895600" algn="l"/>
                <a:tab pos="36195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tabLst>
                <a:tab pos="723900" algn="l"/>
                <a:tab pos="1447800" algn="l"/>
                <a:tab pos="2171700" algn="l"/>
                <a:tab pos="2895600" algn="l"/>
                <a:tab pos="3619500" algn="l"/>
              </a:tabLst>
              <a:defRPr sz="2000">
                <a:solidFill>
                  <a:schemeClr val="tx1"/>
                </a:solidFill>
                <a:latin typeface="Arial" panose="020B0604020202020204" pitchFamily="34" charset="0"/>
              </a:defRPr>
            </a:lvl9pPr>
          </a:lstStyle>
          <a:p>
            <a:pPr eaLnBrk="1" hangingPunct="1">
              <a:lnSpc>
                <a:spcPct val="97000"/>
              </a:lnSpc>
              <a:spcBef>
                <a:spcPct val="0"/>
              </a:spcBef>
              <a:buClr>
                <a:srgbClr val="000000"/>
              </a:buClr>
              <a:buSzPct val="45000"/>
              <a:buFont typeface="StarSymbol"/>
              <a:buNone/>
            </a:pPr>
            <a:r>
              <a:rPr lang="en-GB" altLang="en-US" sz="1600" i="1"/>
              <a:t>Doornberg J. N., Ring D. C. J Bone Joint Surg 2006:88:2216-2224</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9163" y="2181225"/>
            <a:ext cx="701992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a:spLocks noChangeArrowheads="1"/>
          </p:cNvSpPr>
          <p:nvPr/>
        </p:nvSpPr>
        <p:spPr bwMode="auto">
          <a:xfrm>
            <a:off x="5822950" y="2808288"/>
            <a:ext cx="1325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sz="4000" b="1">
                <a:solidFill>
                  <a:schemeClr val="bg1"/>
                </a:solidFill>
              </a:rPr>
              <a:t>2007</a:t>
            </a: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700" y="3529013"/>
            <a:ext cx="9131300" cy="170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p:nvPr/>
        </p:nvCxnSpPr>
        <p:spPr bwMode="auto">
          <a:xfrm>
            <a:off x="1583668" y="4231509"/>
            <a:ext cx="5976664" cy="0"/>
          </a:xfrm>
          <a:prstGeom prst="line">
            <a:avLst/>
          </a:prstGeom>
          <a:solidFill>
            <a:schemeClr val="accent1"/>
          </a:solidFill>
          <a:ln w="57150" cap="flat" cmpd="sng" algn="ctr">
            <a:solidFill>
              <a:srgbClr val="FF0000"/>
            </a:solidFill>
            <a:prstDash val="solid"/>
            <a:round/>
            <a:headEnd type="none" w="med" len="med"/>
            <a:tailEnd type="none" w="med" len="med"/>
          </a:ln>
          <a:effectLst/>
          <a:scene3d>
            <a:camera prst="orthographicFront"/>
            <a:lightRig rig="threePt" dir="t"/>
          </a:scene3d>
          <a:sp3d>
            <a:bevelT w="165100" prst="coolSlant"/>
          </a:sp3d>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nodeType="afterEffect">
                                  <p:stCondLst>
                                    <p:cond delay="0"/>
                                  </p:stCondLst>
                                  <p:childTnLst>
                                    <p:set>
                                      <p:cBhvr>
                                        <p:cTn id="29" dur="1" fill="hold">
                                          <p:stCondLst>
                                            <p:cond delay="0"/>
                                          </p:stCondLst>
                                        </p:cTn>
                                        <p:tgtEl>
                                          <p:spTgt spid="102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2"/>
          <p:cNvSpPr>
            <a:spLocks noGrp="1"/>
          </p:cNvSpPr>
          <p:nvPr>
            <p:ph type="title"/>
          </p:nvPr>
        </p:nvSpPr>
        <p:spPr/>
        <p:txBody>
          <a:bodyPr>
            <a:normAutofit fontScale="90000"/>
          </a:bodyPr>
          <a:lstStyle/>
          <a:p>
            <a:pPr eaLnBrk="1" hangingPunct="1">
              <a:defRPr/>
            </a:pPr>
            <a:r>
              <a:rPr lang="en-GB"/>
              <a:t>Coronoid </a:t>
            </a:r>
            <a:br>
              <a:rPr lang="en-GB"/>
            </a:br>
            <a:r>
              <a:rPr lang="en-GB"/>
              <a:t>Classification</a:t>
            </a:r>
          </a:p>
        </p:txBody>
      </p:sp>
      <p:sp>
        <p:nvSpPr>
          <p:cNvPr id="4" name="Content Placeholder 3"/>
          <p:cNvSpPr>
            <a:spLocks noGrp="1"/>
          </p:cNvSpPr>
          <p:nvPr>
            <p:ph idx="1"/>
          </p:nvPr>
        </p:nvSpPr>
        <p:spPr>
          <a:xfrm>
            <a:off x="-117585" y="300030"/>
            <a:ext cx="7772400" cy="4114800"/>
          </a:xfrm>
        </p:spPr>
        <p:txBody>
          <a:bodyPr/>
          <a:lstStyle/>
          <a:p>
            <a:pPr eaLnBrk="1" hangingPunct="1"/>
            <a:r>
              <a:rPr lang="en-GB" altLang="en-US" b="1" dirty="0"/>
              <a:t>Regan and Morrey (1989)</a:t>
            </a:r>
          </a:p>
          <a:p>
            <a:pPr lvl="2" eaLnBrk="1" hangingPunct="1"/>
            <a:r>
              <a:rPr lang="en-GB" altLang="en-US" dirty="0"/>
              <a:t>I.  Small fleck of bone </a:t>
            </a:r>
          </a:p>
          <a:p>
            <a:pPr lvl="2" eaLnBrk="1" hangingPunct="1"/>
            <a:r>
              <a:rPr lang="en-GB" altLang="en-US" dirty="0"/>
              <a:t>II.</a:t>
            </a:r>
            <a:r>
              <a:rPr lang="en-GB" altLang="en-US" baseline="30000" dirty="0"/>
              <a:t> </a:t>
            </a:r>
            <a:r>
              <a:rPr lang="en-GB" altLang="en-US" dirty="0"/>
              <a:t>50 % height of coronoid process or less</a:t>
            </a:r>
          </a:p>
          <a:p>
            <a:pPr lvl="2" eaLnBrk="1" hangingPunct="1"/>
            <a:r>
              <a:rPr lang="en-GB" altLang="en-US" dirty="0"/>
              <a:t>III. More than 50 % height of coronoid process</a:t>
            </a:r>
          </a:p>
          <a:p>
            <a:pPr eaLnBrk="1" hangingPunct="1"/>
            <a:endParaRPr lang="en-GB" altLang="en-US" dirty="0"/>
          </a:p>
        </p:txBody>
      </p:sp>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667" y="5247100"/>
            <a:ext cx="2354459" cy="11448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 y="1704701"/>
            <a:ext cx="3001729" cy="3382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900856" y="2746650"/>
            <a:ext cx="3184634" cy="358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085490" y="3689643"/>
            <a:ext cx="2812119" cy="316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7408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3"/>
          <p:cNvSpPr>
            <a:spLocks noGrp="1"/>
          </p:cNvSpPr>
          <p:nvPr>
            <p:ph type="title"/>
          </p:nvPr>
        </p:nvSpPr>
        <p:spPr>
          <a:xfrm>
            <a:off x="642938" y="214313"/>
            <a:ext cx="7772400" cy="1143000"/>
          </a:xfrm>
        </p:spPr>
        <p:txBody>
          <a:bodyPr>
            <a:normAutofit/>
          </a:bodyPr>
          <a:lstStyle/>
          <a:p>
            <a:pPr eaLnBrk="1" hangingPunct="1">
              <a:defRPr/>
            </a:pPr>
            <a:r>
              <a:rPr lang="en-GB"/>
              <a:t>Coronoid </a:t>
            </a:r>
            <a:br>
              <a:rPr lang="en-GB"/>
            </a:br>
            <a:r>
              <a:rPr lang="en-GB"/>
              <a:t>classification</a:t>
            </a:r>
          </a:p>
        </p:txBody>
      </p:sp>
      <p:sp>
        <p:nvSpPr>
          <p:cNvPr id="5" name="Content Placeholder 4"/>
          <p:cNvSpPr>
            <a:spLocks noGrp="1"/>
          </p:cNvSpPr>
          <p:nvPr>
            <p:ph idx="1"/>
          </p:nvPr>
        </p:nvSpPr>
        <p:spPr>
          <a:xfrm>
            <a:off x="0" y="1500188"/>
            <a:ext cx="8072438" cy="4595812"/>
          </a:xfrm>
        </p:spPr>
        <p:txBody>
          <a:bodyPr/>
          <a:lstStyle/>
          <a:p>
            <a:pPr eaLnBrk="1" hangingPunct="1"/>
            <a:r>
              <a:rPr lang="en-GB" altLang="en-US" dirty="0"/>
              <a:t>O’Driscoll (2003)</a:t>
            </a:r>
          </a:p>
          <a:p>
            <a:pPr lvl="2" eaLnBrk="1" hangingPunct="1">
              <a:buFontTx/>
              <a:buNone/>
            </a:pPr>
            <a:r>
              <a:rPr lang="en-GB" altLang="en-US" dirty="0"/>
              <a:t>1. Tip</a:t>
            </a:r>
          </a:p>
          <a:p>
            <a:pPr lvl="2" eaLnBrk="1" hangingPunct="1">
              <a:buFontTx/>
              <a:buNone/>
            </a:pPr>
            <a:endParaRPr lang="en-GB" altLang="en-US" dirty="0"/>
          </a:p>
          <a:p>
            <a:pPr lvl="2" eaLnBrk="1" hangingPunct="1">
              <a:buFontTx/>
              <a:buNone/>
            </a:pPr>
            <a:r>
              <a:rPr lang="en-GB" altLang="en-US" dirty="0"/>
              <a:t>2. Anteromedial fragment</a:t>
            </a:r>
          </a:p>
          <a:p>
            <a:pPr lvl="2" eaLnBrk="1" hangingPunct="1">
              <a:buFontTx/>
              <a:buNone/>
            </a:pPr>
            <a:endParaRPr lang="en-GB" altLang="en-US" dirty="0"/>
          </a:p>
          <a:p>
            <a:pPr lvl="2" eaLnBrk="1" hangingPunct="1">
              <a:buFontTx/>
              <a:buNone/>
            </a:pPr>
            <a:r>
              <a:rPr lang="en-GB" altLang="en-US" dirty="0"/>
              <a:t>3. Base</a:t>
            </a:r>
          </a:p>
          <a:p>
            <a:pPr marL="136525" indent="0" eaLnBrk="1" hangingPunct="1">
              <a:buNone/>
            </a:pPr>
            <a:endParaRPr lang="en-GB" altLang="en-US" dirty="0"/>
          </a:p>
          <a:p>
            <a:pPr eaLnBrk="1" hangingPunct="1"/>
            <a:r>
              <a:rPr lang="en-GB" altLang="en-US" dirty="0"/>
              <a:t>Subtypes</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58125" y="476250"/>
            <a:ext cx="128587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20038" y="2574925"/>
            <a:ext cx="1223962"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20038" y="4487863"/>
            <a:ext cx="122396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ttp://www.jaaos.org/content/vol14/issue5/images/large/278f05.jpe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99792" y="1379533"/>
            <a:ext cx="4788793" cy="514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4" name="Rectangle 1"/>
          <p:cNvSpPr>
            <a:spLocks noChangeArrowheads="1"/>
          </p:cNvSpPr>
          <p:nvPr/>
        </p:nvSpPr>
        <p:spPr bwMode="auto">
          <a:xfrm>
            <a:off x="20638" y="6488113"/>
            <a:ext cx="8964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sz="1600"/>
              <a:t>O’Driscoll et al; Difficult elbow fractures: pearls and pitfalls. Instr Course Lect. 2003;52:113-34</a:t>
            </a:r>
            <a:r>
              <a:rPr lang="en-GB" altLang="en-US" sz="1800"/>
              <a:t>.</a:t>
            </a:r>
          </a:p>
        </p:txBody>
      </p:sp>
    </p:spTree>
    <p:extLst>
      <p:ext uri="{BB962C8B-B14F-4D97-AF65-F5344CB8AC3E}">
        <p14:creationId xmlns:p14="http://schemas.microsoft.com/office/powerpoint/2010/main" val="1133861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bldLvl="4"/>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DBF178-D8B9-4F33-9935-14149661C7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26951" y="3867842"/>
            <a:ext cx="3429000" cy="2571750"/>
          </a:xfrm>
          <a:prstGeom prst="rect">
            <a:avLst/>
          </a:prstGeom>
        </p:spPr>
      </p:pic>
      <p:pic>
        <p:nvPicPr>
          <p:cNvPr id="5" name="Picture 4">
            <a:extLst>
              <a:ext uri="{FF2B5EF4-FFF2-40B4-BE49-F238E27FC236}">
                <a16:creationId xmlns:a16="http://schemas.microsoft.com/office/drawing/2014/main" id="{55EE02F0-1726-4DE8-B162-5BBE79AFD6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1500" y="3420289"/>
            <a:ext cx="4512500" cy="3384375"/>
          </a:xfrm>
          <a:prstGeom prst="rect">
            <a:avLst/>
          </a:prstGeom>
        </p:spPr>
      </p:pic>
      <p:pic>
        <p:nvPicPr>
          <p:cNvPr id="7" name="Picture 6">
            <a:extLst>
              <a:ext uri="{FF2B5EF4-FFF2-40B4-BE49-F238E27FC236}">
                <a16:creationId xmlns:a16="http://schemas.microsoft.com/office/drawing/2014/main" id="{BFF493AB-EEA3-47FD-B3CA-6BB285A194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134"/>
          <a:stretch/>
        </p:blipFill>
        <p:spPr>
          <a:xfrm flipH="1">
            <a:off x="4651026" y="78893"/>
            <a:ext cx="3256471" cy="3384375"/>
          </a:xfrm>
          <a:prstGeom prst="rect">
            <a:avLst/>
          </a:prstGeom>
        </p:spPr>
      </p:pic>
      <p:pic>
        <p:nvPicPr>
          <p:cNvPr id="9" name="Picture 8">
            <a:extLst>
              <a:ext uri="{FF2B5EF4-FFF2-40B4-BE49-F238E27FC236}">
                <a16:creationId xmlns:a16="http://schemas.microsoft.com/office/drawing/2014/main" id="{1B32F88A-6B09-4BFD-807A-1E6E355581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358434" y="41790"/>
            <a:ext cx="3442469" cy="3400486"/>
          </a:xfrm>
          <a:prstGeom prst="rect">
            <a:avLst/>
          </a:prstGeom>
        </p:spPr>
      </p:pic>
      <p:pic>
        <p:nvPicPr>
          <p:cNvPr id="2" name="Picture 1">
            <a:extLst>
              <a:ext uri="{FF2B5EF4-FFF2-40B4-BE49-F238E27FC236}">
                <a16:creationId xmlns:a16="http://schemas.microsoft.com/office/drawing/2014/main" id="{37051CD9-8D24-441B-8E35-ADA8BA95B8F2}"/>
              </a:ext>
            </a:extLst>
          </p:cNvPr>
          <p:cNvPicPr>
            <a:picLocks noChangeAspect="1"/>
          </p:cNvPicPr>
          <p:nvPr/>
        </p:nvPicPr>
        <p:blipFill>
          <a:blip r:embed="rId6"/>
          <a:stretch>
            <a:fillRect/>
          </a:stretch>
        </p:blipFill>
        <p:spPr>
          <a:xfrm>
            <a:off x="2285802" y="1714351"/>
            <a:ext cx="4572396" cy="3429297"/>
          </a:xfrm>
          <a:prstGeom prst="rect">
            <a:avLst/>
          </a:prstGeom>
        </p:spPr>
      </p:pic>
    </p:spTree>
    <p:extLst>
      <p:ext uri="{BB962C8B-B14F-4D97-AF65-F5344CB8AC3E}">
        <p14:creationId xmlns:p14="http://schemas.microsoft.com/office/powerpoint/2010/main" val="1137712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F7268AB-F80F-4DA6-9F32-9A98C4F287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41969" y="2060848"/>
            <a:ext cx="1898916" cy="1424187"/>
          </a:xfrm>
          <a:prstGeom prst="rect">
            <a:avLst/>
          </a:prstGeom>
        </p:spPr>
      </p:pic>
      <p:pic>
        <p:nvPicPr>
          <p:cNvPr id="3" name="Picture 2">
            <a:extLst>
              <a:ext uri="{FF2B5EF4-FFF2-40B4-BE49-F238E27FC236}">
                <a16:creationId xmlns:a16="http://schemas.microsoft.com/office/drawing/2014/main" id="{BF1F71CD-1333-4B2A-AD89-C59E20FAC1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55706" y="412019"/>
            <a:ext cx="3429002" cy="2604963"/>
          </a:xfrm>
          <a:prstGeom prst="rect">
            <a:avLst/>
          </a:prstGeom>
        </p:spPr>
      </p:pic>
      <p:pic>
        <p:nvPicPr>
          <p:cNvPr id="5" name="Picture 4">
            <a:extLst>
              <a:ext uri="{FF2B5EF4-FFF2-40B4-BE49-F238E27FC236}">
                <a16:creationId xmlns:a16="http://schemas.microsoft.com/office/drawing/2014/main" id="{E5F2FD47-C633-4D03-8119-25BB6D777A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6891427" y="1079033"/>
            <a:ext cx="2252573" cy="2372236"/>
          </a:xfrm>
          <a:prstGeom prst="rect">
            <a:avLst/>
          </a:prstGeom>
        </p:spPr>
      </p:pic>
      <p:pic>
        <p:nvPicPr>
          <p:cNvPr id="7" name="Picture 6">
            <a:extLst>
              <a:ext uri="{FF2B5EF4-FFF2-40B4-BE49-F238E27FC236}">
                <a16:creationId xmlns:a16="http://schemas.microsoft.com/office/drawing/2014/main" id="{6F8175F9-B9BC-4537-8E47-809BFD57786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4052487" y="282588"/>
            <a:ext cx="3429000" cy="2839526"/>
          </a:xfrm>
          <a:prstGeom prst="rect">
            <a:avLst/>
          </a:prstGeom>
        </p:spPr>
      </p:pic>
      <p:pic>
        <p:nvPicPr>
          <p:cNvPr id="9" name="Picture 8">
            <a:extLst>
              <a:ext uri="{FF2B5EF4-FFF2-40B4-BE49-F238E27FC236}">
                <a16:creationId xmlns:a16="http://schemas.microsoft.com/office/drawing/2014/main" id="{D618A032-49A6-43FD-8187-F5225BF39B7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2510496" y="648072"/>
            <a:ext cx="2026748" cy="2780928"/>
          </a:xfrm>
          <a:prstGeom prst="rect">
            <a:avLst/>
          </a:prstGeom>
        </p:spPr>
      </p:pic>
      <p:pic>
        <p:nvPicPr>
          <p:cNvPr id="11" name="Picture 10">
            <a:extLst>
              <a:ext uri="{FF2B5EF4-FFF2-40B4-BE49-F238E27FC236}">
                <a16:creationId xmlns:a16="http://schemas.microsoft.com/office/drawing/2014/main" id="{D127A5C8-829B-47C2-9B1E-F9451859351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44188" y="3485035"/>
            <a:ext cx="4616398" cy="3422991"/>
          </a:xfrm>
          <a:prstGeom prst="rect">
            <a:avLst/>
          </a:prstGeom>
        </p:spPr>
      </p:pic>
      <p:sp>
        <p:nvSpPr>
          <p:cNvPr id="14" name="TextBox 13">
            <a:extLst>
              <a:ext uri="{FF2B5EF4-FFF2-40B4-BE49-F238E27FC236}">
                <a16:creationId xmlns:a16="http://schemas.microsoft.com/office/drawing/2014/main" id="{AFB560EB-6569-4484-BAE5-69CA390B3FDF}"/>
              </a:ext>
            </a:extLst>
          </p:cNvPr>
          <p:cNvSpPr txBox="1"/>
          <p:nvPr/>
        </p:nvSpPr>
        <p:spPr>
          <a:xfrm>
            <a:off x="7418831" y="416449"/>
            <a:ext cx="1197764" cy="369332"/>
          </a:xfrm>
          <a:prstGeom prst="rect">
            <a:avLst/>
          </a:prstGeom>
          <a:noFill/>
        </p:spPr>
        <p:txBody>
          <a:bodyPr wrap="none" rtlCol="0">
            <a:spAutoFit/>
          </a:bodyPr>
          <a:lstStyle/>
          <a:p>
            <a:r>
              <a:rPr lang="en-GB" dirty="0"/>
              <a:t>4  months</a:t>
            </a:r>
          </a:p>
        </p:txBody>
      </p:sp>
      <p:pic>
        <p:nvPicPr>
          <p:cNvPr id="15" name="Picture 14">
            <a:extLst>
              <a:ext uri="{FF2B5EF4-FFF2-40B4-BE49-F238E27FC236}">
                <a16:creationId xmlns:a16="http://schemas.microsoft.com/office/drawing/2014/main" id="{BF34AE78-C1BB-4929-9126-E159E65209D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19627" y="3416851"/>
            <a:ext cx="3146827" cy="3441149"/>
          </a:xfrm>
          <a:prstGeom prst="rect">
            <a:avLst/>
          </a:prstGeom>
        </p:spPr>
      </p:pic>
      <p:pic>
        <p:nvPicPr>
          <p:cNvPr id="2" name="Picture 1">
            <a:extLst>
              <a:ext uri="{FF2B5EF4-FFF2-40B4-BE49-F238E27FC236}">
                <a16:creationId xmlns:a16="http://schemas.microsoft.com/office/drawing/2014/main" id="{49B89A59-68EB-4993-A02D-0836F729F6F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39389" y="1513"/>
            <a:ext cx="3704611" cy="2780928"/>
          </a:xfrm>
          <a:prstGeom prst="rect">
            <a:avLst/>
          </a:prstGeom>
        </p:spPr>
      </p:pic>
    </p:spTree>
    <p:extLst>
      <p:ext uri="{BB962C8B-B14F-4D97-AF65-F5344CB8AC3E}">
        <p14:creationId xmlns:p14="http://schemas.microsoft.com/office/powerpoint/2010/main" val="208831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6" name="Rectangle 5"/>
          <p:cNvSpPr/>
          <p:nvPr/>
        </p:nvSpPr>
        <p:spPr>
          <a:xfrm>
            <a:off x="4355976" y="6381328"/>
            <a:ext cx="5310336" cy="369332"/>
          </a:xfrm>
          <a:prstGeom prst="rect">
            <a:avLst/>
          </a:prstGeom>
        </p:spPr>
        <p:txBody>
          <a:bodyPr wrap="square">
            <a:spAutoFit/>
          </a:bodyPr>
          <a:lstStyle/>
          <a:p>
            <a:r>
              <a:rPr lang="en-GB" dirty="0"/>
              <a:t>JBJS – A VOL84-A · 4 (547-551) APRIL 2002</a:t>
            </a:r>
          </a:p>
        </p:txBody>
      </p:sp>
      <p:sp>
        <p:nvSpPr>
          <p:cNvPr id="7" name="Content Placeholder 6"/>
          <p:cNvSpPr>
            <a:spLocks noGrp="1"/>
          </p:cNvSpPr>
          <p:nvPr>
            <p:ph idx="1"/>
          </p:nvPr>
        </p:nvSpPr>
        <p:spPr>
          <a:xfrm>
            <a:off x="457200" y="2334970"/>
            <a:ext cx="8229600" cy="3973755"/>
          </a:xfrm>
        </p:spPr>
        <p:txBody>
          <a:bodyPr/>
          <a:lstStyle/>
          <a:p>
            <a:r>
              <a:rPr lang="en-GB" dirty="0"/>
              <a:t> Terrible Triad</a:t>
            </a:r>
          </a:p>
        </p:txBody>
      </p:sp>
      <p:pic>
        <p:nvPicPr>
          <p:cNvPr id="8" name="Picture 7"/>
          <p:cNvPicPr>
            <a:picLocks noChangeAspect="1"/>
          </p:cNvPicPr>
          <p:nvPr/>
        </p:nvPicPr>
        <p:blipFill>
          <a:blip r:embed="rId2"/>
          <a:stretch>
            <a:fillRect/>
          </a:stretch>
        </p:blipFill>
        <p:spPr>
          <a:xfrm>
            <a:off x="0" y="0"/>
            <a:ext cx="9260627" cy="2334970"/>
          </a:xfrm>
          <a:prstGeom prst="rect">
            <a:avLst/>
          </a:prstGeom>
        </p:spPr>
      </p:pic>
      <p:pic>
        <p:nvPicPr>
          <p:cNvPr id="3" name="Picture 2"/>
          <p:cNvPicPr>
            <a:picLocks noChangeAspect="1"/>
          </p:cNvPicPr>
          <p:nvPr/>
        </p:nvPicPr>
        <p:blipFill>
          <a:blip r:embed="rId3"/>
          <a:stretch>
            <a:fillRect/>
          </a:stretch>
        </p:blipFill>
        <p:spPr>
          <a:xfrm>
            <a:off x="1429407" y="2833978"/>
            <a:ext cx="5222241" cy="3916682"/>
          </a:xfrm>
          <a:prstGeom prst="rect">
            <a:avLst/>
          </a:prstGeom>
        </p:spPr>
      </p:pic>
    </p:spTree>
    <p:extLst>
      <p:ext uri="{BB962C8B-B14F-4D97-AF65-F5344CB8AC3E}">
        <p14:creationId xmlns:p14="http://schemas.microsoft.com/office/powerpoint/2010/main" val="2367866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3F769-C162-4295-B3AC-8C748096D9E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52B5D28-1261-4236-81A9-E078ADD99EE3}"/>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6A8B09BA-9DEF-4B8D-B99F-495BE7AB19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7336" y="302147"/>
            <a:ext cx="6226746" cy="5688632"/>
          </a:xfrm>
          <a:prstGeom prst="rect">
            <a:avLst/>
          </a:prstGeom>
        </p:spPr>
      </p:pic>
      <p:pic>
        <p:nvPicPr>
          <p:cNvPr id="6" name="Picture 5">
            <a:extLst>
              <a:ext uri="{FF2B5EF4-FFF2-40B4-BE49-F238E27FC236}">
                <a16:creationId xmlns:a16="http://schemas.microsoft.com/office/drawing/2014/main" id="{1C5E1703-CB0F-41E6-B29F-7FE8FC98BD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865018" y="3728997"/>
            <a:ext cx="3543484" cy="2655457"/>
          </a:xfrm>
          <a:prstGeom prst="rect">
            <a:avLst/>
          </a:prstGeom>
        </p:spPr>
      </p:pic>
      <p:pic>
        <p:nvPicPr>
          <p:cNvPr id="4" name="Picture 3">
            <a:extLst>
              <a:ext uri="{FF2B5EF4-FFF2-40B4-BE49-F238E27FC236}">
                <a16:creationId xmlns:a16="http://schemas.microsoft.com/office/drawing/2014/main" id="{B87E0678-0C19-4515-A929-46D6F9D8CB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3019" y="45903"/>
            <a:ext cx="3246304" cy="2434728"/>
          </a:xfrm>
          <a:prstGeom prst="rect">
            <a:avLst/>
          </a:prstGeom>
        </p:spPr>
      </p:pic>
    </p:spTree>
    <p:extLst>
      <p:ext uri="{BB962C8B-B14F-4D97-AF65-F5344CB8AC3E}">
        <p14:creationId xmlns:p14="http://schemas.microsoft.com/office/powerpoint/2010/main" val="2034028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EE8CB-A3B4-4FA2-9F8F-4D48113D69D6}"/>
              </a:ext>
            </a:extLst>
          </p:cNvPr>
          <p:cNvSpPr>
            <a:spLocks noGrp="1"/>
          </p:cNvSpPr>
          <p:nvPr>
            <p:ph type="title"/>
          </p:nvPr>
        </p:nvSpPr>
        <p:spPr/>
        <p:txBody>
          <a:bodyPr/>
          <a:lstStyle/>
          <a:p>
            <a:pPr eaLnBrk="1" hangingPunct="1">
              <a:defRPr/>
            </a:pPr>
            <a:endParaRPr lang="en-US"/>
          </a:p>
        </p:txBody>
      </p:sp>
      <p:pic>
        <p:nvPicPr>
          <p:cNvPr id="51203" name="Content Placeholder 3" descr="Screen Clipping">
            <a:extLst>
              <a:ext uri="{FF2B5EF4-FFF2-40B4-BE49-F238E27FC236}">
                <a16:creationId xmlns:a16="http://schemas.microsoft.com/office/drawing/2014/main" id="{7DBE88B2-D629-40D9-B397-1AE98BDC164C}"/>
              </a:ext>
            </a:extLst>
          </p:cNvPr>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5588" cy="2347913"/>
          </a:xfrm>
        </p:spPr>
      </p:pic>
      <p:sp>
        <p:nvSpPr>
          <p:cNvPr id="51204" name="Rectangle 4">
            <a:extLst>
              <a:ext uri="{FF2B5EF4-FFF2-40B4-BE49-F238E27FC236}">
                <a16:creationId xmlns:a16="http://schemas.microsoft.com/office/drawing/2014/main" id="{18970DC4-9394-43E3-9DC1-34CED1402F2C}"/>
              </a:ext>
            </a:extLst>
          </p:cNvPr>
          <p:cNvSpPr>
            <a:spLocks noChangeArrowheads="1"/>
          </p:cNvSpPr>
          <p:nvPr/>
        </p:nvSpPr>
        <p:spPr bwMode="auto">
          <a:xfrm>
            <a:off x="4565650" y="6488113"/>
            <a:ext cx="4557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J Shoulder Elbow Surg (2013) 22, 323-328</a:t>
            </a:r>
          </a:p>
        </p:txBody>
      </p:sp>
      <p:pic>
        <p:nvPicPr>
          <p:cNvPr id="51205" name="Picture 5" descr="Screen Clipping">
            <a:extLst>
              <a:ext uri="{FF2B5EF4-FFF2-40B4-BE49-F238E27FC236}">
                <a16:creationId xmlns:a16="http://schemas.microsoft.com/office/drawing/2014/main" id="{B101567A-8FDF-4FAA-8F9D-43424B24BBD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736" y="349251"/>
            <a:ext cx="546720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B4E1033-F686-4341-8469-3D23DECC1BA7}"/>
              </a:ext>
            </a:extLst>
          </p:cNvPr>
          <p:cNvSpPr txBox="1">
            <a:spLocks noChangeArrowheads="1"/>
          </p:cNvSpPr>
          <p:nvPr/>
        </p:nvSpPr>
        <p:spPr bwMode="auto">
          <a:xfrm>
            <a:off x="5737444" y="1989945"/>
            <a:ext cx="2390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dirty="0"/>
              <a:t>Three ridges</a:t>
            </a:r>
          </a:p>
          <a:p>
            <a:pPr eaLnBrk="1" hangingPunct="1"/>
            <a:r>
              <a:rPr lang="en-GB" altLang="en-US" dirty="0"/>
              <a:t>	Medial </a:t>
            </a:r>
          </a:p>
          <a:p>
            <a:pPr eaLnBrk="1" hangingPunct="1"/>
            <a:r>
              <a:rPr lang="en-GB" altLang="en-US" dirty="0"/>
              <a:t>	Intermediate</a:t>
            </a:r>
          </a:p>
          <a:p>
            <a:pPr eaLnBrk="1" hangingPunct="1"/>
            <a:r>
              <a:rPr lang="en-GB" altLang="en-US" dirty="0"/>
              <a:t>	Lateral </a:t>
            </a:r>
            <a:endParaRPr lang="en-US" altLang="en-US" dirty="0"/>
          </a:p>
        </p:txBody>
      </p:sp>
      <p:pic>
        <p:nvPicPr>
          <p:cNvPr id="8" name="Picture 7" descr="Screen Clipping">
            <a:extLst>
              <a:ext uri="{FF2B5EF4-FFF2-40B4-BE49-F238E27FC236}">
                <a16:creationId xmlns:a16="http://schemas.microsoft.com/office/drawing/2014/main" id="{051C848B-A0D6-455F-A662-5728B14CB924}"/>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98684" y="3879069"/>
            <a:ext cx="2640013"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305410A-F394-40F2-A0E6-B0628C3202D7}"/>
              </a:ext>
            </a:extLst>
          </p:cNvPr>
          <p:cNvSpPr txBox="1">
            <a:spLocks noChangeArrowheads="1"/>
          </p:cNvSpPr>
          <p:nvPr/>
        </p:nvSpPr>
        <p:spPr bwMode="auto">
          <a:xfrm>
            <a:off x="6845300" y="4129088"/>
            <a:ext cx="22780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t>Overhang</a:t>
            </a:r>
          </a:p>
          <a:p>
            <a:pPr eaLnBrk="1" hangingPunct="1"/>
            <a:r>
              <a:rPr lang="en-GB" altLang="en-US"/>
              <a:t>Hook  ? stopping inferior subluxation</a:t>
            </a:r>
            <a:endParaRPr lang="en-US" altLang="en-US"/>
          </a:p>
        </p:txBody>
      </p:sp>
      <p:sp>
        <p:nvSpPr>
          <p:cNvPr id="3" name="Oval 2">
            <a:extLst>
              <a:ext uri="{FF2B5EF4-FFF2-40B4-BE49-F238E27FC236}">
                <a16:creationId xmlns:a16="http://schemas.microsoft.com/office/drawing/2014/main" id="{AD9C5858-06D1-4E85-9488-840520DCF7AB}"/>
              </a:ext>
            </a:extLst>
          </p:cNvPr>
          <p:cNvSpPr/>
          <p:nvPr/>
        </p:nvSpPr>
        <p:spPr>
          <a:xfrm>
            <a:off x="683568" y="2590020"/>
            <a:ext cx="1152128" cy="648072"/>
          </a:xfrm>
          <a:prstGeom prst="ellipse">
            <a:avLst/>
          </a:prstGeom>
          <a:noFill/>
          <a:ln>
            <a:solidFill>
              <a:srgbClr val="7030A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343289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8CADE0-3186-4B2A-B5C3-D4C725C327C8}"/>
              </a:ext>
            </a:extLst>
          </p:cNvPr>
          <p:cNvPicPr>
            <a:picLocks noChangeAspect="1"/>
          </p:cNvPicPr>
          <p:nvPr/>
        </p:nvPicPr>
        <p:blipFill>
          <a:blip r:embed="rId2"/>
          <a:stretch>
            <a:fillRect/>
          </a:stretch>
        </p:blipFill>
        <p:spPr>
          <a:xfrm>
            <a:off x="711185" y="620688"/>
            <a:ext cx="7919619" cy="5760640"/>
          </a:xfrm>
          <a:prstGeom prst="rect">
            <a:avLst/>
          </a:prstGeom>
        </p:spPr>
      </p:pic>
      <p:pic>
        <p:nvPicPr>
          <p:cNvPr id="3" name="Picture 2">
            <a:extLst>
              <a:ext uri="{FF2B5EF4-FFF2-40B4-BE49-F238E27FC236}">
                <a16:creationId xmlns:a16="http://schemas.microsoft.com/office/drawing/2014/main" id="{505A49B3-4564-4EC9-B8FE-E9EA205C1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4826" y="188640"/>
            <a:ext cx="3215613" cy="2411710"/>
          </a:xfrm>
          <a:prstGeom prst="rect">
            <a:avLst/>
          </a:prstGeom>
        </p:spPr>
      </p:pic>
    </p:spTree>
    <p:extLst>
      <p:ext uri="{BB962C8B-B14F-4D97-AF65-F5344CB8AC3E}">
        <p14:creationId xmlns:p14="http://schemas.microsoft.com/office/powerpoint/2010/main" val="3512565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2AF25A-BA5A-4054-A4C6-290B174B6C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4116340" y="1075217"/>
            <a:ext cx="6858000" cy="5143500"/>
          </a:xfrm>
          <a:prstGeom prst="rect">
            <a:avLst/>
          </a:prstGeom>
        </p:spPr>
      </p:pic>
      <p:pic>
        <p:nvPicPr>
          <p:cNvPr id="9" name="Picture 8">
            <a:extLst>
              <a:ext uri="{FF2B5EF4-FFF2-40B4-BE49-F238E27FC236}">
                <a16:creationId xmlns:a16="http://schemas.microsoft.com/office/drawing/2014/main" id="{3FEF58EB-9757-467D-A86D-AFA6B026BF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8942034" y="181794"/>
            <a:ext cx="6858000" cy="5143500"/>
          </a:xfrm>
          <a:prstGeom prst="rect">
            <a:avLst/>
          </a:prstGeom>
        </p:spPr>
      </p:pic>
      <p:pic>
        <p:nvPicPr>
          <p:cNvPr id="11" name="Picture 10">
            <a:extLst>
              <a:ext uri="{FF2B5EF4-FFF2-40B4-BE49-F238E27FC236}">
                <a16:creationId xmlns:a16="http://schemas.microsoft.com/office/drawing/2014/main" id="{4813D708-2D7C-479B-8A07-B71F966ED2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12119148" y="4502274"/>
            <a:ext cx="6858000" cy="5143500"/>
          </a:xfrm>
          <a:prstGeom prst="rect">
            <a:avLst/>
          </a:prstGeom>
        </p:spPr>
      </p:pic>
      <p:pic>
        <p:nvPicPr>
          <p:cNvPr id="13" name="Picture 12">
            <a:extLst>
              <a:ext uri="{FF2B5EF4-FFF2-40B4-BE49-F238E27FC236}">
                <a16:creationId xmlns:a16="http://schemas.microsoft.com/office/drawing/2014/main" id="{D96E7587-97A1-498E-BA21-33286139E8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8588349" y="4862314"/>
            <a:ext cx="6858000" cy="5143500"/>
          </a:xfrm>
          <a:prstGeom prst="rect">
            <a:avLst/>
          </a:prstGeom>
        </p:spPr>
      </p:pic>
      <p:pic>
        <p:nvPicPr>
          <p:cNvPr id="15" name="Picture 14">
            <a:extLst>
              <a:ext uri="{FF2B5EF4-FFF2-40B4-BE49-F238E27FC236}">
                <a16:creationId xmlns:a16="http://schemas.microsoft.com/office/drawing/2014/main" id="{5BAEA95E-913C-456F-9FBE-6DB21822616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856278" y="2549303"/>
            <a:ext cx="3494118" cy="5041071"/>
          </a:xfrm>
          <a:prstGeom prst="rect">
            <a:avLst/>
          </a:prstGeom>
        </p:spPr>
      </p:pic>
      <p:pic>
        <p:nvPicPr>
          <p:cNvPr id="17" name="Picture 16">
            <a:extLst>
              <a:ext uri="{FF2B5EF4-FFF2-40B4-BE49-F238E27FC236}">
                <a16:creationId xmlns:a16="http://schemas.microsoft.com/office/drawing/2014/main" id="{7EDD020B-71E4-4089-B2E5-2AD0A2248F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11765463" y="-2877919"/>
            <a:ext cx="6858000" cy="5143500"/>
          </a:xfrm>
          <a:prstGeom prst="rect">
            <a:avLst/>
          </a:prstGeom>
        </p:spPr>
      </p:pic>
      <p:pic>
        <p:nvPicPr>
          <p:cNvPr id="21" name="Picture 20">
            <a:extLst>
              <a:ext uri="{FF2B5EF4-FFF2-40B4-BE49-F238E27FC236}">
                <a16:creationId xmlns:a16="http://schemas.microsoft.com/office/drawing/2014/main" id="{E73DB527-9A10-454D-BE05-7F2C9361CCE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4912333" y="-661014"/>
            <a:ext cx="3481071" cy="4781757"/>
          </a:xfrm>
          <a:prstGeom prst="rect">
            <a:avLst/>
          </a:prstGeom>
        </p:spPr>
      </p:pic>
      <p:pic>
        <p:nvPicPr>
          <p:cNvPr id="23" name="Picture 22">
            <a:extLst>
              <a:ext uri="{FF2B5EF4-FFF2-40B4-BE49-F238E27FC236}">
                <a16:creationId xmlns:a16="http://schemas.microsoft.com/office/drawing/2014/main" id="{7ED7B5AE-CB84-40D2-87CB-EA42D2CD9B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8429286" y="-4541914"/>
            <a:ext cx="6858000" cy="5143500"/>
          </a:xfrm>
          <a:prstGeom prst="rect">
            <a:avLst/>
          </a:prstGeom>
        </p:spPr>
      </p:pic>
      <p:pic>
        <p:nvPicPr>
          <p:cNvPr id="2" name="Picture 1">
            <a:extLst>
              <a:ext uri="{FF2B5EF4-FFF2-40B4-BE49-F238E27FC236}">
                <a16:creationId xmlns:a16="http://schemas.microsoft.com/office/drawing/2014/main" id="{07EAC2F4-D58B-4028-AC63-224BD63B2522}"/>
              </a:ext>
            </a:extLst>
          </p:cNvPr>
          <p:cNvPicPr>
            <a:picLocks noChangeAspect="1"/>
          </p:cNvPicPr>
          <p:nvPr/>
        </p:nvPicPr>
        <p:blipFill>
          <a:blip r:embed="rId10"/>
          <a:stretch>
            <a:fillRect/>
          </a:stretch>
        </p:blipFill>
        <p:spPr>
          <a:xfrm>
            <a:off x="82802" y="41103"/>
            <a:ext cx="3660873" cy="2745655"/>
          </a:xfrm>
          <a:prstGeom prst="rect">
            <a:avLst/>
          </a:prstGeom>
        </p:spPr>
      </p:pic>
    </p:spTree>
    <p:extLst>
      <p:ext uri="{BB962C8B-B14F-4D97-AF65-F5344CB8AC3E}">
        <p14:creationId xmlns:p14="http://schemas.microsoft.com/office/powerpoint/2010/main" val="192396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9624" y="1270000"/>
            <a:ext cx="7419975" cy="4680973"/>
          </a:xfrm>
        </p:spPr>
        <p:txBody>
          <a:bodyPr>
            <a:normAutofit/>
          </a:bodyPr>
          <a:lstStyle/>
          <a:p>
            <a:r>
              <a:rPr lang="en-US" sz="1300" b="0" dirty="0">
                <a:solidFill>
                  <a:srgbClr val="303030"/>
                </a:solidFill>
                <a:cs typeface="+mn-cs"/>
              </a:rPr>
              <a:t>“The surgeon delivering this presentation is not an employee of Acumed or any of its affiliates.  The views, opinions and commentary expressed in this presentation are solely those of the surgeon, and do not represent or reflect the views, opinions, policies or positions of Acumed.  Acumed organized this presentation given by a surgeon for training, educational and informational purposes for other surgeons and sales representatives. Neither this presentation nor anything in it shall form the basis of any contract or commitment.”</a:t>
            </a:r>
          </a:p>
        </p:txBody>
      </p:sp>
      <p:sp>
        <p:nvSpPr>
          <p:cNvPr id="6" name="Rectangle 5"/>
          <p:cNvSpPr/>
          <p:nvPr/>
        </p:nvSpPr>
        <p:spPr>
          <a:xfrm>
            <a:off x="8335471" y="6633402"/>
            <a:ext cx="688063" cy="121571"/>
          </a:xfrm>
          <a:prstGeom prst="rect">
            <a:avLst/>
          </a:prstGeom>
          <a:solidFill>
            <a:srgbClr val="D4D4D0"/>
          </a:solidFill>
          <a:ln>
            <a:solidFill>
              <a:srgbClr val="D5D5D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05908"/>
            <a:ext cx="9144000" cy="2849139"/>
          </a:xfrm>
          <a:prstGeom prst="rect">
            <a:avLst/>
          </a:prstGeom>
        </p:spPr>
      </p:pic>
      <p:sp>
        <p:nvSpPr>
          <p:cNvPr id="9" name="Title 3"/>
          <p:cNvSpPr txBox="1">
            <a:spLocks/>
          </p:cNvSpPr>
          <p:nvPr/>
        </p:nvSpPr>
        <p:spPr>
          <a:xfrm>
            <a:off x="834126" y="198004"/>
            <a:ext cx="8780462" cy="342900"/>
          </a:xfrm>
          <a:prstGeom prst="rect">
            <a:avLst/>
          </a:prstGeom>
        </p:spPr>
        <p:txBody>
          <a:bodyPr/>
          <a:lstStyle>
            <a:lvl1pPr algn="l" defTabSz="914400" rtl="0" eaLnBrk="1" latinLnBrk="0" hangingPunct="1">
              <a:lnSpc>
                <a:spcPct val="90000"/>
              </a:lnSpc>
              <a:spcBef>
                <a:spcPct val="0"/>
              </a:spcBef>
              <a:buNone/>
              <a:defRPr sz="1800" b="1" i="0" kern="1200" spc="100" baseline="0">
                <a:solidFill>
                  <a:schemeClr val="bg1"/>
                </a:solidFill>
                <a:latin typeface="+mn-lt"/>
                <a:ea typeface="+mj-ea"/>
                <a:cs typeface="Arial" panose="020B0604020202020204" pitchFamily="34" charset="0"/>
              </a:defRPr>
            </a:lvl1pPr>
          </a:lstStyle>
          <a:p>
            <a:r>
              <a:rPr lang="en-US" dirty="0"/>
              <a:t>Educational Content</a:t>
            </a:r>
            <a:endParaRPr lang="en-US" altLang="en-US" dirty="0"/>
          </a:p>
        </p:txBody>
      </p:sp>
    </p:spTree>
    <p:extLst>
      <p:ext uri="{BB962C8B-B14F-4D97-AF65-F5344CB8AC3E}">
        <p14:creationId xmlns:p14="http://schemas.microsoft.com/office/powerpoint/2010/main" val="617951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2AF25A-BA5A-4054-A4C6-290B174B6C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4116340" y="1075217"/>
            <a:ext cx="6858000" cy="5143500"/>
          </a:xfrm>
          <a:prstGeom prst="rect">
            <a:avLst/>
          </a:prstGeom>
        </p:spPr>
      </p:pic>
      <p:pic>
        <p:nvPicPr>
          <p:cNvPr id="11" name="Picture 10">
            <a:extLst>
              <a:ext uri="{FF2B5EF4-FFF2-40B4-BE49-F238E27FC236}">
                <a16:creationId xmlns:a16="http://schemas.microsoft.com/office/drawing/2014/main" id="{4813D708-2D7C-479B-8A07-B71F966ED2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2119148" y="4502274"/>
            <a:ext cx="6858000" cy="5143500"/>
          </a:xfrm>
          <a:prstGeom prst="rect">
            <a:avLst/>
          </a:prstGeom>
        </p:spPr>
      </p:pic>
      <p:pic>
        <p:nvPicPr>
          <p:cNvPr id="13" name="Picture 12">
            <a:extLst>
              <a:ext uri="{FF2B5EF4-FFF2-40B4-BE49-F238E27FC236}">
                <a16:creationId xmlns:a16="http://schemas.microsoft.com/office/drawing/2014/main" id="{D96E7587-97A1-498E-BA21-33286139E8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8588349" y="4862314"/>
            <a:ext cx="6858000" cy="5143500"/>
          </a:xfrm>
          <a:prstGeom prst="rect">
            <a:avLst/>
          </a:prstGeom>
        </p:spPr>
      </p:pic>
      <p:pic>
        <p:nvPicPr>
          <p:cNvPr id="15" name="Picture 14">
            <a:extLst>
              <a:ext uri="{FF2B5EF4-FFF2-40B4-BE49-F238E27FC236}">
                <a16:creationId xmlns:a16="http://schemas.microsoft.com/office/drawing/2014/main" id="{5BAEA95E-913C-456F-9FBE-6DB2182261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4876405" y="2583517"/>
            <a:ext cx="3494118" cy="5041071"/>
          </a:xfrm>
          <a:prstGeom prst="rect">
            <a:avLst/>
          </a:prstGeom>
        </p:spPr>
      </p:pic>
      <p:pic>
        <p:nvPicPr>
          <p:cNvPr id="17" name="Picture 16">
            <a:extLst>
              <a:ext uri="{FF2B5EF4-FFF2-40B4-BE49-F238E27FC236}">
                <a16:creationId xmlns:a16="http://schemas.microsoft.com/office/drawing/2014/main" id="{7EDD020B-71E4-4089-B2E5-2AD0A2248F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11765463" y="-2877919"/>
            <a:ext cx="6858000" cy="5143500"/>
          </a:xfrm>
          <a:prstGeom prst="rect">
            <a:avLst/>
          </a:prstGeom>
        </p:spPr>
      </p:pic>
      <p:pic>
        <p:nvPicPr>
          <p:cNvPr id="19" name="Picture 18">
            <a:extLst>
              <a:ext uri="{FF2B5EF4-FFF2-40B4-BE49-F238E27FC236}">
                <a16:creationId xmlns:a16="http://schemas.microsoft.com/office/drawing/2014/main" id="{2434931E-845C-4803-9864-4416AF6FC34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178861" y="2930976"/>
            <a:ext cx="4015735" cy="3660872"/>
          </a:xfrm>
          <a:prstGeom prst="rect">
            <a:avLst/>
          </a:prstGeom>
        </p:spPr>
      </p:pic>
      <p:pic>
        <p:nvPicPr>
          <p:cNvPr id="21" name="Picture 20">
            <a:extLst>
              <a:ext uri="{FF2B5EF4-FFF2-40B4-BE49-F238E27FC236}">
                <a16:creationId xmlns:a16="http://schemas.microsoft.com/office/drawing/2014/main" id="{E73DB527-9A10-454D-BE05-7F2C9361CCE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4912333" y="-661014"/>
            <a:ext cx="3481071" cy="4781757"/>
          </a:xfrm>
          <a:prstGeom prst="rect">
            <a:avLst/>
          </a:prstGeom>
        </p:spPr>
      </p:pic>
      <p:pic>
        <p:nvPicPr>
          <p:cNvPr id="23" name="Picture 22">
            <a:extLst>
              <a:ext uri="{FF2B5EF4-FFF2-40B4-BE49-F238E27FC236}">
                <a16:creationId xmlns:a16="http://schemas.microsoft.com/office/drawing/2014/main" id="{7ED7B5AE-CB84-40D2-87CB-EA42D2CD9B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8429286" y="-4541914"/>
            <a:ext cx="6858000" cy="5143500"/>
          </a:xfrm>
          <a:prstGeom prst="rect">
            <a:avLst/>
          </a:prstGeom>
        </p:spPr>
      </p:pic>
      <p:pic>
        <p:nvPicPr>
          <p:cNvPr id="2" name="Picture 1">
            <a:extLst>
              <a:ext uri="{FF2B5EF4-FFF2-40B4-BE49-F238E27FC236}">
                <a16:creationId xmlns:a16="http://schemas.microsoft.com/office/drawing/2014/main" id="{07EAC2F4-D58B-4028-AC63-224BD63B2522}"/>
              </a:ext>
            </a:extLst>
          </p:cNvPr>
          <p:cNvPicPr>
            <a:picLocks noChangeAspect="1"/>
          </p:cNvPicPr>
          <p:nvPr/>
        </p:nvPicPr>
        <p:blipFill>
          <a:blip r:embed="rId10"/>
          <a:stretch>
            <a:fillRect/>
          </a:stretch>
        </p:blipFill>
        <p:spPr>
          <a:xfrm>
            <a:off x="82802" y="41103"/>
            <a:ext cx="3660873" cy="2745655"/>
          </a:xfrm>
          <a:prstGeom prst="rect">
            <a:avLst/>
          </a:prstGeom>
        </p:spPr>
      </p:pic>
    </p:spTree>
    <p:extLst>
      <p:ext uri="{BB962C8B-B14F-4D97-AF65-F5344CB8AC3E}">
        <p14:creationId xmlns:p14="http://schemas.microsoft.com/office/powerpoint/2010/main" val="349027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3F8BE-0117-4E18-A5B5-E3B5E8C1D6ED}"/>
              </a:ext>
            </a:extLst>
          </p:cNvPr>
          <p:cNvSpPr>
            <a:spLocks noGrp="1"/>
          </p:cNvSpPr>
          <p:nvPr>
            <p:ph type="title"/>
          </p:nvPr>
        </p:nvSpPr>
        <p:spPr/>
        <p:txBody>
          <a:bodyPr/>
          <a:lstStyle/>
          <a:p>
            <a:endParaRPr lang="en-GB"/>
          </a:p>
        </p:txBody>
      </p:sp>
      <p:pic>
        <p:nvPicPr>
          <p:cNvPr id="7" name="Picture 6">
            <a:extLst>
              <a:ext uri="{FF2B5EF4-FFF2-40B4-BE49-F238E27FC236}">
                <a16:creationId xmlns:a16="http://schemas.microsoft.com/office/drawing/2014/main" id="{58AA984C-CD8C-47F2-91CA-CF565416E3B0}"/>
              </a:ext>
            </a:extLst>
          </p:cNvPr>
          <p:cNvPicPr>
            <a:picLocks noChangeAspect="1"/>
          </p:cNvPicPr>
          <p:nvPr/>
        </p:nvPicPr>
        <p:blipFill>
          <a:blip r:embed="rId2"/>
          <a:stretch>
            <a:fillRect/>
          </a:stretch>
        </p:blipFill>
        <p:spPr>
          <a:xfrm>
            <a:off x="18144" y="35299"/>
            <a:ext cx="9053990" cy="1881533"/>
          </a:xfrm>
          <a:prstGeom prst="rect">
            <a:avLst/>
          </a:prstGeom>
        </p:spPr>
      </p:pic>
      <p:sp>
        <p:nvSpPr>
          <p:cNvPr id="8" name="Rectangle 7">
            <a:extLst>
              <a:ext uri="{FF2B5EF4-FFF2-40B4-BE49-F238E27FC236}">
                <a16:creationId xmlns:a16="http://schemas.microsoft.com/office/drawing/2014/main" id="{C58FA77E-4433-409E-B7C3-D869A62EF5FA}"/>
              </a:ext>
            </a:extLst>
          </p:cNvPr>
          <p:cNvSpPr/>
          <p:nvPr/>
        </p:nvSpPr>
        <p:spPr>
          <a:xfrm>
            <a:off x="6312708" y="6453369"/>
            <a:ext cx="2787943" cy="369332"/>
          </a:xfrm>
          <a:prstGeom prst="rect">
            <a:avLst/>
          </a:prstGeom>
        </p:spPr>
        <p:txBody>
          <a:bodyPr wrap="none">
            <a:spAutoFit/>
          </a:bodyPr>
          <a:lstStyle/>
          <a:p>
            <a:r>
              <a:rPr lang="en-GB" dirty="0"/>
              <a:t>JSES (2012) 21, 782-788</a:t>
            </a:r>
          </a:p>
        </p:txBody>
      </p:sp>
      <p:sp>
        <p:nvSpPr>
          <p:cNvPr id="9" name="TextBox 8">
            <a:extLst>
              <a:ext uri="{FF2B5EF4-FFF2-40B4-BE49-F238E27FC236}">
                <a16:creationId xmlns:a16="http://schemas.microsoft.com/office/drawing/2014/main" id="{13D31978-46CF-404C-A84C-1957B152F2DD}"/>
              </a:ext>
            </a:extLst>
          </p:cNvPr>
          <p:cNvSpPr txBox="1"/>
          <p:nvPr/>
        </p:nvSpPr>
        <p:spPr>
          <a:xfrm>
            <a:off x="86674" y="1916832"/>
            <a:ext cx="2595582" cy="646331"/>
          </a:xfrm>
          <a:prstGeom prst="rect">
            <a:avLst/>
          </a:prstGeom>
          <a:noFill/>
        </p:spPr>
        <p:txBody>
          <a:bodyPr wrap="none" rtlCol="0">
            <a:spAutoFit/>
          </a:bodyPr>
          <a:lstStyle/>
          <a:p>
            <a:r>
              <a:rPr lang="en-GB" dirty="0"/>
              <a:t>N = 52</a:t>
            </a:r>
          </a:p>
          <a:p>
            <a:r>
              <a:rPr lang="en-GB" dirty="0"/>
              <a:t>5 patterns, Good kappa</a:t>
            </a:r>
          </a:p>
        </p:txBody>
      </p:sp>
      <p:pic>
        <p:nvPicPr>
          <p:cNvPr id="11" name="Picture 10">
            <a:extLst>
              <a:ext uri="{FF2B5EF4-FFF2-40B4-BE49-F238E27FC236}">
                <a16:creationId xmlns:a16="http://schemas.microsoft.com/office/drawing/2014/main" id="{DC74639C-3268-48E5-B615-53CDAA7A48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73632" y="1844592"/>
            <a:ext cx="2976114" cy="2678584"/>
          </a:xfrm>
          <a:prstGeom prst="rect">
            <a:avLst/>
          </a:prstGeom>
        </p:spPr>
      </p:pic>
      <p:pic>
        <p:nvPicPr>
          <p:cNvPr id="13" name="Picture 12">
            <a:extLst>
              <a:ext uri="{FF2B5EF4-FFF2-40B4-BE49-F238E27FC236}">
                <a16:creationId xmlns:a16="http://schemas.microsoft.com/office/drawing/2014/main" id="{C1D9DB43-C479-47C7-BEF8-F6424F0CB3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56" y="2529561"/>
            <a:ext cx="1975265" cy="2131776"/>
          </a:xfrm>
          <a:prstGeom prst="rect">
            <a:avLst/>
          </a:prstGeom>
        </p:spPr>
      </p:pic>
      <p:sp>
        <p:nvSpPr>
          <p:cNvPr id="14" name="TextBox 13">
            <a:extLst>
              <a:ext uri="{FF2B5EF4-FFF2-40B4-BE49-F238E27FC236}">
                <a16:creationId xmlns:a16="http://schemas.microsoft.com/office/drawing/2014/main" id="{4C05CBA2-7C4D-448F-8DD9-7BDBBCD80A44}"/>
              </a:ext>
            </a:extLst>
          </p:cNvPr>
          <p:cNvSpPr txBox="1"/>
          <p:nvPr/>
        </p:nvSpPr>
        <p:spPr>
          <a:xfrm>
            <a:off x="14343" y="2529561"/>
            <a:ext cx="842923" cy="646331"/>
          </a:xfrm>
          <a:prstGeom prst="rect">
            <a:avLst/>
          </a:prstGeom>
          <a:noFill/>
        </p:spPr>
        <p:txBody>
          <a:bodyPr wrap="none" rtlCol="0">
            <a:spAutoFit/>
          </a:bodyPr>
          <a:lstStyle/>
          <a:p>
            <a:pPr marL="342900" indent="-342900">
              <a:buAutoNum type="arabicPeriod"/>
            </a:pPr>
            <a:r>
              <a:rPr lang="en-GB" dirty="0"/>
              <a:t>Tip</a:t>
            </a:r>
          </a:p>
          <a:p>
            <a:r>
              <a:rPr lang="en-GB" dirty="0"/>
              <a:t>29%</a:t>
            </a:r>
          </a:p>
        </p:txBody>
      </p:sp>
      <p:pic>
        <p:nvPicPr>
          <p:cNvPr id="16" name="Picture 15">
            <a:extLst>
              <a:ext uri="{FF2B5EF4-FFF2-40B4-BE49-F238E27FC236}">
                <a16:creationId xmlns:a16="http://schemas.microsoft.com/office/drawing/2014/main" id="{59359853-0CBB-4ECC-9285-A18235A3C8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3297" y="4754585"/>
            <a:ext cx="2037378" cy="1881533"/>
          </a:xfrm>
          <a:prstGeom prst="rect">
            <a:avLst/>
          </a:prstGeom>
        </p:spPr>
      </p:pic>
      <p:sp>
        <p:nvSpPr>
          <p:cNvPr id="17" name="TextBox 16">
            <a:extLst>
              <a:ext uri="{FF2B5EF4-FFF2-40B4-BE49-F238E27FC236}">
                <a16:creationId xmlns:a16="http://schemas.microsoft.com/office/drawing/2014/main" id="{DE846DB4-A90A-48B0-8E91-35C2DB303209}"/>
              </a:ext>
            </a:extLst>
          </p:cNvPr>
          <p:cNvSpPr txBox="1"/>
          <p:nvPr/>
        </p:nvSpPr>
        <p:spPr>
          <a:xfrm>
            <a:off x="457200" y="6221534"/>
            <a:ext cx="2018566" cy="646331"/>
          </a:xfrm>
          <a:prstGeom prst="rect">
            <a:avLst/>
          </a:prstGeom>
          <a:noFill/>
        </p:spPr>
        <p:txBody>
          <a:bodyPr wrap="none" rtlCol="0">
            <a:spAutoFit/>
          </a:bodyPr>
          <a:lstStyle/>
          <a:p>
            <a:r>
              <a:rPr lang="en-GB" dirty="0"/>
              <a:t>2. Mid Transverse</a:t>
            </a:r>
          </a:p>
          <a:p>
            <a:r>
              <a:rPr lang="en-GB" dirty="0"/>
              <a:t>24%</a:t>
            </a:r>
          </a:p>
        </p:txBody>
      </p:sp>
      <p:pic>
        <p:nvPicPr>
          <p:cNvPr id="19" name="Picture 18">
            <a:extLst>
              <a:ext uri="{FF2B5EF4-FFF2-40B4-BE49-F238E27FC236}">
                <a16:creationId xmlns:a16="http://schemas.microsoft.com/office/drawing/2014/main" id="{0BF03863-0563-4B0E-BD4B-03355CCE1F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95704" y="4730464"/>
            <a:ext cx="1768688" cy="1970824"/>
          </a:xfrm>
          <a:prstGeom prst="rect">
            <a:avLst/>
          </a:prstGeom>
        </p:spPr>
      </p:pic>
      <p:sp>
        <p:nvSpPr>
          <p:cNvPr id="20" name="TextBox 19">
            <a:extLst>
              <a:ext uri="{FF2B5EF4-FFF2-40B4-BE49-F238E27FC236}">
                <a16:creationId xmlns:a16="http://schemas.microsoft.com/office/drawing/2014/main" id="{03AB48F2-BE25-4F88-BFF6-B970A3800EDC}"/>
              </a:ext>
            </a:extLst>
          </p:cNvPr>
          <p:cNvSpPr txBox="1"/>
          <p:nvPr/>
        </p:nvSpPr>
        <p:spPr>
          <a:xfrm>
            <a:off x="3121016" y="6260196"/>
            <a:ext cx="1018227" cy="646331"/>
          </a:xfrm>
          <a:prstGeom prst="rect">
            <a:avLst/>
          </a:prstGeom>
          <a:noFill/>
        </p:spPr>
        <p:txBody>
          <a:bodyPr wrap="none" rtlCol="0">
            <a:spAutoFit/>
          </a:bodyPr>
          <a:lstStyle/>
          <a:p>
            <a:r>
              <a:rPr lang="en-GB" dirty="0"/>
              <a:t>3. Basal</a:t>
            </a:r>
          </a:p>
          <a:p>
            <a:r>
              <a:rPr lang="en-GB" dirty="0"/>
              <a:t>23%</a:t>
            </a:r>
          </a:p>
        </p:txBody>
      </p:sp>
      <p:pic>
        <p:nvPicPr>
          <p:cNvPr id="22" name="Picture 21">
            <a:extLst>
              <a:ext uri="{FF2B5EF4-FFF2-40B4-BE49-F238E27FC236}">
                <a16:creationId xmlns:a16="http://schemas.microsoft.com/office/drawing/2014/main" id="{9C6017E7-09A2-4AB7-A411-95C72FB6E7E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548600" y="4629596"/>
            <a:ext cx="1813639" cy="1881533"/>
          </a:xfrm>
          <a:prstGeom prst="rect">
            <a:avLst/>
          </a:prstGeom>
        </p:spPr>
      </p:pic>
      <p:sp>
        <p:nvSpPr>
          <p:cNvPr id="23" name="TextBox 22">
            <a:extLst>
              <a:ext uri="{FF2B5EF4-FFF2-40B4-BE49-F238E27FC236}">
                <a16:creationId xmlns:a16="http://schemas.microsoft.com/office/drawing/2014/main" id="{471118A4-D3A4-4BF1-975B-F986E1D382D6}"/>
              </a:ext>
            </a:extLst>
          </p:cNvPr>
          <p:cNvSpPr txBox="1"/>
          <p:nvPr/>
        </p:nvSpPr>
        <p:spPr>
          <a:xfrm>
            <a:off x="5474307" y="4661337"/>
            <a:ext cx="1633845" cy="646331"/>
          </a:xfrm>
          <a:prstGeom prst="rect">
            <a:avLst/>
          </a:prstGeom>
          <a:noFill/>
        </p:spPr>
        <p:txBody>
          <a:bodyPr wrap="none" rtlCol="0">
            <a:spAutoFit/>
          </a:bodyPr>
          <a:lstStyle/>
          <a:p>
            <a:r>
              <a:rPr lang="en-GB" dirty="0"/>
              <a:t>4. AM Oblique</a:t>
            </a:r>
          </a:p>
          <a:p>
            <a:r>
              <a:rPr lang="en-GB" dirty="0"/>
              <a:t>17%</a:t>
            </a:r>
          </a:p>
        </p:txBody>
      </p:sp>
      <p:pic>
        <p:nvPicPr>
          <p:cNvPr id="25" name="Picture 24">
            <a:extLst>
              <a:ext uri="{FF2B5EF4-FFF2-40B4-BE49-F238E27FC236}">
                <a16:creationId xmlns:a16="http://schemas.microsoft.com/office/drawing/2014/main" id="{05B804A6-8230-4051-9D50-FB5DEB2D259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29858" y="2072814"/>
            <a:ext cx="2000833" cy="2016224"/>
          </a:xfrm>
          <a:prstGeom prst="rect">
            <a:avLst/>
          </a:prstGeom>
        </p:spPr>
      </p:pic>
      <p:sp>
        <p:nvSpPr>
          <p:cNvPr id="26" name="TextBox 25">
            <a:extLst>
              <a:ext uri="{FF2B5EF4-FFF2-40B4-BE49-F238E27FC236}">
                <a16:creationId xmlns:a16="http://schemas.microsoft.com/office/drawing/2014/main" id="{E3E680C6-1326-4AA5-AA12-F7234D4153C5}"/>
              </a:ext>
            </a:extLst>
          </p:cNvPr>
          <p:cNvSpPr txBox="1"/>
          <p:nvPr/>
        </p:nvSpPr>
        <p:spPr>
          <a:xfrm>
            <a:off x="6951760" y="2017733"/>
            <a:ext cx="1509837" cy="646331"/>
          </a:xfrm>
          <a:prstGeom prst="rect">
            <a:avLst/>
          </a:prstGeom>
          <a:noFill/>
        </p:spPr>
        <p:txBody>
          <a:bodyPr wrap="none" rtlCol="0">
            <a:spAutoFit/>
          </a:bodyPr>
          <a:lstStyle/>
          <a:p>
            <a:r>
              <a:rPr lang="en-GB" dirty="0"/>
              <a:t>4. AL oblique</a:t>
            </a:r>
          </a:p>
          <a:p>
            <a:r>
              <a:rPr lang="en-GB" dirty="0"/>
              <a:t>7%</a:t>
            </a:r>
          </a:p>
        </p:txBody>
      </p:sp>
      <p:sp>
        <p:nvSpPr>
          <p:cNvPr id="27" name="TextBox 26">
            <a:extLst>
              <a:ext uri="{FF2B5EF4-FFF2-40B4-BE49-F238E27FC236}">
                <a16:creationId xmlns:a16="http://schemas.microsoft.com/office/drawing/2014/main" id="{F2C5AA55-6EE6-4A26-8FCE-94C1A1D819FD}"/>
              </a:ext>
            </a:extLst>
          </p:cNvPr>
          <p:cNvSpPr txBox="1"/>
          <p:nvPr/>
        </p:nvSpPr>
        <p:spPr>
          <a:xfrm>
            <a:off x="7452135" y="4652945"/>
            <a:ext cx="1736437" cy="1200329"/>
          </a:xfrm>
          <a:prstGeom prst="rect">
            <a:avLst/>
          </a:prstGeom>
          <a:noFill/>
        </p:spPr>
        <p:txBody>
          <a:bodyPr wrap="none" rtlCol="0">
            <a:spAutoFit/>
          </a:bodyPr>
          <a:lstStyle/>
          <a:p>
            <a:r>
              <a:rPr lang="en-GB" dirty="0"/>
              <a:t>Not Typo</a:t>
            </a:r>
          </a:p>
          <a:p>
            <a:r>
              <a:rPr lang="en-GB" dirty="0"/>
              <a:t>Type 4 Oblique</a:t>
            </a:r>
          </a:p>
          <a:p>
            <a:r>
              <a:rPr lang="en-GB" dirty="0"/>
              <a:t>Anteromedial</a:t>
            </a:r>
          </a:p>
          <a:p>
            <a:r>
              <a:rPr lang="en-GB" dirty="0"/>
              <a:t>Anterolateral</a:t>
            </a:r>
          </a:p>
        </p:txBody>
      </p:sp>
      <p:sp>
        <p:nvSpPr>
          <p:cNvPr id="3" name="Oval 2">
            <a:extLst>
              <a:ext uri="{FF2B5EF4-FFF2-40B4-BE49-F238E27FC236}">
                <a16:creationId xmlns:a16="http://schemas.microsoft.com/office/drawing/2014/main" id="{D7289D24-CE69-4514-B0B9-12E4CDB2FF3C}"/>
              </a:ext>
            </a:extLst>
          </p:cNvPr>
          <p:cNvSpPr/>
          <p:nvPr/>
        </p:nvSpPr>
        <p:spPr>
          <a:xfrm>
            <a:off x="6732240" y="1700808"/>
            <a:ext cx="2335304" cy="2678584"/>
          </a:xfrm>
          <a:prstGeom prst="ellipse">
            <a:avLst/>
          </a:prstGeom>
          <a:noFill/>
          <a:ln w="57150">
            <a:solidFill>
              <a:srgbClr val="FF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45521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pPr eaLnBrk="1" hangingPunct="1">
              <a:defRPr/>
            </a:pPr>
            <a:endParaRPr lang="en-GB"/>
          </a:p>
        </p:txBody>
      </p:sp>
      <p:pic>
        <p:nvPicPr>
          <p:cNvPr id="16998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715"/>
            <a:ext cx="9144000"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Rectangle 3"/>
          <p:cNvSpPr>
            <a:spLocks noChangeArrowheads="1"/>
          </p:cNvSpPr>
          <p:nvPr/>
        </p:nvSpPr>
        <p:spPr bwMode="auto">
          <a:xfrm>
            <a:off x="2286000" y="6488113"/>
            <a:ext cx="685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sz="1800"/>
              <a:t>Clin ortho and related research; (370), January 2000, pp 19-33;</a:t>
            </a:r>
          </a:p>
        </p:txBody>
      </p:sp>
      <p:pic>
        <p:nvPicPr>
          <p:cNvPr id="1028" name="Picture 4" descr="11999"/>
          <p:cNvPicPr>
            <a:picLocks noChangeAspect="1" noChangeArrowheads="1"/>
          </p:cNvPicPr>
          <p:nvPr/>
        </p:nvPicPr>
        <p:blipFill>
          <a:blip r:embed="rId4"/>
          <a:srcRect/>
          <a:stretch>
            <a:fillRect/>
          </a:stretch>
        </p:blipFill>
        <p:spPr bwMode="auto">
          <a:xfrm>
            <a:off x="0" y="5531552"/>
            <a:ext cx="1000100" cy="132644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69990" name="Picture 2" descr="Graphi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83823" y="1983048"/>
            <a:ext cx="6038626" cy="460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Shape 5">
            <a:extLst>
              <a:ext uri="{FF2B5EF4-FFF2-40B4-BE49-F238E27FC236}">
                <a16:creationId xmlns:a16="http://schemas.microsoft.com/office/drawing/2014/main" id="{B71F5AAF-5792-4107-9582-5A266F967503}"/>
              </a:ext>
            </a:extLst>
          </p:cNvPr>
          <p:cNvSpPr/>
          <p:nvPr/>
        </p:nvSpPr>
        <p:spPr>
          <a:xfrm>
            <a:off x="4010386" y="5677119"/>
            <a:ext cx="2092750" cy="197963"/>
          </a:xfrm>
          <a:custGeom>
            <a:avLst/>
            <a:gdLst>
              <a:gd name="connsiteX0" fmla="*/ 2092750 w 2092750"/>
              <a:gd name="connsiteY0" fmla="*/ 197963 h 197963"/>
              <a:gd name="connsiteX1" fmla="*/ 1866507 w 2092750"/>
              <a:gd name="connsiteY1" fmla="*/ 131976 h 197963"/>
              <a:gd name="connsiteX2" fmla="*/ 1366886 w 2092750"/>
              <a:gd name="connsiteY2" fmla="*/ 84842 h 197963"/>
              <a:gd name="connsiteX3" fmla="*/ 923827 w 2092750"/>
              <a:gd name="connsiteY3" fmla="*/ 47135 h 197963"/>
              <a:gd name="connsiteX4" fmla="*/ 499620 w 2092750"/>
              <a:gd name="connsiteY4" fmla="*/ 47135 h 197963"/>
              <a:gd name="connsiteX5" fmla="*/ 0 w 2092750"/>
              <a:gd name="connsiteY5" fmla="*/ 0 h 19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2750" h="197963">
                <a:moveTo>
                  <a:pt x="2092750" y="197963"/>
                </a:moveTo>
                <a:cubicBezTo>
                  <a:pt x="2040117" y="174396"/>
                  <a:pt x="1987484" y="150830"/>
                  <a:pt x="1866507" y="131976"/>
                </a:cubicBezTo>
                <a:cubicBezTo>
                  <a:pt x="1745530" y="113122"/>
                  <a:pt x="1366886" y="84842"/>
                  <a:pt x="1366886" y="84842"/>
                </a:cubicBezTo>
                <a:cubicBezTo>
                  <a:pt x="1209773" y="70702"/>
                  <a:pt x="1068371" y="53419"/>
                  <a:pt x="923827" y="47135"/>
                </a:cubicBezTo>
                <a:cubicBezTo>
                  <a:pt x="779283" y="40850"/>
                  <a:pt x="653591" y="54991"/>
                  <a:pt x="499620" y="47135"/>
                </a:cubicBezTo>
                <a:cubicBezTo>
                  <a:pt x="345649" y="39279"/>
                  <a:pt x="172824" y="19639"/>
                  <a:pt x="0" y="0"/>
                </a:cubicBezTo>
              </a:path>
            </a:pathLst>
          </a:custGeom>
          <a:noFill/>
          <a:ln w="57150">
            <a:solidFill>
              <a:srgbClr val="92D05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CCD3B01-F903-4947-B676-626A29BBEA2A}"/>
              </a:ext>
            </a:extLst>
          </p:cNvPr>
          <p:cNvSpPr txBox="1"/>
          <p:nvPr/>
        </p:nvSpPr>
        <p:spPr>
          <a:xfrm>
            <a:off x="683568" y="2613285"/>
            <a:ext cx="1582549" cy="369332"/>
          </a:xfrm>
          <a:prstGeom prst="rect">
            <a:avLst/>
          </a:prstGeom>
          <a:noFill/>
        </p:spPr>
        <p:txBody>
          <a:bodyPr wrap="none" rtlCol="0">
            <a:spAutoFit/>
          </a:bodyPr>
          <a:lstStyle/>
          <a:p>
            <a:r>
              <a:rPr lang="en-GB" dirty="0">
                <a:solidFill>
                  <a:srgbClr val="92D050"/>
                </a:solidFill>
              </a:rPr>
              <a:t>Taylor </a:t>
            </a:r>
            <a:r>
              <a:rPr lang="en-GB" dirty="0" err="1">
                <a:solidFill>
                  <a:srgbClr val="92D050"/>
                </a:solidFill>
              </a:rPr>
              <a:t>Scham</a:t>
            </a:r>
            <a:endParaRPr lang="en-GB" dirty="0">
              <a:solidFill>
                <a:srgbClr val="92D050"/>
              </a:solidFill>
            </a:endParaRPr>
          </a:p>
        </p:txBody>
      </p:sp>
      <p:sp>
        <p:nvSpPr>
          <p:cNvPr id="8" name="Freeform: Shape 7">
            <a:extLst>
              <a:ext uri="{FF2B5EF4-FFF2-40B4-BE49-F238E27FC236}">
                <a16:creationId xmlns:a16="http://schemas.microsoft.com/office/drawing/2014/main" id="{D7983B19-4FFA-4A45-A38B-136FA6D12111}"/>
              </a:ext>
            </a:extLst>
          </p:cNvPr>
          <p:cNvSpPr/>
          <p:nvPr/>
        </p:nvSpPr>
        <p:spPr>
          <a:xfrm>
            <a:off x="3704734" y="5410986"/>
            <a:ext cx="2648932" cy="59735"/>
          </a:xfrm>
          <a:custGeom>
            <a:avLst/>
            <a:gdLst>
              <a:gd name="connsiteX0" fmla="*/ 2648932 w 2648932"/>
              <a:gd name="connsiteY0" fmla="*/ 0 h 59735"/>
              <a:gd name="connsiteX1" fmla="*/ 2168165 w 2648932"/>
              <a:gd name="connsiteY1" fmla="*/ 47134 h 59735"/>
              <a:gd name="connsiteX2" fmla="*/ 1621410 w 2648932"/>
              <a:gd name="connsiteY2" fmla="*/ 47134 h 59735"/>
              <a:gd name="connsiteX3" fmla="*/ 1074656 w 2648932"/>
              <a:gd name="connsiteY3" fmla="*/ 56560 h 59735"/>
              <a:gd name="connsiteX4" fmla="*/ 678730 w 2648932"/>
              <a:gd name="connsiteY4" fmla="*/ 56560 h 59735"/>
              <a:gd name="connsiteX5" fmla="*/ 339365 w 2648932"/>
              <a:gd name="connsiteY5" fmla="*/ 18853 h 59735"/>
              <a:gd name="connsiteX6" fmla="*/ 0 w 2648932"/>
              <a:gd name="connsiteY6" fmla="*/ 18853 h 5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8932" h="59735">
                <a:moveTo>
                  <a:pt x="2648932" y="0"/>
                </a:moveTo>
                <a:cubicBezTo>
                  <a:pt x="2494175" y="19639"/>
                  <a:pt x="2339419" y="39278"/>
                  <a:pt x="2168165" y="47134"/>
                </a:cubicBezTo>
                <a:cubicBezTo>
                  <a:pt x="1996911" y="54990"/>
                  <a:pt x="1621410" y="47134"/>
                  <a:pt x="1621410" y="47134"/>
                </a:cubicBezTo>
                <a:lnTo>
                  <a:pt x="1074656" y="56560"/>
                </a:lnTo>
                <a:cubicBezTo>
                  <a:pt x="917543" y="58131"/>
                  <a:pt x="801278" y="62844"/>
                  <a:pt x="678730" y="56560"/>
                </a:cubicBezTo>
                <a:cubicBezTo>
                  <a:pt x="556182" y="50276"/>
                  <a:pt x="452487" y="25138"/>
                  <a:pt x="339365" y="18853"/>
                </a:cubicBezTo>
                <a:cubicBezTo>
                  <a:pt x="226243" y="12569"/>
                  <a:pt x="113121" y="15711"/>
                  <a:pt x="0" y="18853"/>
                </a:cubicBezTo>
              </a:path>
            </a:pathLst>
          </a:custGeom>
          <a:noFill/>
          <a:ln w="57150">
            <a:solidFill>
              <a:srgbClr val="FFFF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710845F-316E-4878-A483-D8ACA21A9AF9}"/>
              </a:ext>
            </a:extLst>
          </p:cNvPr>
          <p:cNvSpPr txBox="1"/>
          <p:nvPr/>
        </p:nvSpPr>
        <p:spPr>
          <a:xfrm>
            <a:off x="899592" y="3429000"/>
            <a:ext cx="1172116" cy="369332"/>
          </a:xfrm>
          <a:prstGeom prst="rect">
            <a:avLst/>
          </a:prstGeom>
          <a:noFill/>
        </p:spPr>
        <p:txBody>
          <a:bodyPr wrap="none" rtlCol="0">
            <a:spAutoFit/>
          </a:bodyPr>
          <a:lstStyle/>
          <a:p>
            <a:r>
              <a:rPr lang="en-GB" dirty="0">
                <a:solidFill>
                  <a:srgbClr val="FFFF00"/>
                </a:solidFill>
              </a:rPr>
              <a:t>Split FCU</a:t>
            </a:r>
          </a:p>
        </p:txBody>
      </p:sp>
      <p:sp>
        <p:nvSpPr>
          <p:cNvPr id="12" name="Freeform: Shape 11">
            <a:extLst>
              <a:ext uri="{FF2B5EF4-FFF2-40B4-BE49-F238E27FC236}">
                <a16:creationId xmlns:a16="http://schemas.microsoft.com/office/drawing/2014/main" id="{E4583DA3-4341-4B2C-9C04-F2FEBD68319A}"/>
              </a:ext>
            </a:extLst>
          </p:cNvPr>
          <p:cNvSpPr/>
          <p:nvPr/>
        </p:nvSpPr>
        <p:spPr>
          <a:xfrm>
            <a:off x="4176074" y="4748388"/>
            <a:ext cx="2526384" cy="191257"/>
          </a:xfrm>
          <a:custGeom>
            <a:avLst/>
            <a:gdLst>
              <a:gd name="connsiteX0" fmla="*/ 2526384 w 2526384"/>
              <a:gd name="connsiteY0" fmla="*/ 191257 h 191257"/>
              <a:gd name="connsiteX1" fmla="*/ 1828800 w 2526384"/>
              <a:gd name="connsiteY1" fmla="*/ 96989 h 191257"/>
              <a:gd name="connsiteX2" fmla="*/ 1150070 w 2526384"/>
              <a:gd name="connsiteY2" fmla="*/ 31002 h 191257"/>
              <a:gd name="connsiteX3" fmla="*/ 612742 w 2526384"/>
              <a:gd name="connsiteY3" fmla="*/ 31002 h 191257"/>
              <a:gd name="connsiteX4" fmla="*/ 339365 w 2526384"/>
              <a:gd name="connsiteY4" fmla="*/ 2721 h 191257"/>
              <a:gd name="connsiteX5" fmla="*/ 0 w 2526384"/>
              <a:gd name="connsiteY5" fmla="*/ 2721 h 19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384" h="191257">
                <a:moveTo>
                  <a:pt x="2526384" y="191257"/>
                </a:moveTo>
                <a:lnTo>
                  <a:pt x="1828800" y="96989"/>
                </a:lnTo>
                <a:cubicBezTo>
                  <a:pt x="1599414" y="70280"/>
                  <a:pt x="1352746" y="42000"/>
                  <a:pt x="1150070" y="31002"/>
                </a:cubicBezTo>
                <a:cubicBezTo>
                  <a:pt x="947394" y="20004"/>
                  <a:pt x="747859" y="35715"/>
                  <a:pt x="612742" y="31002"/>
                </a:cubicBezTo>
                <a:cubicBezTo>
                  <a:pt x="477625" y="26289"/>
                  <a:pt x="441489" y="7434"/>
                  <a:pt x="339365" y="2721"/>
                </a:cubicBezTo>
                <a:cubicBezTo>
                  <a:pt x="237241" y="-1993"/>
                  <a:pt x="118620" y="364"/>
                  <a:pt x="0" y="2721"/>
                </a:cubicBezTo>
              </a:path>
            </a:pathLst>
          </a:custGeom>
          <a:noFill/>
          <a:ln w="57150">
            <a:solidFill>
              <a:srgbClr val="FF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BD399C17-47CA-481B-9061-BA548025694F}"/>
              </a:ext>
            </a:extLst>
          </p:cNvPr>
          <p:cNvSpPr txBox="1"/>
          <p:nvPr/>
        </p:nvSpPr>
        <p:spPr>
          <a:xfrm>
            <a:off x="73037" y="4203277"/>
            <a:ext cx="2877711" cy="923330"/>
          </a:xfrm>
          <a:prstGeom prst="rect">
            <a:avLst/>
          </a:prstGeom>
          <a:noFill/>
        </p:spPr>
        <p:txBody>
          <a:bodyPr wrap="none" rtlCol="0">
            <a:spAutoFit/>
          </a:bodyPr>
          <a:lstStyle/>
          <a:p>
            <a:pPr algn="ctr"/>
            <a:r>
              <a:rPr lang="en-GB" dirty="0">
                <a:solidFill>
                  <a:srgbClr val="FF0000"/>
                </a:solidFill>
              </a:rPr>
              <a:t>Hotchkiss</a:t>
            </a:r>
          </a:p>
          <a:p>
            <a:pPr algn="ctr"/>
            <a:r>
              <a:rPr lang="en-GB" dirty="0">
                <a:solidFill>
                  <a:srgbClr val="FF0000"/>
                </a:solidFill>
              </a:rPr>
              <a:t>“Over Top”</a:t>
            </a:r>
          </a:p>
          <a:p>
            <a:pPr algn="ctr"/>
            <a:r>
              <a:rPr lang="en-GB" dirty="0">
                <a:solidFill>
                  <a:srgbClr val="FF0000"/>
                </a:solidFill>
              </a:rPr>
              <a:t>Split Flexor pronator mass</a:t>
            </a:r>
          </a:p>
        </p:txBody>
      </p:sp>
    </p:spTree>
    <p:extLst>
      <p:ext uri="{BB962C8B-B14F-4D97-AF65-F5344CB8AC3E}">
        <p14:creationId xmlns:p14="http://schemas.microsoft.com/office/powerpoint/2010/main" val="266130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0"/>
                            </p:stCondLst>
                            <p:childTnLst>
                              <p:par>
                                <p:cTn id="24" presetID="2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pPr eaLnBrk="1" hangingPunct="1">
              <a:defRPr/>
            </a:pPr>
            <a:endParaRPr lang="en-GB"/>
          </a:p>
        </p:txBody>
      </p:sp>
      <p:pic>
        <p:nvPicPr>
          <p:cNvPr id="16998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1438"/>
            <a:ext cx="9144000"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Rectangle 3"/>
          <p:cNvSpPr>
            <a:spLocks noChangeArrowheads="1"/>
          </p:cNvSpPr>
          <p:nvPr/>
        </p:nvSpPr>
        <p:spPr bwMode="auto">
          <a:xfrm>
            <a:off x="2286000" y="6488113"/>
            <a:ext cx="685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sz="1800"/>
              <a:t>Clin ortho and related research; (370), January 2000, pp 19-33;</a:t>
            </a:r>
          </a:p>
        </p:txBody>
      </p:sp>
      <p:pic>
        <p:nvPicPr>
          <p:cNvPr id="1028" name="Picture 4" descr="11999"/>
          <p:cNvPicPr>
            <a:picLocks noChangeAspect="1" noChangeArrowheads="1"/>
          </p:cNvPicPr>
          <p:nvPr/>
        </p:nvPicPr>
        <p:blipFill>
          <a:blip r:embed="rId4"/>
          <a:srcRect/>
          <a:stretch>
            <a:fillRect/>
          </a:stretch>
        </p:blipFill>
        <p:spPr bwMode="auto">
          <a:xfrm>
            <a:off x="0" y="5531552"/>
            <a:ext cx="1000100" cy="132644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79910" name="Picture 6" descr="Graphi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7012" y="2102312"/>
            <a:ext cx="4924425"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5868144" y="2173288"/>
            <a:ext cx="3275856"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sz="3200" b="1" dirty="0">
                <a:solidFill>
                  <a:schemeClr val="bg2"/>
                </a:solidFill>
              </a:rPr>
              <a:t>Taylor and </a:t>
            </a:r>
            <a:r>
              <a:rPr lang="en-GB" altLang="en-US" sz="3200" b="1" dirty="0" err="1">
                <a:solidFill>
                  <a:schemeClr val="bg2"/>
                </a:solidFill>
              </a:rPr>
              <a:t>Scham</a:t>
            </a:r>
            <a:endParaRPr lang="en-GB" altLang="en-US" sz="3200" b="1" dirty="0">
              <a:solidFill>
                <a:schemeClr val="bg2"/>
              </a:solidFill>
            </a:endParaRPr>
          </a:p>
        </p:txBody>
      </p:sp>
      <p:pic>
        <p:nvPicPr>
          <p:cNvPr id="2" name="Picture 1">
            <a:extLst>
              <a:ext uri="{FF2B5EF4-FFF2-40B4-BE49-F238E27FC236}">
                <a16:creationId xmlns:a16="http://schemas.microsoft.com/office/drawing/2014/main" id="{0AB42094-3A82-4C1C-BC09-5484222D8C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60232" y="4642128"/>
            <a:ext cx="2342369" cy="1704033"/>
          </a:xfrm>
          <a:prstGeom prst="rect">
            <a:avLst/>
          </a:prstGeom>
        </p:spPr>
      </p:pic>
      <p:pic>
        <p:nvPicPr>
          <p:cNvPr id="3" name="Picture 2">
            <a:extLst>
              <a:ext uri="{FF2B5EF4-FFF2-40B4-BE49-F238E27FC236}">
                <a16:creationId xmlns:a16="http://schemas.microsoft.com/office/drawing/2014/main" id="{2B030510-A0F0-4163-891F-C0D55ACA26D1}"/>
              </a:ext>
            </a:extLst>
          </p:cNvPr>
          <p:cNvPicPr>
            <a:picLocks noChangeAspect="1"/>
          </p:cNvPicPr>
          <p:nvPr/>
        </p:nvPicPr>
        <p:blipFill>
          <a:blip r:embed="rId7"/>
          <a:stretch>
            <a:fillRect/>
          </a:stretch>
        </p:blipFill>
        <p:spPr>
          <a:xfrm>
            <a:off x="572608" y="2047875"/>
            <a:ext cx="4918829" cy="4314825"/>
          </a:xfrm>
          <a:prstGeom prst="rect">
            <a:avLst/>
          </a:prstGeom>
        </p:spPr>
      </p:pic>
    </p:spTree>
    <p:extLst>
      <p:ext uri="{BB962C8B-B14F-4D97-AF65-F5344CB8AC3E}">
        <p14:creationId xmlns:p14="http://schemas.microsoft.com/office/powerpoint/2010/main" val="102427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pPr eaLnBrk="1" hangingPunct="1">
              <a:defRPr/>
            </a:pPr>
            <a:endParaRPr lang="en-GB"/>
          </a:p>
        </p:txBody>
      </p:sp>
      <p:pic>
        <p:nvPicPr>
          <p:cNvPr id="16998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551" y="6611"/>
            <a:ext cx="9144000"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Rectangle 3"/>
          <p:cNvSpPr>
            <a:spLocks noChangeArrowheads="1"/>
          </p:cNvSpPr>
          <p:nvPr/>
        </p:nvSpPr>
        <p:spPr bwMode="auto">
          <a:xfrm>
            <a:off x="2286000" y="6488113"/>
            <a:ext cx="685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sz="1800"/>
              <a:t>Clin ortho and related research; (370), January 2000, pp 19-33;</a:t>
            </a:r>
          </a:p>
        </p:txBody>
      </p:sp>
      <p:pic>
        <p:nvPicPr>
          <p:cNvPr id="1028" name="Picture 4" descr="11999"/>
          <p:cNvPicPr>
            <a:picLocks noChangeAspect="1" noChangeArrowheads="1"/>
          </p:cNvPicPr>
          <p:nvPr/>
        </p:nvPicPr>
        <p:blipFill>
          <a:blip r:embed="rId4"/>
          <a:srcRect/>
          <a:stretch>
            <a:fillRect/>
          </a:stretch>
        </p:blipFill>
        <p:spPr bwMode="auto">
          <a:xfrm>
            <a:off x="0" y="5531552"/>
            <a:ext cx="1000100" cy="132644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69990" name="Picture 2" descr="Graphi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83823" y="1983048"/>
            <a:ext cx="6038626" cy="460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710845F-316E-4878-A483-D8ACA21A9AF9}"/>
              </a:ext>
            </a:extLst>
          </p:cNvPr>
          <p:cNvSpPr txBox="1"/>
          <p:nvPr/>
        </p:nvSpPr>
        <p:spPr>
          <a:xfrm>
            <a:off x="1699942" y="2078470"/>
            <a:ext cx="1172116" cy="369332"/>
          </a:xfrm>
          <a:prstGeom prst="rect">
            <a:avLst/>
          </a:prstGeom>
          <a:noFill/>
        </p:spPr>
        <p:txBody>
          <a:bodyPr wrap="none" rtlCol="0">
            <a:spAutoFit/>
          </a:bodyPr>
          <a:lstStyle/>
          <a:p>
            <a:r>
              <a:rPr lang="en-GB" dirty="0">
                <a:solidFill>
                  <a:srgbClr val="FFFF00"/>
                </a:solidFill>
              </a:rPr>
              <a:t>Split FCU</a:t>
            </a:r>
          </a:p>
        </p:txBody>
      </p:sp>
      <p:pic>
        <p:nvPicPr>
          <p:cNvPr id="2" name="Picture 1">
            <a:extLst>
              <a:ext uri="{FF2B5EF4-FFF2-40B4-BE49-F238E27FC236}">
                <a16:creationId xmlns:a16="http://schemas.microsoft.com/office/drawing/2014/main" id="{D96B984B-8094-42A0-B474-FCDBC995BD51}"/>
              </a:ext>
            </a:extLst>
          </p:cNvPr>
          <p:cNvPicPr>
            <a:picLocks noChangeAspect="1"/>
          </p:cNvPicPr>
          <p:nvPr/>
        </p:nvPicPr>
        <p:blipFill>
          <a:blip r:embed="rId6"/>
          <a:stretch>
            <a:fillRect/>
          </a:stretch>
        </p:blipFill>
        <p:spPr>
          <a:xfrm>
            <a:off x="3094599" y="1977815"/>
            <a:ext cx="6038626" cy="4605547"/>
          </a:xfrm>
          <a:prstGeom prst="rect">
            <a:avLst/>
          </a:prstGeom>
        </p:spPr>
      </p:pic>
      <p:pic>
        <p:nvPicPr>
          <p:cNvPr id="3" name="Picture 2">
            <a:extLst>
              <a:ext uri="{FF2B5EF4-FFF2-40B4-BE49-F238E27FC236}">
                <a16:creationId xmlns:a16="http://schemas.microsoft.com/office/drawing/2014/main" id="{946E5596-6342-48FD-AE1E-3ADAD9D067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39" y="2848846"/>
            <a:ext cx="3078286" cy="2308715"/>
          </a:xfrm>
          <a:prstGeom prst="rect">
            <a:avLst/>
          </a:prstGeom>
        </p:spPr>
      </p:pic>
    </p:spTree>
    <p:extLst>
      <p:ext uri="{BB962C8B-B14F-4D97-AF65-F5344CB8AC3E}">
        <p14:creationId xmlns:p14="http://schemas.microsoft.com/office/powerpoint/2010/main" val="398633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pPr eaLnBrk="1" hangingPunct="1">
              <a:defRPr/>
            </a:pPr>
            <a:endParaRPr lang="en-GB"/>
          </a:p>
        </p:txBody>
      </p:sp>
      <p:pic>
        <p:nvPicPr>
          <p:cNvPr id="16998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1438"/>
            <a:ext cx="9144000"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Rectangle 3"/>
          <p:cNvSpPr>
            <a:spLocks noChangeArrowheads="1"/>
          </p:cNvSpPr>
          <p:nvPr/>
        </p:nvSpPr>
        <p:spPr bwMode="auto">
          <a:xfrm>
            <a:off x="2286000" y="6488113"/>
            <a:ext cx="685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sz="1800"/>
              <a:t>Clin ortho and related research; (370), January 2000, pp 19-33;</a:t>
            </a:r>
          </a:p>
        </p:txBody>
      </p:sp>
      <p:pic>
        <p:nvPicPr>
          <p:cNvPr id="1028" name="Picture 4" descr="11999"/>
          <p:cNvPicPr>
            <a:picLocks noChangeAspect="1" noChangeArrowheads="1"/>
          </p:cNvPicPr>
          <p:nvPr/>
        </p:nvPicPr>
        <p:blipFill>
          <a:blip r:embed="rId4"/>
          <a:srcRect/>
          <a:stretch>
            <a:fillRect/>
          </a:stretch>
        </p:blipFill>
        <p:spPr bwMode="auto">
          <a:xfrm>
            <a:off x="0" y="5531552"/>
            <a:ext cx="1000100" cy="132644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69990" name="Picture 2" descr="Graphi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59832" y="2080807"/>
            <a:ext cx="6038626" cy="460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Shape 11">
            <a:extLst>
              <a:ext uri="{FF2B5EF4-FFF2-40B4-BE49-F238E27FC236}">
                <a16:creationId xmlns:a16="http://schemas.microsoft.com/office/drawing/2014/main" id="{E4583DA3-4341-4B2C-9C04-F2FEBD68319A}"/>
              </a:ext>
            </a:extLst>
          </p:cNvPr>
          <p:cNvSpPr/>
          <p:nvPr/>
        </p:nvSpPr>
        <p:spPr>
          <a:xfrm>
            <a:off x="4176074" y="4748388"/>
            <a:ext cx="2526384" cy="191257"/>
          </a:xfrm>
          <a:custGeom>
            <a:avLst/>
            <a:gdLst>
              <a:gd name="connsiteX0" fmla="*/ 2526384 w 2526384"/>
              <a:gd name="connsiteY0" fmla="*/ 191257 h 191257"/>
              <a:gd name="connsiteX1" fmla="*/ 1828800 w 2526384"/>
              <a:gd name="connsiteY1" fmla="*/ 96989 h 191257"/>
              <a:gd name="connsiteX2" fmla="*/ 1150070 w 2526384"/>
              <a:gd name="connsiteY2" fmla="*/ 31002 h 191257"/>
              <a:gd name="connsiteX3" fmla="*/ 612742 w 2526384"/>
              <a:gd name="connsiteY3" fmla="*/ 31002 h 191257"/>
              <a:gd name="connsiteX4" fmla="*/ 339365 w 2526384"/>
              <a:gd name="connsiteY4" fmla="*/ 2721 h 191257"/>
              <a:gd name="connsiteX5" fmla="*/ 0 w 2526384"/>
              <a:gd name="connsiteY5" fmla="*/ 2721 h 19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384" h="191257">
                <a:moveTo>
                  <a:pt x="2526384" y="191257"/>
                </a:moveTo>
                <a:lnTo>
                  <a:pt x="1828800" y="96989"/>
                </a:lnTo>
                <a:cubicBezTo>
                  <a:pt x="1599414" y="70280"/>
                  <a:pt x="1352746" y="42000"/>
                  <a:pt x="1150070" y="31002"/>
                </a:cubicBezTo>
                <a:cubicBezTo>
                  <a:pt x="947394" y="20004"/>
                  <a:pt x="747859" y="35715"/>
                  <a:pt x="612742" y="31002"/>
                </a:cubicBezTo>
                <a:cubicBezTo>
                  <a:pt x="477625" y="26289"/>
                  <a:pt x="441489" y="7434"/>
                  <a:pt x="339365" y="2721"/>
                </a:cubicBezTo>
                <a:cubicBezTo>
                  <a:pt x="237241" y="-1993"/>
                  <a:pt x="118620" y="364"/>
                  <a:pt x="0" y="2721"/>
                </a:cubicBezTo>
              </a:path>
            </a:pathLst>
          </a:custGeom>
          <a:noFill/>
          <a:ln w="57150">
            <a:solidFill>
              <a:srgbClr val="FF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55E4E58-03D5-416C-9B9E-5F821D973D02}"/>
              </a:ext>
            </a:extLst>
          </p:cNvPr>
          <p:cNvSpPr txBox="1"/>
          <p:nvPr/>
        </p:nvSpPr>
        <p:spPr>
          <a:xfrm>
            <a:off x="323528" y="2251075"/>
            <a:ext cx="2690762" cy="1477328"/>
          </a:xfrm>
          <a:prstGeom prst="rect">
            <a:avLst/>
          </a:prstGeom>
          <a:noFill/>
        </p:spPr>
        <p:txBody>
          <a:bodyPr wrap="square" rtlCol="0">
            <a:spAutoFit/>
          </a:bodyPr>
          <a:lstStyle/>
          <a:p>
            <a:r>
              <a:rPr lang="en-GB" dirty="0"/>
              <a:t>Where is Hotchkiss</a:t>
            </a:r>
          </a:p>
          <a:p>
            <a:r>
              <a:rPr lang="en-GB" dirty="0"/>
              <a:t>Split between anterior border and ulna nerve</a:t>
            </a:r>
          </a:p>
          <a:p>
            <a:endParaRPr lang="en-GB" dirty="0"/>
          </a:p>
          <a:p>
            <a:endParaRPr lang="en-GB" dirty="0"/>
          </a:p>
        </p:txBody>
      </p:sp>
      <p:pic>
        <p:nvPicPr>
          <p:cNvPr id="3" name="Picture 2">
            <a:extLst>
              <a:ext uri="{FF2B5EF4-FFF2-40B4-BE49-F238E27FC236}">
                <a16:creationId xmlns:a16="http://schemas.microsoft.com/office/drawing/2014/main" id="{53315898-3C03-4B9A-83E2-BB5B144869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43" y="3408665"/>
            <a:ext cx="2969747" cy="2305214"/>
          </a:xfrm>
          <a:prstGeom prst="rect">
            <a:avLst/>
          </a:prstGeom>
        </p:spPr>
      </p:pic>
    </p:spTree>
    <p:extLst>
      <p:ext uri="{BB962C8B-B14F-4D97-AF65-F5344CB8AC3E}">
        <p14:creationId xmlns:p14="http://schemas.microsoft.com/office/powerpoint/2010/main" val="3476707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298BD-438F-4BB0-AF16-C845F4E3A22F}"/>
              </a:ext>
            </a:extLst>
          </p:cNvPr>
          <p:cNvSpPr>
            <a:spLocks noGrp="1"/>
          </p:cNvSpPr>
          <p:nvPr>
            <p:ph type="title"/>
          </p:nvPr>
        </p:nvSpPr>
        <p:spPr/>
        <p:txBody>
          <a:bodyPr/>
          <a:lstStyle/>
          <a:p>
            <a:r>
              <a:rPr lang="en-GB" dirty="0"/>
              <a:t>Favour FCU</a:t>
            </a:r>
          </a:p>
        </p:txBody>
      </p:sp>
      <p:pic>
        <p:nvPicPr>
          <p:cNvPr id="4" name="Picture 3">
            <a:extLst>
              <a:ext uri="{FF2B5EF4-FFF2-40B4-BE49-F238E27FC236}">
                <a16:creationId xmlns:a16="http://schemas.microsoft.com/office/drawing/2014/main" id="{1C7DC021-066B-4DED-BB26-50225CFD73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923" y="77748"/>
            <a:ext cx="8899806" cy="2055108"/>
          </a:xfrm>
          <a:prstGeom prst="rect">
            <a:avLst/>
          </a:prstGeom>
        </p:spPr>
      </p:pic>
      <p:sp>
        <p:nvSpPr>
          <p:cNvPr id="5" name="TextBox 4">
            <a:extLst>
              <a:ext uri="{FF2B5EF4-FFF2-40B4-BE49-F238E27FC236}">
                <a16:creationId xmlns:a16="http://schemas.microsoft.com/office/drawing/2014/main" id="{27EA76B7-86CA-4F61-8706-9DDEA128A38C}"/>
              </a:ext>
            </a:extLst>
          </p:cNvPr>
          <p:cNvSpPr txBox="1"/>
          <p:nvPr/>
        </p:nvSpPr>
        <p:spPr>
          <a:xfrm>
            <a:off x="0" y="2204864"/>
            <a:ext cx="3194208" cy="369332"/>
          </a:xfrm>
          <a:prstGeom prst="rect">
            <a:avLst/>
          </a:prstGeom>
          <a:noFill/>
        </p:spPr>
        <p:txBody>
          <a:bodyPr wrap="none" rtlCol="0">
            <a:spAutoFit/>
          </a:bodyPr>
          <a:lstStyle/>
          <a:p>
            <a:r>
              <a:rPr lang="en-GB" dirty="0"/>
              <a:t>Very anterior split of FP mass</a:t>
            </a:r>
          </a:p>
        </p:txBody>
      </p:sp>
      <p:sp>
        <p:nvSpPr>
          <p:cNvPr id="6" name="Rectangle 5">
            <a:extLst>
              <a:ext uri="{FF2B5EF4-FFF2-40B4-BE49-F238E27FC236}">
                <a16:creationId xmlns:a16="http://schemas.microsoft.com/office/drawing/2014/main" id="{3AD2C19F-130F-48B5-B89B-F6B8205ADFB3}"/>
              </a:ext>
            </a:extLst>
          </p:cNvPr>
          <p:cNvSpPr/>
          <p:nvPr/>
        </p:nvSpPr>
        <p:spPr>
          <a:xfrm>
            <a:off x="5273774" y="6398696"/>
            <a:ext cx="3852401" cy="369332"/>
          </a:xfrm>
          <a:prstGeom prst="rect">
            <a:avLst/>
          </a:prstGeom>
        </p:spPr>
        <p:txBody>
          <a:bodyPr wrap="none">
            <a:spAutoFit/>
          </a:bodyPr>
          <a:lstStyle/>
          <a:p>
            <a:r>
              <a:rPr lang="en-GB" dirty="0"/>
              <a:t>J </a:t>
            </a:r>
            <a:r>
              <a:rPr lang="en-GB" dirty="0" err="1"/>
              <a:t>Orthop</a:t>
            </a:r>
            <a:r>
              <a:rPr lang="en-GB" dirty="0"/>
              <a:t> Trauma 2013;27:730–734)</a:t>
            </a:r>
          </a:p>
        </p:txBody>
      </p:sp>
      <p:pic>
        <p:nvPicPr>
          <p:cNvPr id="8" name="Picture 7">
            <a:extLst>
              <a:ext uri="{FF2B5EF4-FFF2-40B4-BE49-F238E27FC236}">
                <a16:creationId xmlns:a16="http://schemas.microsoft.com/office/drawing/2014/main" id="{E9D78C8B-F1D1-404C-928F-815FD48E40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4" y="2646204"/>
            <a:ext cx="6390921" cy="3771574"/>
          </a:xfrm>
          <a:prstGeom prst="rect">
            <a:avLst/>
          </a:prstGeom>
        </p:spPr>
      </p:pic>
      <p:sp>
        <p:nvSpPr>
          <p:cNvPr id="9" name="TextBox 8">
            <a:extLst>
              <a:ext uri="{FF2B5EF4-FFF2-40B4-BE49-F238E27FC236}">
                <a16:creationId xmlns:a16="http://schemas.microsoft.com/office/drawing/2014/main" id="{17837F04-35D1-4728-89C6-649F48779924}"/>
              </a:ext>
            </a:extLst>
          </p:cNvPr>
          <p:cNvSpPr txBox="1"/>
          <p:nvPr/>
        </p:nvSpPr>
        <p:spPr>
          <a:xfrm>
            <a:off x="6588224" y="3535943"/>
            <a:ext cx="1826141" cy="646331"/>
          </a:xfrm>
          <a:prstGeom prst="rect">
            <a:avLst/>
          </a:prstGeom>
          <a:noFill/>
        </p:spPr>
        <p:txBody>
          <a:bodyPr wrap="none" rtlCol="0">
            <a:spAutoFit/>
          </a:bodyPr>
          <a:lstStyle/>
          <a:p>
            <a:r>
              <a:rPr lang="en-GB" dirty="0"/>
              <a:t>Suggested FCU</a:t>
            </a:r>
          </a:p>
          <a:p>
            <a:r>
              <a:rPr lang="en-GB" dirty="0"/>
              <a:t>better</a:t>
            </a:r>
          </a:p>
        </p:txBody>
      </p:sp>
    </p:spTree>
    <p:extLst>
      <p:ext uri="{BB962C8B-B14F-4D97-AF65-F5344CB8AC3E}">
        <p14:creationId xmlns:p14="http://schemas.microsoft.com/office/powerpoint/2010/main" val="3885678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pPr eaLnBrk="1" hangingPunct="1">
              <a:defRPr/>
            </a:pPr>
            <a:endParaRPr lang="en-GB"/>
          </a:p>
        </p:txBody>
      </p:sp>
      <p:pic>
        <p:nvPicPr>
          <p:cNvPr id="16998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1438"/>
            <a:ext cx="9144000"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Rectangle 3"/>
          <p:cNvSpPr>
            <a:spLocks noChangeArrowheads="1"/>
          </p:cNvSpPr>
          <p:nvPr/>
        </p:nvSpPr>
        <p:spPr bwMode="auto">
          <a:xfrm>
            <a:off x="2286000" y="6488113"/>
            <a:ext cx="685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sz="1800"/>
              <a:t>Clin ortho and related research; (370), January 2000, pp 19-33;</a:t>
            </a:r>
          </a:p>
        </p:txBody>
      </p:sp>
      <p:pic>
        <p:nvPicPr>
          <p:cNvPr id="1028" name="Picture 4" descr="11999"/>
          <p:cNvPicPr>
            <a:picLocks noChangeAspect="1" noChangeArrowheads="1"/>
          </p:cNvPicPr>
          <p:nvPr/>
        </p:nvPicPr>
        <p:blipFill>
          <a:blip r:embed="rId4"/>
          <a:srcRect/>
          <a:stretch>
            <a:fillRect/>
          </a:stretch>
        </p:blipFill>
        <p:spPr bwMode="auto">
          <a:xfrm>
            <a:off x="0" y="5531552"/>
            <a:ext cx="1000100" cy="132644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69990" name="Picture 2" descr="Graphi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59832" y="2080807"/>
            <a:ext cx="6038626" cy="460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Shape 11">
            <a:extLst>
              <a:ext uri="{FF2B5EF4-FFF2-40B4-BE49-F238E27FC236}">
                <a16:creationId xmlns:a16="http://schemas.microsoft.com/office/drawing/2014/main" id="{E4583DA3-4341-4B2C-9C04-F2FEBD68319A}"/>
              </a:ext>
            </a:extLst>
          </p:cNvPr>
          <p:cNvSpPr/>
          <p:nvPr/>
        </p:nvSpPr>
        <p:spPr>
          <a:xfrm>
            <a:off x="4176074" y="4748388"/>
            <a:ext cx="2526384" cy="191257"/>
          </a:xfrm>
          <a:custGeom>
            <a:avLst/>
            <a:gdLst>
              <a:gd name="connsiteX0" fmla="*/ 2526384 w 2526384"/>
              <a:gd name="connsiteY0" fmla="*/ 191257 h 191257"/>
              <a:gd name="connsiteX1" fmla="*/ 1828800 w 2526384"/>
              <a:gd name="connsiteY1" fmla="*/ 96989 h 191257"/>
              <a:gd name="connsiteX2" fmla="*/ 1150070 w 2526384"/>
              <a:gd name="connsiteY2" fmla="*/ 31002 h 191257"/>
              <a:gd name="connsiteX3" fmla="*/ 612742 w 2526384"/>
              <a:gd name="connsiteY3" fmla="*/ 31002 h 191257"/>
              <a:gd name="connsiteX4" fmla="*/ 339365 w 2526384"/>
              <a:gd name="connsiteY4" fmla="*/ 2721 h 191257"/>
              <a:gd name="connsiteX5" fmla="*/ 0 w 2526384"/>
              <a:gd name="connsiteY5" fmla="*/ 2721 h 19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384" h="191257">
                <a:moveTo>
                  <a:pt x="2526384" y="191257"/>
                </a:moveTo>
                <a:lnTo>
                  <a:pt x="1828800" y="96989"/>
                </a:lnTo>
                <a:cubicBezTo>
                  <a:pt x="1599414" y="70280"/>
                  <a:pt x="1352746" y="42000"/>
                  <a:pt x="1150070" y="31002"/>
                </a:cubicBezTo>
                <a:cubicBezTo>
                  <a:pt x="947394" y="20004"/>
                  <a:pt x="747859" y="35715"/>
                  <a:pt x="612742" y="31002"/>
                </a:cubicBezTo>
                <a:cubicBezTo>
                  <a:pt x="477625" y="26289"/>
                  <a:pt x="441489" y="7434"/>
                  <a:pt x="339365" y="2721"/>
                </a:cubicBezTo>
                <a:cubicBezTo>
                  <a:pt x="237241" y="-1993"/>
                  <a:pt x="118620" y="364"/>
                  <a:pt x="0" y="2721"/>
                </a:cubicBezTo>
              </a:path>
            </a:pathLst>
          </a:custGeom>
          <a:noFill/>
          <a:ln w="57150">
            <a:solidFill>
              <a:srgbClr val="FF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55E4E58-03D5-416C-9B9E-5F821D973D02}"/>
              </a:ext>
            </a:extLst>
          </p:cNvPr>
          <p:cNvSpPr txBox="1"/>
          <p:nvPr/>
        </p:nvSpPr>
        <p:spPr>
          <a:xfrm>
            <a:off x="323528" y="2251075"/>
            <a:ext cx="2690762" cy="1477328"/>
          </a:xfrm>
          <a:prstGeom prst="rect">
            <a:avLst/>
          </a:prstGeom>
          <a:noFill/>
        </p:spPr>
        <p:txBody>
          <a:bodyPr wrap="square" rtlCol="0">
            <a:spAutoFit/>
          </a:bodyPr>
          <a:lstStyle/>
          <a:p>
            <a:r>
              <a:rPr lang="en-GB" dirty="0"/>
              <a:t>Where is Hotchkiss</a:t>
            </a:r>
          </a:p>
          <a:p>
            <a:r>
              <a:rPr lang="en-GB" dirty="0"/>
              <a:t>Split between anterior border and ulna nerve</a:t>
            </a:r>
          </a:p>
          <a:p>
            <a:endParaRPr lang="en-GB" dirty="0"/>
          </a:p>
          <a:p>
            <a:endParaRPr lang="en-GB" dirty="0"/>
          </a:p>
        </p:txBody>
      </p:sp>
      <p:pic>
        <p:nvPicPr>
          <p:cNvPr id="3" name="Picture 2">
            <a:extLst>
              <a:ext uri="{FF2B5EF4-FFF2-40B4-BE49-F238E27FC236}">
                <a16:creationId xmlns:a16="http://schemas.microsoft.com/office/drawing/2014/main" id="{53315898-3C03-4B9A-83E2-BB5B144869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43" y="3408665"/>
            <a:ext cx="2969747" cy="2305214"/>
          </a:xfrm>
          <a:prstGeom prst="rect">
            <a:avLst/>
          </a:prstGeom>
        </p:spPr>
      </p:pic>
      <p:sp>
        <p:nvSpPr>
          <p:cNvPr id="4" name="Freeform: Shape 3">
            <a:extLst>
              <a:ext uri="{FF2B5EF4-FFF2-40B4-BE49-F238E27FC236}">
                <a16:creationId xmlns:a16="http://schemas.microsoft.com/office/drawing/2014/main" id="{8C8C30F7-F7F4-4F2E-ACC1-6A750BEC6532}"/>
              </a:ext>
            </a:extLst>
          </p:cNvPr>
          <p:cNvSpPr/>
          <p:nvPr/>
        </p:nvSpPr>
        <p:spPr>
          <a:xfrm>
            <a:off x="3374796" y="4986779"/>
            <a:ext cx="3374796" cy="443851"/>
          </a:xfrm>
          <a:custGeom>
            <a:avLst/>
            <a:gdLst>
              <a:gd name="connsiteX0" fmla="*/ 3374796 w 3374796"/>
              <a:gd name="connsiteY0" fmla="*/ 0 h 443851"/>
              <a:gd name="connsiteX1" fmla="*/ 3129699 w 3374796"/>
              <a:gd name="connsiteY1" fmla="*/ 311085 h 443851"/>
              <a:gd name="connsiteX2" fmla="*/ 2667785 w 3374796"/>
              <a:gd name="connsiteY2" fmla="*/ 433633 h 443851"/>
              <a:gd name="connsiteX3" fmla="*/ 2130458 w 3374796"/>
              <a:gd name="connsiteY3" fmla="*/ 433633 h 443851"/>
              <a:gd name="connsiteX4" fmla="*/ 1300899 w 3374796"/>
              <a:gd name="connsiteY4" fmla="*/ 405353 h 443851"/>
              <a:gd name="connsiteX5" fmla="*/ 461913 w 3374796"/>
              <a:gd name="connsiteY5" fmla="*/ 292231 h 443851"/>
              <a:gd name="connsiteX6" fmla="*/ 0 w 3374796"/>
              <a:gd name="connsiteY6" fmla="*/ 197963 h 4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4796" h="443851">
                <a:moveTo>
                  <a:pt x="3374796" y="0"/>
                </a:moveTo>
                <a:cubicBezTo>
                  <a:pt x="3311165" y="119406"/>
                  <a:pt x="3247534" y="238813"/>
                  <a:pt x="3129699" y="311085"/>
                </a:cubicBezTo>
                <a:cubicBezTo>
                  <a:pt x="3011864" y="383357"/>
                  <a:pt x="2834325" y="413208"/>
                  <a:pt x="2667785" y="433633"/>
                </a:cubicBezTo>
                <a:cubicBezTo>
                  <a:pt x="2501245" y="454058"/>
                  <a:pt x="2358272" y="438346"/>
                  <a:pt x="2130458" y="433633"/>
                </a:cubicBezTo>
                <a:cubicBezTo>
                  <a:pt x="1902644" y="428920"/>
                  <a:pt x="1578990" y="428920"/>
                  <a:pt x="1300899" y="405353"/>
                </a:cubicBezTo>
                <a:cubicBezTo>
                  <a:pt x="1022808" y="381786"/>
                  <a:pt x="678729" y="326796"/>
                  <a:pt x="461913" y="292231"/>
                </a:cubicBezTo>
                <a:cubicBezTo>
                  <a:pt x="245097" y="257666"/>
                  <a:pt x="122548" y="227814"/>
                  <a:pt x="0" y="197963"/>
                </a:cubicBezTo>
              </a:path>
            </a:pathLst>
          </a:custGeom>
          <a:noFill/>
          <a:ln w="76200">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975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C6671-0A43-4991-A381-E1E96A271EE4}"/>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71B94D8A-E07E-496F-A973-6A569783759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626" y="116632"/>
            <a:ext cx="9042882" cy="2232248"/>
          </a:xfrm>
          <a:prstGeom prst="rect">
            <a:avLst/>
          </a:prstGeom>
        </p:spPr>
      </p:pic>
      <p:sp>
        <p:nvSpPr>
          <p:cNvPr id="5" name="Rectangle 4">
            <a:extLst>
              <a:ext uri="{FF2B5EF4-FFF2-40B4-BE49-F238E27FC236}">
                <a16:creationId xmlns:a16="http://schemas.microsoft.com/office/drawing/2014/main" id="{8532230B-BE79-4C6C-B81A-9EFC24BF1249}"/>
              </a:ext>
            </a:extLst>
          </p:cNvPr>
          <p:cNvSpPr/>
          <p:nvPr/>
        </p:nvSpPr>
        <p:spPr>
          <a:xfrm>
            <a:off x="4067944" y="6398696"/>
            <a:ext cx="4896544" cy="369332"/>
          </a:xfrm>
          <a:prstGeom prst="rect">
            <a:avLst/>
          </a:prstGeom>
        </p:spPr>
        <p:txBody>
          <a:bodyPr wrap="square">
            <a:spAutoFit/>
          </a:bodyPr>
          <a:lstStyle/>
          <a:p>
            <a:r>
              <a:rPr lang="en-GB" dirty="0"/>
              <a:t>J Shoulder Elbow </a:t>
            </a:r>
            <a:r>
              <a:rPr lang="en-GB" dirty="0" err="1"/>
              <a:t>Surg</a:t>
            </a:r>
            <a:r>
              <a:rPr lang="en-GB" dirty="0"/>
              <a:t> (2015) 24, 1074-1080</a:t>
            </a:r>
          </a:p>
        </p:txBody>
      </p:sp>
      <p:sp>
        <p:nvSpPr>
          <p:cNvPr id="6" name="TextBox 5">
            <a:extLst>
              <a:ext uri="{FF2B5EF4-FFF2-40B4-BE49-F238E27FC236}">
                <a16:creationId xmlns:a16="http://schemas.microsoft.com/office/drawing/2014/main" id="{34415FED-1915-4058-BB3C-5B2D6563FD48}"/>
              </a:ext>
            </a:extLst>
          </p:cNvPr>
          <p:cNvSpPr txBox="1"/>
          <p:nvPr/>
        </p:nvSpPr>
        <p:spPr>
          <a:xfrm>
            <a:off x="6044089" y="2411101"/>
            <a:ext cx="2642711" cy="1754326"/>
          </a:xfrm>
          <a:prstGeom prst="rect">
            <a:avLst/>
          </a:prstGeom>
          <a:noFill/>
        </p:spPr>
        <p:txBody>
          <a:bodyPr wrap="none" rtlCol="0">
            <a:spAutoFit/>
          </a:bodyPr>
          <a:lstStyle/>
          <a:p>
            <a:r>
              <a:rPr lang="en-GB" dirty="0"/>
              <a:t>Hotchkiss better</a:t>
            </a:r>
          </a:p>
          <a:p>
            <a:r>
              <a:rPr lang="en-GB" dirty="0"/>
              <a:t>Look where splitting FP </a:t>
            </a:r>
          </a:p>
          <a:p>
            <a:r>
              <a:rPr lang="en-GB" dirty="0"/>
              <a:t>Mass</a:t>
            </a:r>
          </a:p>
          <a:p>
            <a:r>
              <a:rPr lang="en-GB" dirty="0"/>
              <a:t>Not splitting</a:t>
            </a:r>
          </a:p>
          <a:p>
            <a:endParaRPr lang="en-GB" dirty="0"/>
          </a:p>
          <a:p>
            <a:r>
              <a:rPr lang="en-GB" dirty="0"/>
              <a:t>Between PL and FCU</a:t>
            </a:r>
          </a:p>
        </p:txBody>
      </p:sp>
      <p:pic>
        <p:nvPicPr>
          <p:cNvPr id="8" name="Picture 7">
            <a:extLst>
              <a:ext uri="{FF2B5EF4-FFF2-40B4-BE49-F238E27FC236}">
                <a16:creationId xmlns:a16="http://schemas.microsoft.com/office/drawing/2014/main" id="{64BFD7DC-E048-4890-9AA3-06E0F1CC40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4" y="2411101"/>
            <a:ext cx="5757251" cy="3792553"/>
          </a:xfrm>
          <a:prstGeom prst="rect">
            <a:avLst/>
          </a:prstGeom>
        </p:spPr>
      </p:pic>
    </p:spTree>
    <p:extLst>
      <p:ext uri="{BB962C8B-B14F-4D97-AF65-F5344CB8AC3E}">
        <p14:creationId xmlns:p14="http://schemas.microsoft.com/office/powerpoint/2010/main" val="2773868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C6671-0A43-4991-A381-E1E96A271EE4}"/>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71B94D8A-E07E-496F-A973-6A569783759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626" y="116632"/>
            <a:ext cx="9042882" cy="2232248"/>
          </a:xfrm>
          <a:prstGeom prst="rect">
            <a:avLst/>
          </a:prstGeom>
        </p:spPr>
      </p:pic>
      <p:sp>
        <p:nvSpPr>
          <p:cNvPr id="5" name="Rectangle 4">
            <a:extLst>
              <a:ext uri="{FF2B5EF4-FFF2-40B4-BE49-F238E27FC236}">
                <a16:creationId xmlns:a16="http://schemas.microsoft.com/office/drawing/2014/main" id="{8532230B-BE79-4C6C-B81A-9EFC24BF1249}"/>
              </a:ext>
            </a:extLst>
          </p:cNvPr>
          <p:cNvSpPr/>
          <p:nvPr/>
        </p:nvSpPr>
        <p:spPr>
          <a:xfrm>
            <a:off x="4067944" y="6398696"/>
            <a:ext cx="4896544" cy="369332"/>
          </a:xfrm>
          <a:prstGeom prst="rect">
            <a:avLst/>
          </a:prstGeom>
        </p:spPr>
        <p:txBody>
          <a:bodyPr wrap="square">
            <a:spAutoFit/>
          </a:bodyPr>
          <a:lstStyle/>
          <a:p>
            <a:r>
              <a:rPr lang="en-GB" dirty="0"/>
              <a:t>J Shoulder Elbow </a:t>
            </a:r>
            <a:r>
              <a:rPr lang="en-GB" dirty="0" err="1"/>
              <a:t>Surg</a:t>
            </a:r>
            <a:r>
              <a:rPr lang="en-GB" dirty="0"/>
              <a:t> (2015) 24, 1074-1080</a:t>
            </a:r>
          </a:p>
        </p:txBody>
      </p:sp>
      <p:sp>
        <p:nvSpPr>
          <p:cNvPr id="6" name="TextBox 5">
            <a:extLst>
              <a:ext uri="{FF2B5EF4-FFF2-40B4-BE49-F238E27FC236}">
                <a16:creationId xmlns:a16="http://schemas.microsoft.com/office/drawing/2014/main" id="{34415FED-1915-4058-BB3C-5B2D6563FD48}"/>
              </a:ext>
            </a:extLst>
          </p:cNvPr>
          <p:cNvSpPr txBox="1"/>
          <p:nvPr/>
        </p:nvSpPr>
        <p:spPr>
          <a:xfrm>
            <a:off x="6044089" y="2411101"/>
            <a:ext cx="2121093" cy="646331"/>
          </a:xfrm>
          <a:prstGeom prst="rect">
            <a:avLst/>
          </a:prstGeom>
          <a:noFill/>
        </p:spPr>
        <p:txBody>
          <a:bodyPr wrap="none" rtlCol="0">
            <a:spAutoFit/>
          </a:bodyPr>
          <a:lstStyle/>
          <a:p>
            <a:r>
              <a:rPr lang="en-GB" dirty="0"/>
              <a:t>Problem FCU split </a:t>
            </a:r>
          </a:p>
          <a:p>
            <a:r>
              <a:rPr lang="en-GB" dirty="0"/>
              <a:t>1</a:t>
            </a:r>
            <a:r>
              <a:rPr lang="en-GB" baseline="30000" dirty="0"/>
              <a:t>st</a:t>
            </a:r>
            <a:r>
              <a:rPr lang="en-GB" dirty="0"/>
              <a:t> motor branch</a:t>
            </a:r>
          </a:p>
        </p:txBody>
      </p:sp>
      <p:pic>
        <p:nvPicPr>
          <p:cNvPr id="7" name="Picture 6">
            <a:extLst>
              <a:ext uri="{FF2B5EF4-FFF2-40B4-BE49-F238E27FC236}">
                <a16:creationId xmlns:a16="http://schemas.microsoft.com/office/drawing/2014/main" id="{3C4D3DE6-81B2-46A2-AFC7-4016E425A8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512" y="3312429"/>
            <a:ext cx="8279106" cy="2897688"/>
          </a:xfrm>
          <a:prstGeom prst="rect">
            <a:avLst/>
          </a:prstGeom>
        </p:spPr>
      </p:pic>
    </p:spTree>
    <p:extLst>
      <p:ext uri="{BB962C8B-B14F-4D97-AF65-F5344CB8AC3E}">
        <p14:creationId xmlns:p14="http://schemas.microsoft.com/office/powerpoint/2010/main" val="4116390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p:cNvSpPr>
            <a:spLocks noGrp="1"/>
          </p:cNvSpPr>
          <p:nvPr>
            <p:ph type="title"/>
          </p:nvPr>
        </p:nvSpPr>
        <p:spPr/>
        <p:txBody>
          <a:bodyPr/>
          <a:lstStyle/>
          <a:p>
            <a:pPr eaLnBrk="1" hangingPunct="1">
              <a:defRPr/>
            </a:pPr>
            <a:r>
              <a:rPr lang="en-GB"/>
              <a:t>55 YO PVA</a:t>
            </a:r>
          </a:p>
        </p:txBody>
      </p:sp>
      <p:pic>
        <p:nvPicPr>
          <p:cNvPr id="18841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04950"/>
            <a:ext cx="3201988"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43250" y="2063750"/>
            <a:ext cx="600075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2" name="TextBox 9"/>
          <p:cNvSpPr txBox="1">
            <a:spLocks noChangeArrowheads="1"/>
          </p:cNvSpPr>
          <p:nvPr/>
        </p:nvSpPr>
        <p:spPr bwMode="auto">
          <a:xfrm>
            <a:off x="3929063" y="6334125"/>
            <a:ext cx="2274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a:t>What next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8A00E-8B6E-4444-8462-E98CF003F46B}"/>
              </a:ext>
            </a:extLst>
          </p:cNvPr>
          <p:cNvSpPr>
            <a:spLocks noGrp="1"/>
          </p:cNvSpPr>
          <p:nvPr>
            <p:ph type="title"/>
          </p:nvPr>
        </p:nvSpPr>
        <p:spPr/>
        <p:txBody>
          <a:bodyPr/>
          <a:lstStyle/>
          <a:p>
            <a:r>
              <a:rPr lang="en-GB" dirty="0"/>
              <a:t>EMEA</a:t>
            </a:r>
          </a:p>
        </p:txBody>
      </p:sp>
      <p:pic>
        <p:nvPicPr>
          <p:cNvPr id="3" name="Picture 2">
            <a:extLst>
              <a:ext uri="{FF2B5EF4-FFF2-40B4-BE49-F238E27FC236}">
                <a16:creationId xmlns:a16="http://schemas.microsoft.com/office/drawing/2014/main" id="{18FF3195-C526-48C3-9C32-1E1B1979F17A}"/>
              </a:ext>
            </a:extLst>
          </p:cNvPr>
          <p:cNvPicPr>
            <a:picLocks noChangeAspect="1"/>
          </p:cNvPicPr>
          <p:nvPr/>
        </p:nvPicPr>
        <p:blipFill>
          <a:blip r:embed="rId2"/>
          <a:stretch>
            <a:fillRect/>
          </a:stretch>
        </p:blipFill>
        <p:spPr>
          <a:xfrm>
            <a:off x="107504" y="1268760"/>
            <a:ext cx="5973615" cy="4636605"/>
          </a:xfrm>
          <a:prstGeom prst="rect">
            <a:avLst/>
          </a:prstGeom>
        </p:spPr>
      </p:pic>
      <p:pic>
        <p:nvPicPr>
          <p:cNvPr id="4" name="Picture 3">
            <a:extLst>
              <a:ext uri="{FF2B5EF4-FFF2-40B4-BE49-F238E27FC236}">
                <a16:creationId xmlns:a16="http://schemas.microsoft.com/office/drawing/2014/main" id="{74D6F103-9D88-49DE-B2E2-C4AFD473CF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5675" y="4279256"/>
            <a:ext cx="3438325" cy="2578744"/>
          </a:xfrm>
          <a:prstGeom prst="rect">
            <a:avLst/>
          </a:prstGeom>
        </p:spPr>
      </p:pic>
      <p:pic>
        <p:nvPicPr>
          <p:cNvPr id="5" name="Picture 4">
            <a:extLst>
              <a:ext uri="{FF2B5EF4-FFF2-40B4-BE49-F238E27FC236}">
                <a16:creationId xmlns:a16="http://schemas.microsoft.com/office/drawing/2014/main" id="{FEA67F35-34DD-4822-997F-21518D5A3C16}"/>
              </a:ext>
            </a:extLst>
          </p:cNvPr>
          <p:cNvPicPr>
            <a:picLocks noChangeAspect="1"/>
          </p:cNvPicPr>
          <p:nvPr/>
        </p:nvPicPr>
        <p:blipFill>
          <a:blip r:embed="rId4"/>
          <a:stretch>
            <a:fillRect/>
          </a:stretch>
        </p:blipFill>
        <p:spPr>
          <a:xfrm>
            <a:off x="5445309" y="406002"/>
            <a:ext cx="3664014" cy="4011516"/>
          </a:xfrm>
          <a:prstGeom prst="rect">
            <a:avLst/>
          </a:prstGeom>
        </p:spPr>
      </p:pic>
    </p:spTree>
    <p:extLst>
      <p:ext uri="{BB962C8B-B14F-4D97-AF65-F5344CB8AC3E}">
        <p14:creationId xmlns:p14="http://schemas.microsoft.com/office/powerpoint/2010/main" val="3154078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2">
            <a:extLst>
              <a:ext uri="{FF2B5EF4-FFF2-40B4-BE49-F238E27FC236}">
                <a16:creationId xmlns:a16="http://schemas.microsoft.com/office/drawing/2014/main" id="{0FF5C3B6-BB35-4B37-9094-8F4B81B65A17}"/>
              </a:ext>
            </a:extLst>
          </p:cNvPr>
          <p:cNvSpPr>
            <a:spLocks noGrp="1"/>
          </p:cNvSpPr>
          <p:nvPr>
            <p:ph type="title"/>
          </p:nvPr>
        </p:nvSpPr>
        <p:spPr>
          <a:xfrm>
            <a:off x="755576" y="-64781"/>
            <a:ext cx="7772400" cy="1143000"/>
          </a:xfrm>
        </p:spPr>
        <p:txBody>
          <a:bodyPr/>
          <a:lstStyle/>
          <a:p>
            <a:pPr>
              <a:defRPr/>
            </a:pPr>
            <a:r>
              <a:rPr lang="en-GB" dirty="0"/>
              <a:t>Lateral intervals</a:t>
            </a:r>
          </a:p>
        </p:txBody>
      </p:sp>
      <p:sp>
        <p:nvSpPr>
          <p:cNvPr id="4" name="Content Placeholder 3">
            <a:extLst>
              <a:ext uri="{FF2B5EF4-FFF2-40B4-BE49-F238E27FC236}">
                <a16:creationId xmlns:a16="http://schemas.microsoft.com/office/drawing/2014/main" id="{88C063C9-09D4-4465-9B06-0264DC6B7D7C}"/>
              </a:ext>
            </a:extLst>
          </p:cNvPr>
          <p:cNvSpPr>
            <a:spLocks noGrp="1"/>
          </p:cNvSpPr>
          <p:nvPr>
            <p:ph idx="1"/>
          </p:nvPr>
        </p:nvSpPr>
        <p:spPr>
          <a:xfrm>
            <a:off x="107950" y="844550"/>
            <a:ext cx="6935788" cy="4738688"/>
          </a:xfrm>
        </p:spPr>
        <p:txBody>
          <a:bodyPr/>
          <a:lstStyle/>
          <a:p>
            <a:r>
              <a:rPr lang="en-GB" altLang="en-US" dirty="0">
                <a:solidFill>
                  <a:srgbClr val="92D050"/>
                </a:solidFill>
              </a:rPr>
              <a:t>Kocher</a:t>
            </a:r>
          </a:p>
          <a:p>
            <a:pPr lvl="2"/>
            <a:r>
              <a:rPr lang="en-GB" altLang="en-US" dirty="0"/>
              <a:t>between </a:t>
            </a:r>
            <a:r>
              <a:rPr lang="en-GB" altLang="en-US" dirty="0" err="1"/>
              <a:t>anconeus</a:t>
            </a:r>
            <a:r>
              <a:rPr lang="en-GB" altLang="en-US" dirty="0"/>
              <a:t> and ECU </a:t>
            </a:r>
          </a:p>
          <a:p>
            <a:r>
              <a:rPr lang="en-GB" altLang="en-US" dirty="0">
                <a:solidFill>
                  <a:srgbClr val="00B0F0"/>
                </a:solidFill>
              </a:rPr>
              <a:t>Kaplan</a:t>
            </a:r>
            <a:r>
              <a:rPr lang="en-GB" altLang="en-US" dirty="0"/>
              <a:t> </a:t>
            </a:r>
          </a:p>
          <a:p>
            <a:pPr lvl="2"/>
            <a:r>
              <a:rPr lang="en-GB" altLang="en-US" dirty="0"/>
              <a:t>between ERCB and EDC 	</a:t>
            </a:r>
          </a:p>
          <a:p>
            <a:r>
              <a:rPr lang="en-GB" altLang="en-US" dirty="0">
                <a:solidFill>
                  <a:srgbClr val="FFC000"/>
                </a:solidFill>
              </a:rPr>
              <a:t>EDC Split</a:t>
            </a:r>
          </a:p>
          <a:p>
            <a:endParaRPr lang="en-GB" altLang="en-US" dirty="0">
              <a:solidFill>
                <a:srgbClr val="00B0F0"/>
              </a:solidFill>
            </a:endParaRPr>
          </a:p>
          <a:p>
            <a:endParaRPr lang="en-GB" altLang="en-US" dirty="0"/>
          </a:p>
        </p:txBody>
      </p:sp>
      <p:pic>
        <p:nvPicPr>
          <p:cNvPr id="36869" name="Picture 6" descr="Graphic">
            <a:extLst>
              <a:ext uri="{FF2B5EF4-FFF2-40B4-BE49-F238E27FC236}">
                <a16:creationId xmlns:a16="http://schemas.microsoft.com/office/drawing/2014/main" id="{E92E9A84-4CC3-48E6-9506-1D2C43988F2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75313" y="4017963"/>
            <a:ext cx="3357562"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a:extLst>
              <a:ext uri="{FF2B5EF4-FFF2-40B4-BE49-F238E27FC236}">
                <a16:creationId xmlns:a16="http://schemas.microsoft.com/office/drawing/2014/main" id="{79BFB2BD-2731-4160-9A01-73D63BF0AFFB}"/>
              </a:ext>
            </a:extLst>
          </p:cNvPr>
          <p:cNvSpPr/>
          <p:nvPr/>
        </p:nvSpPr>
        <p:spPr bwMode="auto">
          <a:xfrm>
            <a:off x="6786578" y="5583056"/>
            <a:ext cx="990269" cy="500042"/>
          </a:xfrm>
          <a:custGeom>
            <a:avLst/>
            <a:gdLst>
              <a:gd name="connsiteX0" fmla="*/ 0 w 1418897"/>
              <a:gd name="connsiteY0" fmla="*/ 0 h 772510"/>
              <a:gd name="connsiteX1" fmla="*/ 283779 w 1418897"/>
              <a:gd name="connsiteY1" fmla="*/ 141889 h 772510"/>
              <a:gd name="connsiteX2" fmla="*/ 898634 w 1418897"/>
              <a:gd name="connsiteY2" fmla="*/ 488731 h 772510"/>
              <a:gd name="connsiteX3" fmla="*/ 1418897 w 1418897"/>
              <a:gd name="connsiteY3" fmla="*/ 772510 h 772510"/>
            </a:gdLst>
            <a:ahLst/>
            <a:cxnLst>
              <a:cxn ang="0">
                <a:pos x="connsiteX0" y="connsiteY0"/>
              </a:cxn>
              <a:cxn ang="0">
                <a:pos x="connsiteX1" y="connsiteY1"/>
              </a:cxn>
              <a:cxn ang="0">
                <a:pos x="connsiteX2" y="connsiteY2"/>
              </a:cxn>
              <a:cxn ang="0">
                <a:pos x="connsiteX3" y="connsiteY3"/>
              </a:cxn>
            </a:cxnLst>
            <a:rect l="l" t="t" r="r" b="b"/>
            <a:pathLst>
              <a:path w="1418897" h="772510">
                <a:moveTo>
                  <a:pt x="0" y="0"/>
                </a:moveTo>
                <a:cubicBezTo>
                  <a:pt x="67003" y="30217"/>
                  <a:pt x="134007" y="60434"/>
                  <a:pt x="283779" y="141889"/>
                </a:cubicBezTo>
                <a:cubicBezTo>
                  <a:pt x="433551" y="223344"/>
                  <a:pt x="709448" y="383627"/>
                  <a:pt x="898634" y="488731"/>
                </a:cubicBezTo>
                <a:cubicBezTo>
                  <a:pt x="1087820" y="593835"/>
                  <a:pt x="1253358" y="683172"/>
                  <a:pt x="1418897" y="772510"/>
                </a:cubicBezTo>
              </a:path>
            </a:pathLst>
          </a:custGeom>
          <a:solidFill>
            <a:schemeClr val="accent1"/>
          </a:solidFill>
          <a:ln w="38100" cap="flat" cmpd="sng" algn="ctr">
            <a:solidFill>
              <a:srgbClr val="92D050"/>
            </a:solidFill>
            <a:prstDash val="solid"/>
            <a:round/>
            <a:headEnd type="none" w="med" len="med"/>
            <a:tailEnd type="none" w="med" len="med"/>
          </a:ln>
          <a:effectLst>
            <a:glow rad="101600">
              <a:srgbClr val="92D050">
                <a:alpha val="60000"/>
              </a:srgbClr>
            </a:glow>
          </a:effectLst>
          <a:scene3d>
            <a:camera prst="orthographicFront"/>
            <a:lightRig rig="threePt" dir="t"/>
          </a:scene3d>
          <a:sp3d>
            <a:bevelT w="165100" prst="coolSlant"/>
          </a:sp3d>
        </p:spPr>
        <p:txBody>
          <a:bodyPr/>
          <a:lstStyle/>
          <a:p>
            <a:pPr eaLnBrk="1" hangingPunct="1">
              <a:defRPr/>
            </a:pPr>
            <a:endParaRPr lang="en-GB" sz="2400">
              <a:latin typeface="Times New Roman" charset="0"/>
              <a:cs typeface="+mn-cs"/>
            </a:endParaRPr>
          </a:p>
        </p:txBody>
      </p:sp>
      <p:sp>
        <p:nvSpPr>
          <p:cNvPr id="7" name="Freeform 6">
            <a:extLst>
              <a:ext uri="{FF2B5EF4-FFF2-40B4-BE49-F238E27FC236}">
                <a16:creationId xmlns:a16="http://schemas.microsoft.com/office/drawing/2014/main" id="{3149B148-B5C0-4805-84E1-61FF9404BCA1}"/>
              </a:ext>
            </a:extLst>
          </p:cNvPr>
          <p:cNvSpPr/>
          <p:nvPr/>
        </p:nvSpPr>
        <p:spPr bwMode="auto">
          <a:xfrm>
            <a:off x="6786578" y="5297304"/>
            <a:ext cx="1214446" cy="142876"/>
          </a:xfrm>
          <a:custGeom>
            <a:avLst/>
            <a:gdLst>
              <a:gd name="connsiteX0" fmla="*/ 0 w 1529255"/>
              <a:gd name="connsiteY0" fmla="*/ 0 h 110359"/>
              <a:gd name="connsiteX1" fmla="*/ 441434 w 1529255"/>
              <a:gd name="connsiteY1" fmla="*/ 47297 h 110359"/>
              <a:gd name="connsiteX2" fmla="*/ 804041 w 1529255"/>
              <a:gd name="connsiteY2" fmla="*/ 63062 h 110359"/>
              <a:gd name="connsiteX3" fmla="*/ 1213945 w 1529255"/>
              <a:gd name="connsiteY3" fmla="*/ 78828 h 110359"/>
              <a:gd name="connsiteX4" fmla="*/ 1529255 w 1529255"/>
              <a:gd name="connsiteY4" fmla="*/ 110359 h 11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55" h="110359">
                <a:moveTo>
                  <a:pt x="0" y="0"/>
                </a:moveTo>
                <a:cubicBezTo>
                  <a:pt x="153713" y="18393"/>
                  <a:pt x="307427" y="36787"/>
                  <a:pt x="441434" y="47297"/>
                </a:cubicBezTo>
                <a:cubicBezTo>
                  <a:pt x="575441" y="57807"/>
                  <a:pt x="804041" y="63062"/>
                  <a:pt x="804041" y="63062"/>
                </a:cubicBezTo>
                <a:cubicBezTo>
                  <a:pt x="932793" y="68317"/>
                  <a:pt x="1093076" y="70945"/>
                  <a:pt x="1213945" y="78828"/>
                </a:cubicBezTo>
                <a:cubicBezTo>
                  <a:pt x="1334814" y="86711"/>
                  <a:pt x="1432034" y="98535"/>
                  <a:pt x="1529255" y="110359"/>
                </a:cubicBezTo>
              </a:path>
            </a:pathLst>
          </a:custGeom>
          <a:solidFill>
            <a:schemeClr val="accent1"/>
          </a:solidFill>
          <a:ln w="38100" cap="flat" cmpd="sng" algn="ctr">
            <a:solidFill>
              <a:srgbClr val="00B0F0"/>
            </a:solidFill>
            <a:prstDash val="solid"/>
            <a:round/>
            <a:headEnd type="none" w="med" len="med"/>
            <a:tailEnd type="none" w="med" len="med"/>
          </a:ln>
          <a:effectLst>
            <a:glow rad="101600">
              <a:schemeClr val="accent1">
                <a:lumMod val="50000"/>
                <a:alpha val="60000"/>
              </a:schemeClr>
            </a:glow>
          </a:effectLst>
          <a:scene3d>
            <a:camera prst="orthographicFront"/>
            <a:lightRig rig="threePt" dir="t"/>
          </a:scene3d>
          <a:sp3d>
            <a:bevelT w="165100" prst="coolSlant"/>
          </a:sp3d>
        </p:spPr>
        <p:txBody>
          <a:bodyPr/>
          <a:lstStyle/>
          <a:p>
            <a:pPr eaLnBrk="1" hangingPunct="1">
              <a:defRPr/>
            </a:pPr>
            <a:endParaRPr lang="en-GB" sz="2400">
              <a:latin typeface="Times New Roman" charset="0"/>
              <a:cs typeface="+mn-cs"/>
            </a:endParaRPr>
          </a:p>
        </p:txBody>
      </p:sp>
      <p:cxnSp>
        <p:nvCxnSpPr>
          <p:cNvPr id="17" name="Straight Connector 16">
            <a:extLst>
              <a:ext uri="{FF2B5EF4-FFF2-40B4-BE49-F238E27FC236}">
                <a16:creationId xmlns:a16="http://schemas.microsoft.com/office/drawing/2014/main" id="{70323D41-647E-4C2D-B9CC-A45C6367639B}"/>
              </a:ext>
            </a:extLst>
          </p:cNvPr>
          <p:cNvCxnSpPr/>
          <p:nvPr/>
        </p:nvCxnSpPr>
        <p:spPr>
          <a:xfrm>
            <a:off x="6670621" y="5332369"/>
            <a:ext cx="1438179" cy="327134"/>
          </a:xfrm>
          <a:prstGeom prst="line">
            <a:avLst/>
          </a:prstGeom>
          <a:ln w="57150">
            <a:solidFill>
              <a:srgbClr val="FFC000"/>
            </a:solidFill>
          </a:ln>
          <a:effectLst>
            <a:glow rad="101600">
              <a:srgbClr val="FFC000">
                <a:alpha val="60000"/>
              </a:srgbClr>
            </a:glo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36885" name="Rectangle 3">
            <a:extLst>
              <a:ext uri="{FF2B5EF4-FFF2-40B4-BE49-F238E27FC236}">
                <a16:creationId xmlns:a16="http://schemas.microsoft.com/office/drawing/2014/main" id="{EFA8E33E-E171-45A7-8343-49537D4D42C0}"/>
              </a:ext>
            </a:extLst>
          </p:cNvPr>
          <p:cNvSpPr>
            <a:spLocks noChangeArrowheads="1"/>
          </p:cNvSpPr>
          <p:nvPr/>
        </p:nvSpPr>
        <p:spPr bwMode="auto">
          <a:xfrm>
            <a:off x="2286000" y="6488113"/>
            <a:ext cx="685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sz="1800"/>
              <a:t>Clin ortho and related research; (370), January 2000, pp 19-33</a:t>
            </a:r>
          </a:p>
        </p:txBody>
      </p:sp>
      <p:pic>
        <p:nvPicPr>
          <p:cNvPr id="14" name="Picture 4" descr="11999">
            <a:extLst>
              <a:ext uri="{FF2B5EF4-FFF2-40B4-BE49-F238E27FC236}">
                <a16:creationId xmlns:a16="http://schemas.microsoft.com/office/drawing/2014/main" id="{13104E71-F276-4056-BB8C-D6101D38D4F7}"/>
              </a:ext>
            </a:extLst>
          </p:cNvPr>
          <p:cNvPicPr>
            <a:picLocks noChangeAspect="1" noChangeArrowheads="1"/>
          </p:cNvPicPr>
          <p:nvPr/>
        </p:nvPicPr>
        <p:blipFill>
          <a:blip r:embed="rId4"/>
          <a:srcRect/>
          <a:stretch>
            <a:fillRect/>
          </a:stretch>
        </p:blipFill>
        <p:spPr bwMode="auto">
          <a:xfrm>
            <a:off x="0" y="5531552"/>
            <a:ext cx="1000100" cy="132644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796606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7200" y="20976"/>
            <a:ext cx="8229600" cy="2076057"/>
          </a:xfrm>
        </p:spPr>
      </p:pic>
      <p:pic>
        <p:nvPicPr>
          <p:cNvPr id="5" name="Picture 4"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754" y="2097033"/>
            <a:ext cx="9144000" cy="3390736"/>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7624" y="2339393"/>
            <a:ext cx="6424818" cy="4304954"/>
          </a:xfrm>
          <a:prstGeom prst="rect">
            <a:avLst/>
          </a:prstGeom>
        </p:spPr>
      </p:pic>
      <p:sp>
        <p:nvSpPr>
          <p:cNvPr id="7" name="Rectangle 6"/>
          <p:cNvSpPr/>
          <p:nvPr/>
        </p:nvSpPr>
        <p:spPr>
          <a:xfrm>
            <a:off x="4967534" y="6459680"/>
            <a:ext cx="4211474" cy="369332"/>
          </a:xfrm>
          <a:prstGeom prst="rect">
            <a:avLst/>
          </a:prstGeom>
        </p:spPr>
        <p:txBody>
          <a:bodyPr wrap="none">
            <a:spAutoFit/>
          </a:bodyPr>
          <a:lstStyle/>
          <a:p>
            <a:r>
              <a:rPr lang="en-US" dirty="0"/>
              <a:t>J Bone Joint </a:t>
            </a:r>
            <a:r>
              <a:rPr lang="en-US" dirty="0" err="1"/>
              <a:t>Surg</a:t>
            </a:r>
            <a:r>
              <a:rPr lang="en-US" dirty="0"/>
              <a:t> Am. 2014;96:387-93 </a:t>
            </a:r>
          </a:p>
        </p:txBody>
      </p:sp>
      <p:sp>
        <p:nvSpPr>
          <p:cNvPr id="3" name="Oval 2"/>
          <p:cNvSpPr/>
          <p:nvPr/>
        </p:nvSpPr>
        <p:spPr>
          <a:xfrm>
            <a:off x="4031430" y="4077072"/>
            <a:ext cx="936104" cy="1080120"/>
          </a:xfrm>
          <a:prstGeom prst="ellipse">
            <a:avLst/>
          </a:prstGeom>
          <a:noFill/>
          <a:ln w="57150">
            <a:solidFill>
              <a:schemeClr val="accent5">
                <a:lumMod val="2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67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58FAD-385F-47FB-9C58-1FFA74831E38}"/>
              </a:ext>
            </a:extLst>
          </p:cNvPr>
          <p:cNvSpPr>
            <a:spLocks noGrp="1"/>
          </p:cNvSpPr>
          <p:nvPr>
            <p:ph type="title"/>
          </p:nvPr>
        </p:nvSpPr>
        <p:spPr/>
        <p:txBody>
          <a:bodyPr/>
          <a:lstStyle/>
          <a:p>
            <a:r>
              <a:rPr lang="en-GB" dirty="0"/>
              <a:t>EDC split to coronoid</a:t>
            </a:r>
          </a:p>
        </p:txBody>
      </p:sp>
      <p:pic>
        <p:nvPicPr>
          <p:cNvPr id="4" name="Picture 3">
            <a:extLst>
              <a:ext uri="{FF2B5EF4-FFF2-40B4-BE49-F238E27FC236}">
                <a16:creationId xmlns:a16="http://schemas.microsoft.com/office/drawing/2014/main" id="{063F6CF2-8F3D-4FD1-B2C6-462657CE21F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496" y="44624"/>
            <a:ext cx="9011726" cy="2448272"/>
          </a:xfrm>
          <a:prstGeom prst="rect">
            <a:avLst/>
          </a:prstGeom>
        </p:spPr>
      </p:pic>
      <p:sp>
        <p:nvSpPr>
          <p:cNvPr id="5" name="Rectangle 4">
            <a:extLst>
              <a:ext uri="{FF2B5EF4-FFF2-40B4-BE49-F238E27FC236}">
                <a16:creationId xmlns:a16="http://schemas.microsoft.com/office/drawing/2014/main" id="{E7DD3467-B0E3-46EF-8A8D-DF8672A28A9C}"/>
              </a:ext>
            </a:extLst>
          </p:cNvPr>
          <p:cNvSpPr/>
          <p:nvPr/>
        </p:nvSpPr>
        <p:spPr>
          <a:xfrm>
            <a:off x="4312763" y="6449293"/>
            <a:ext cx="4831237" cy="369332"/>
          </a:xfrm>
          <a:prstGeom prst="rect">
            <a:avLst/>
          </a:prstGeom>
        </p:spPr>
        <p:txBody>
          <a:bodyPr wrap="square">
            <a:spAutoFit/>
          </a:bodyPr>
          <a:lstStyle/>
          <a:p>
            <a:r>
              <a:rPr lang="en-GB" dirty="0"/>
              <a:t>J Shoulder Elbow </a:t>
            </a:r>
            <a:r>
              <a:rPr lang="en-GB" dirty="0" err="1"/>
              <a:t>Surg</a:t>
            </a:r>
            <a:r>
              <a:rPr lang="en-GB" dirty="0"/>
              <a:t> (2016) 25, 1268–1273</a:t>
            </a:r>
          </a:p>
        </p:txBody>
      </p:sp>
      <p:pic>
        <p:nvPicPr>
          <p:cNvPr id="7" name="Picture 6">
            <a:extLst>
              <a:ext uri="{FF2B5EF4-FFF2-40B4-BE49-F238E27FC236}">
                <a16:creationId xmlns:a16="http://schemas.microsoft.com/office/drawing/2014/main" id="{E032A4AE-0EF9-4EE5-A0A4-F900ECE4FB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778" y="2492896"/>
            <a:ext cx="3542340" cy="2592288"/>
          </a:xfrm>
          <a:prstGeom prst="rect">
            <a:avLst/>
          </a:prstGeom>
        </p:spPr>
      </p:pic>
      <p:sp>
        <p:nvSpPr>
          <p:cNvPr id="8" name="TextBox 7">
            <a:extLst>
              <a:ext uri="{FF2B5EF4-FFF2-40B4-BE49-F238E27FC236}">
                <a16:creationId xmlns:a16="http://schemas.microsoft.com/office/drawing/2014/main" id="{390CC7E0-54D9-4174-8F68-242005CD5E33}"/>
              </a:ext>
            </a:extLst>
          </p:cNvPr>
          <p:cNvSpPr txBox="1"/>
          <p:nvPr/>
        </p:nvSpPr>
        <p:spPr>
          <a:xfrm>
            <a:off x="4427984" y="2527368"/>
            <a:ext cx="2890535" cy="1200329"/>
          </a:xfrm>
          <a:prstGeom prst="rect">
            <a:avLst/>
          </a:prstGeom>
          <a:noFill/>
        </p:spPr>
        <p:txBody>
          <a:bodyPr wrap="none" rtlCol="0">
            <a:spAutoFit/>
          </a:bodyPr>
          <a:lstStyle/>
          <a:p>
            <a:r>
              <a:rPr lang="en-GB" dirty="0"/>
              <a:t>Can get to it </a:t>
            </a:r>
          </a:p>
          <a:p>
            <a:r>
              <a:rPr lang="en-GB" dirty="0"/>
              <a:t>Poor trajectory</a:t>
            </a:r>
          </a:p>
          <a:p>
            <a:r>
              <a:rPr lang="en-GB" dirty="0"/>
              <a:t>Extend proximal and distal</a:t>
            </a:r>
          </a:p>
          <a:p>
            <a:r>
              <a:rPr lang="en-GB" dirty="0"/>
              <a:t>Strip Capsule</a:t>
            </a:r>
          </a:p>
        </p:txBody>
      </p:sp>
      <p:pic>
        <p:nvPicPr>
          <p:cNvPr id="10" name="Picture 9">
            <a:extLst>
              <a:ext uri="{FF2B5EF4-FFF2-40B4-BE49-F238E27FC236}">
                <a16:creationId xmlns:a16="http://schemas.microsoft.com/office/drawing/2014/main" id="{C13B7B0C-872D-4641-BB76-2BB55134B8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23339" y="3762169"/>
            <a:ext cx="3934442" cy="2687124"/>
          </a:xfrm>
          <a:prstGeom prst="rect">
            <a:avLst/>
          </a:prstGeom>
        </p:spPr>
      </p:pic>
    </p:spTree>
    <p:extLst>
      <p:ext uri="{BB962C8B-B14F-4D97-AF65-F5344CB8AC3E}">
        <p14:creationId xmlns:p14="http://schemas.microsoft.com/office/powerpoint/2010/main" val="2885306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C6FD-66DF-4E8E-ABC1-4DAD93123B39}"/>
              </a:ext>
            </a:extLst>
          </p:cNvPr>
          <p:cNvSpPr>
            <a:spLocks noGrp="1"/>
          </p:cNvSpPr>
          <p:nvPr>
            <p:ph type="title"/>
          </p:nvPr>
        </p:nvSpPr>
        <p:spPr/>
        <p:txBody>
          <a:bodyPr/>
          <a:lstStyle/>
          <a:p>
            <a:pPr>
              <a:defRPr/>
            </a:pPr>
            <a:endParaRPr lang="en-US"/>
          </a:p>
        </p:txBody>
      </p:sp>
      <p:pic>
        <p:nvPicPr>
          <p:cNvPr id="48131" name="Picture 3">
            <a:extLst>
              <a:ext uri="{FF2B5EF4-FFF2-40B4-BE49-F238E27FC236}">
                <a16:creationId xmlns:a16="http://schemas.microsoft.com/office/drawing/2014/main" id="{3BE82BBA-6A47-4057-93A0-F93A3FC103C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 y="31750"/>
            <a:ext cx="86868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4">
            <a:extLst>
              <a:ext uri="{FF2B5EF4-FFF2-40B4-BE49-F238E27FC236}">
                <a16:creationId xmlns:a16="http://schemas.microsoft.com/office/drawing/2014/main" id="{D624D66C-59D0-4656-AC0E-EBF27DDCA575}"/>
              </a:ext>
            </a:extLst>
          </p:cNvPr>
          <p:cNvSpPr>
            <a:spLocks noChangeArrowheads="1"/>
          </p:cNvSpPr>
          <p:nvPr/>
        </p:nvSpPr>
        <p:spPr bwMode="auto">
          <a:xfrm>
            <a:off x="3132138" y="6503988"/>
            <a:ext cx="5957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J Bone Joint Surg Br September 2006 88-B: 1178-1182</a:t>
            </a:r>
          </a:p>
        </p:txBody>
      </p:sp>
      <p:pic>
        <p:nvPicPr>
          <p:cNvPr id="48133" name="Picture 5">
            <a:extLst>
              <a:ext uri="{FF2B5EF4-FFF2-40B4-BE49-F238E27FC236}">
                <a16:creationId xmlns:a16="http://schemas.microsoft.com/office/drawing/2014/main" id="{C9031D2C-BBA7-404D-97E3-B74CDFB793D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7013" y="1795463"/>
            <a:ext cx="2163762"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a:extLst>
              <a:ext uri="{FF2B5EF4-FFF2-40B4-BE49-F238E27FC236}">
                <a16:creationId xmlns:a16="http://schemas.microsoft.com/office/drawing/2014/main" id="{BB93FCAC-2B14-4B6D-9835-4C6881A4C72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987824" y="1549072"/>
            <a:ext cx="3768057" cy="495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207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3F769-C162-4295-B3AC-8C748096D9E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52B5D28-1261-4236-81A9-E078ADD99EE3}"/>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6A8B09BA-9DEF-4B8D-B99F-495BE7AB19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7336" y="302147"/>
            <a:ext cx="6226746" cy="5688632"/>
          </a:xfrm>
          <a:prstGeom prst="rect">
            <a:avLst/>
          </a:prstGeom>
        </p:spPr>
      </p:pic>
      <p:pic>
        <p:nvPicPr>
          <p:cNvPr id="6" name="Picture 5">
            <a:extLst>
              <a:ext uri="{FF2B5EF4-FFF2-40B4-BE49-F238E27FC236}">
                <a16:creationId xmlns:a16="http://schemas.microsoft.com/office/drawing/2014/main" id="{1C5E1703-CB0F-41E6-B29F-7FE8FC98BD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865018" y="3728997"/>
            <a:ext cx="3543484" cy="2655457"/>
          </a:xfrm>
          <a:prstGeom prst="rect">
            <a:avLst/>
          </a:prstGeom>
        </p:spPr>
      </p:pic>
    </p:spTree>
    <p:extLst>
      <p:ext uri="{BB962C8B-B14F-4D97-AF65-F5344CB8AC3E}">
        <p14:creationId xmlns:p14="http://schemas.microsoft.com/office/powerpoint/2010/main" val="2226817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2AF25A-BA5A-4054-A4C6-290B174B6C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4116340" y="1075217"/>
            <a:ext cx="6858000" cy="5143500"/>
          </a:xfrm>
          <a:prstGeom prst="rect">
            <a:avLst/>
          </a:prstGeom>
        </p:spPr>
      </p:pic>
      <p:pic>
        <p:nvPicPr>
          <p:cNvPr id="11" name="Picture 10">
            <a:extLst>
              <a:ext uri="{FF2B5EF4-FFF2-40B4-BE49-F238E27FC236}">
                <a16:creationId xmlns:a16="http://schemas.microsoft.com/office/drawing/2014/main" id="{4813D708-2D7C-479B-8A07-B71F966ED2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2119148" y="4502274"/>
            <a:ext cx="6858000" cy="5143500"/>
          </a:xfrm>
          <a:prstGeom prst="rect">
            <a:avLst/>
          </a:prstGeom>
        </p:spPr>
      </p:pic>
      <p:pic>
        <p:nvPicPr>
          <p:cNvPr id="13" name="Picture 12">
            <a:extLst>
              <a:ext uri="{FF2B5EF4-FFF2-40B4-BE49-F238E27FC236}">
                <a16:creationId xmlns:a16="http://schemas.microsoft.com/office/drawing/2014/main" id="{D96E7587-97A1-498E-BA21-33286139E8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8588349" y="4862314"/>
            <a:ext cx="6858000" cy="5143500"/>
          </a:xfrm>
          <a:prstGeom prst="rect">
            <a:avLst/>
          </a:prstGeom>
        </p:spPr>
      </p:pic>
      <p:pic>
        <p:nvPicPr>
          <p:cNvPr id="15" name="Picture 14">
            <a:extLst>
              <a:ext uri="{FF2B5EF4-FFF2-40B4-BE49-F238E27FC236}">
                <a16:creationId xmlns:a16="http://schemas.microsoft.com/office/drawing/2014/main" id="{5BAEA95E-913C-456F-9FBE-6DB2182261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4876405" y="2583517"/>
            <a:ext cx="3494118" cy="5041071"/>
          </a:xfrm>
          <a:prstGeom prst="rect">
            <a:avLst/>
          </a:prstGeom>
        </p:spPr>
      </p:pic>
      <p:pic>
        <p:nvPicPr>
          <p:cNvPr id="17" name="Picture 16">
            <a:extLst>
              <a:ext uri="{FF2B5EF4-FFF2-40B4-BE49-F238E27FC236}">
                <a16:creationId xmlns:a16="http://schemas.microsoft.com/office/drawing/2014/main" id="{7EDD020B-71E4-4089-B2E5-2AD0A2248F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11765463" y="-2877919"/>
            <a:ext cx="6858000" cy="5143500"/>
          </a:xfrm>
          <a:prstGeom prst="rect">
            <a:avLst/>
          </a:prstGeom>
        </p:spPr>
      </p:pic>
      <p:pic>
        <p:nvPicPr>
          <p:cNvPr id="19" name="Picture 18">
            <a:extLst>
              <a:ext uri="{FF2B5EF4-FFF2-40B4-BE49-F238E27FC236}">
                <a16:creationId xmlns:a16="http://schemas.microsoft.com/office/drawing/2014/main" id="{2434931E-845C-4803-9864-4416AF6FC34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178861" y="2930976"/>
            <a:ext cx="4015735" cy="3660872"/>
          </a:xfrm>
          <a:prstGeom prst="rect">
            <a:avLst/>
          </a:prstGeom>
        </p:spPr>
      </p:pic>
      <p:pic>
        <p:nvPicPr>
          <p:cNvPr id="21" name="Picture 20">
            <a:extLst>
              <a:ext uri="{FF2B5EF4-FFF2-40B4-BE49-F238E27FC236}">
                <a16:creationId xmlns:a16="http://schemas.microsoft.com/office/drawing/2014/main" id="{E73DB527-9A10-454D-BE05-7F2C9361CCE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2702063" y="-650343"/>
            <a:ext cx="3481071" cy="4781757"/>
          </a:xfrm>
          <a:prstGeom prst="rect">
            <a:avLst/>
          </a:prstGeom>
        </p:spPr>
      </p:pic>
      <p:pic>
        <p:nvPicPr>
          <p:cNvPr id="23" name="Picture 22">
            <a:extLst>
              <a:ext uri="{FF2B5EF4-FFF2-40B4-BE49-F238E27FC236}">
                <a16:creationId xmlns:a16="http://schemas.microsoft.com/office/drawing/2014/main" id="{7ED7B5AE-CB84-40D2-87CB-EA42D2CD9B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8429286" y="-4541914"/>
            <a:ext cx="6858000" cy="5143500"/>
          </a:xfrm>
          <a:prstGeom prst="rect">
            <a:avLst/>
          </a:prstGeom>
        </p:spPr>
      </p:pic>
    </p:spTree>
    <p:extLst>
      <p:ext uri="{BB962C8B-B14F-4D97-AF65-F5344CB8AC3E}">
        <p14:creationId xmlns:p14="http://schemas.microsoft.com/office/powerpoint/2010/main" val="1359288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60AF5-AC0A-43B3-B8FB-EFD766DAD74F}"/>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E0FF8BB5-9116-4471-B040-54EC5421C97B}"/>
              </a:ext>
            </a:extLst>
          </p:cNvPr>
          <p:cNvPicPr>
            <a:picLocks noChangeAspect="1"/>
          </p:cNvPicPr>
          <p:nvPr/>
        </p:nvPicPr>
        <p:blipFill>
          <a:blip r:embed="rId2"/>
          <a:stretch>
            <a:fillRect/>
          </a:stretch>
        </p:blipFill>
        <p:spPr>
          <a:xfrm>
            <a:off x="107504" y="0"/>
            <a:ext cx="4315824" cy="4725144"/>
          </a:xfrm>
          <a:prstGeom prst="rect">
            <a:avLst/>
          </a:prstGeom>
        </p:spPr>
      </p:pic>
      <p:pic>
        <p:nvPicPr>
          <p:cNvPr id="4" name="Picture 3">
            <a:extLst>
              <a:ext uri="{FF2B5EF4-FFF2-40B4-BE49-F238E27FC236}">
                <a16:creationId xmlns:a16="http://schemas.microsoft.com/office/drawing/2014/main" id="{552E6801-3C0A-406C-AA1A-3FAF2A0015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8102" y="188640"/>
            <a:ext cx="3867705" cy="2813324"/>
          </a:xfrm>
          <a:prstGeom prst="rect">
            <a:avLst/>
          </a:prstGeom>
        </p:spPr>
      </p:pic>
      <p:pic>
        <p:nvPicPr>
          <p:cNvPr id="7" name="Picture 6">
            <a:extLst>
              <a:ext uri="{FF2B5EF4-FFF2-40B4-BE49-F238E27FC236}">
                <a16:creationId xmlns:a16="http://schemas.microsoft.com/office/drawing/2014/main" id="{AB82E6AC-B09E-4A1E-940E-35DF7603AC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504" y="95798"/>
            <a:ext cx="1656184" cy="2213246"/>
          </a:xfrm>
          <a:prstGeom prst="rect">
            <a:avLst/>
          </a:prstGeom>
        </p:spPr>
      </p:pic>
      <p:pic>
        <p:nvPicPr>
          <p:cNvPr id="9" name="Picture 8">
            <a:extLst>
              <a:ext uri="{FF2B5EF4-FFF2-40B4-BE49-F238E27FC236}">
                <a16:creationId xmlns:a16="http://schemas.microsoft.com/office/drawing/2014/main" id="{4092CCE4-0235-4435-8796-078942A4817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5374426" y="2436739"/>
            <a:ext cx="3657788" cy="2838596"/>
          </a:xfrm>
          <a:prstGeom prst="rect">
            <a:avLst/>
          </a:prstGeom>
        </p:spPr>
      </p:pic>
      <p:pic>
        <p:nvPicPr>
          <p:cNvPr id="11" name="Picture 10">
            <a:extLst>
              <a:ext uri="{FF2B5EF4-FFF2-40B4-BE49-F238E27FC236}">
                <a16:creationId xmlns:a16="http://schemas.microsoft.com/office/drawing/2014/main" id="{BF634547-89D5-401C-8D18-5B5920B1F8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1743" y="4654422"/>
            <a:ext cx="2792865" cy="2180680"/>
          </a:xfrm>
          <a:prstGeom prst="ellipse">
            <a:avLst/>
          </a:prstGeom>
        </p:spPr>
      </p:pic>
      <p:pic>
        <p:nvPicPr>
          <p:cNvPr id="13" name="Picture 12">
            <a:extLst>
              <a:ext uri="{FF2B5EF4-FFF2-40B4-BE49-F238E27FC236}">
                <a16:creationId xmlns:a16="http://schemas.microsoft.com/office/drawing/2014/main" id="{76B01132-9658-4B2D-9049-7DE2FDC479C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1336" y="4591122"/>
            <a:ext cx="2894292" cy="2169813"/>
          </a:xfrm>
          <a:prstGeom prst="ellipse">
            <a:avLst/>
          </a:prstGeom>
        </p:spPr>
      </p:pic>
      <p:pic>
        <p:nvPicPr>
          <p:cNvPr id="15" name="Picture 14">
            <a:extLst>
              <a:ext uri="{FF2B5EF4-FFF2-40B4-BE49-F238E27FC236}">
                <a16:creationId xmlns:a16="http://schemas.microsoft.com/office/drawing/2014/main" id="{5991488A-BDF3-4717-83F1-73427382E45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7930" y="4547689"/>
            <a:ext cx="3251840" cy="2213246"/>
          </a:xfrm>
          <a:prstGeom prst="ellipse">
            <a:avLst/>
          </a:prstGeom>
        </p:spPr>
      </p:pic>
      <p:pic>
        <p:nvPicPr>
          <p:cNvPr id="16" name="Picture 15">
            <a:extLst>
              <a:ext uri="{FF2B5EF4-FFF2-40B4-BE49-F238E27FC236}">
                <a16:creationId xmlns:a16="http://schemas.microsoft.com/office/drawing/2014/main" id="{FF8F60A0-237F-4612-98C5-959ABD2B787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98928" y="4621856"/>
            <a:ext cx="2950995" cy="2213246"/>
          </a:xfrm>
          <a:prstGeom prst="rect">
            <a:avLst/>
          </a:prstGeom>
        </p:spPr>
      </p:pic>
    </p:spTree>
    <p:extLst>
      <p:ext uri="{BB962C8B-B14F-4D97-AF65-F5344CB8AC3E}">
        <p14:creationId xmlns:p14="http://schemas.microsoft.com/office/powerpoint/2010/main" val="332325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AE5A06-B4E1-4A4E-9D8C-13C3723AB587}"/>
              </a:ext>
            </a:extLst>
          </p:cNvPr>
          <p:cNvSpPr>
            <a:spLocks noGrp="1"/>
          </p:cNvSpPr>
          <p:nvPr>
            <p:ph type="ftr" sz="quarter" idx="11"/>
          </p:nvPr>
        </p:nvSpPr>
        <p:spPr/>
        <p:txBody>
          <a:bodyPr/>
          <a:lstStyle/>
          <a:p>
            <a:pPr>
              <a:defRPr/>
            </a:pPr>
            <a:endParaRPr lang="en-GB"/>
          </a:p>
        </p:txBody>
      </p:sp>
      <p:sp>
        <p:nvSpPr>
          <p:cNvPr id="4" name="TextBox 3">
            <a:extLst>
              <a:ext uri="{FF2B5EF4-FFF2-40B4-BE49-F238E27FC236}">
                <a16:creationId xmlns:a16="http://schemas.microsoft.com/office/drawing/2014/main" id="{E21D12E0-17CF-4884-AA1A-2CEF9DD831E2}"/>
              </a:ext>
            </a:extLst>
          </p:cNvPr>
          <p:cNvSpPr txBox="1"/>
          <p:nvPr/>
        </p:nvSpPr>
        <p:spPr>
          <a:xfrm>
            <a:off x="935421" y="1576552"/>
            <a:ext cx="7399282" cy="2039007"/>
          </a:xfrm>
          <a:prstGeom prst="rect">
            <a:avLst/>
          </a:prstGeom>
          <a:solidFill>
            <a:srgbClr val="00B3EF">
              <a:alpha val="80000"/>
            </a:srgbClr>
          </a:solidFill>
        </p:spPr>
        <p:txBody>
          <a:bodyPr vert="horz" wrap="none" lIns="91440" tIns="45720" rIns="91440" bIns="45720" rtlCol="0" anchor="b">
            <a:noAutofit/>
          </a:bodyPr>
          <a:lstStyle/>
          <a:p>
            <a:r>
              <a:rPr lang="en-GB" sz="4000" dirty="0"/>
              <a:t>Describe injury</a:t>
            </a:r>
          </a:p>
          <a:p>
            <a:r>
              <a:rPr lang="en-GB" sz="4000" dirty="0"/>
              <a:t>Classify  Coronoid fractures</a:t>
            </a:r>
          </a:p>
          <a:p>
            <a:r>
              <a:rPr lang="en-GB" sz="4000" dirty="0"/>
              <a:t>Approach</a:t>
            </a:r>
          </a:p>
        </p:txBody>
      </p:sp>
    </p:spTree>
    <p:extLst>
      <p:ext uri="{BB962C8B-B14F-4D97-AF65-F5344CB8AC3E}">
        <p14:creationId xmlns:p14="http://schemas.microsoft.com/office/powerpoint/2010/main" val="3879056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p:cNvSpPr>
            <a:spLocks noGrp="1"/>
          </p:cNvSpPr>
          <p:nvPr>
            <p:ph type="title"/>
          </p:nvPr>
        </p:nvSpPr>
        <p:spPr/>
        <p:txBody>
          <a:bodyPr/>
          <a:lstStyle/>
          <a:p>
            <a:pPr eaLnBrk="1" hangingPunct="1">
              <a:defRPr/>
            </a:pPr>
            <a:r>
              <a:rPr lang="en-GB"/>
              <a:t>55 YO PVA</a:t>
            </a:r>
          </a:p>
        </p:txBody>
      </p:sp>
      <p:pic>
        <p:nvPicPr>
          <p:cNvPr id="19046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04950"/>
            <a:ext cx="3201988"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8"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43250" y="2063750"/>
            <a:ext cx="600075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nteromedial coronoid 55 yo elbow CT.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643063" y="1428750"/>
            <a:ext cx="59975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214563" y="5786438"/>
            <a:ext cx="586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dirty="0">
                <a:solidFill>
                  <a:schemeClr val="bg1"/>
                </a:solidFill>
              </a:rPr>
              <a:t>Rest of images not much help</a:t>
            </a:r>
          </a:p>
        </p:txBody>
      </p:sp>
      <p:sp>
        <p:nvSpPr>
          <p:cNvPr id="7" name="TextBox 6"/>
          <p:cNvSpPr txBox="1">
            <a:spLocks noChangeArrowheads="1"/>
          </p:cNvSpPr>
          <p:nvPr/>
        </p:nvSpPr>
        <p:spPr bwMode="auto">
          <a:xfrm>
            <a:off x="2857500" y="6334125"/>
            <a:ext cx="2274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a:t>What next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p:txBody>
          <a:bodyPr/>
          <a:lstStyle/>
          <a:p>
            <a:pPr eaLnBrk="1" hangingPunct="1">
              <a:defRPr/>
            </a:pPr>
            <a:r>
              <a:rPr lang="en-GB"/>
              <a:t>55 YO PVA</a:t>
            </a:r>
          </a:p>
        </p:txBody>
      </p:sp>
      <p:pic>
        <p:nvPicPr>
          <p:cNvPr id="19251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04950"/>
            <a:ext cx="3201988"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6"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76575" y="2063750"/>
            <a:ext cx="600075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52763" y="1692275"/>
            <a:ext cx="6048375"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1428750"/>
            <a:ext cx="400685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1428750"/>
            <a:ext cx="401637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1500188" y="6334125"/>
            <a:ext cx="13716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b="1"/>
              <a:t>Valgus</a:t>
            </a:r>
          </a:p>
        </p:txBody>
      </p:sp>
      <p:pic>
        <p:nvPicPr>
          <p:cNvPr id="3077" name="Picture 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1428750"/>
            <a:ext cx="372745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1571625" y="6334125"/>
            <a:ext cx="45053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b="1"/>
              <a:t>Varus – What’s diagnosis</a:t>
            </a:r>
          </a:p>
        </p:txBody>
      </p:sp>
      <p:pic>
        <p:nvPicPr>
          <p:cNvPr id="1027" name="Picture 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003425" y="2592388"/>
            <a:ext cx="7243763"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7625" y="1384300"/>
            <a:ext cx="396875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05135" y="184666"/>
            <a:ext cx="5549506" cy="2408258"/>
          </a:xfrm>
          <a:prstGeom prst="roundRect">
            <a:avLst>
              <a:gd name="adj" fmla="val 2256"/>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dissolve">
                                      <p:cBhvr>
                                        <p:cTn id="7" dur="500"/>
                                        <p:tgtEl>
                                          <p:spTgt spid="30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fade">
                                      <p:cBhvr>
                                        <p:cTn id="16" dur="1000"/>
                                        <p:tgtEl>
                                          <p:spTgt spid="307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077"/>
                                        </p:tgtEl>
                                        <p:attrNameLst>
                                          <p:attrName>style.visibility</p:attrName>
                                        </p:attrNameLst>
                                      </p:cBhvr>
                                      <p:to>
                                        <p:strVal val="visible"/>
                                      </p:to>
                                    </p:set>
                                    <p:animEffect transition="in" filter="fade">
                                      <p:cBhvr>
                                        <p:cTn id="23" dur="1000"/>
                                        <p:tgtEl>
                                          <p:spTgt spid="3077"/>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dissolve">
                                      <p:cBhvr>
                                        <p:cTn id="34" dur="500"/>
                                        <p:tgtEl>
                                          <p:spTgt spid="1026"/>
                                        </p:tgtEl>
                                      </p:cBhvr>
                                    </p:animEffect>
                                  </p:childTnLst>
                                </p:cTn>
                              </p:par>
                              <p:par>
                                <p:cTn id="35" presetID="9" presetClass="entr" presetSubtype="0" fill="hold" nodeType="withEffect">
                                  <p:stCondLst>
                                    <p:cond delay="0"/>
                                  </p:stCondLst>
                                  <p:childTnLst>
                                    <p:set>
                                      <p:cBhvr>
                                        <p:cTn id="36" dur="1" fill="hold">
                                          <p:stCondLst>
                                            <p:cond delay="0"/>
                                          </p:stCondLst>
                                        </p:cTn>
                                        <p:tgtEl>
                                          <p:spTgt spid="1027"/>
                                        </p:tgtEl>
                                        <p:attrNameLst>
                                          <p:attrName>style.visibility</p:attrName>
                                        </p:attrNameLst>
                                      </p:cBhvr>
                                      <p:to>
                                        <p:strVal val="visible"/>
                                      </p:to>
                                    </p:set>
                                    <p:animEffect transition="in" filter="dissolve">
                                      <p:cBhvr>
                                        <p:cTn id="3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479099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p:txBody>
          <a:bodyPr/>
          <a:lstStyle/>
          <a:p>
            <a:pPr eaLnBrk="1" hangingPunct="1">
              <a:defRPr/>
            </a:pPr>
            <a:r>
              <a:rPr lang="en-GB"/>
              <a:t>32 YO</a:t>
            </a:r>
          </a:p>
        </p:txBody>
      </p:sp>
      <p:pic>
        <p:nvPicPr>
          <p:cNvPr id="19456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4500" y="2514600"/>
            <a:ext cx="6176963"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928813"/>
            <a:ext cx="3717925"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13088" y="1928813"/>
            <a:ext cx="6030912"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1928813"/>
            <a:ext cx="4011613"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1795463"/>
            <a:ext cx="3425825"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1500188" y="6334125"/>
            <a:ext cx="13716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b="1"/>
              <a:t>Valgus</a:t>
            </a:r>
          </a:p>
        </p:txBody>
      </p:sp>
      <p:pic>
        <p:nvPicPr>
          <p:cNvPr id="2055"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1857375"/>
            <a:ext cx="3913188"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1428750" y="6334125"/>
            <a:ext cx="1162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b="1"/>
              <a:t>Varus</a:t>
            </a:r>
          </a:p>
        </p:txBody>
      </p:sp>
      <p:pic>
        <p:nvPicPr>
          <p:cNvPr id="2057" name="Picture 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714625" y="1928813"/>
            <a:ext cx="58578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0" y="0"/>
            <a:ext cx="4467225"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dissolve">
                                      <p:cBhvr>
                                        <p:cTn id="7" dur="500"/>
                                        <p:tgtEl>
                                          <p:spTgt spid="20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fade">
                                      <p:cBhvr>
                                        <p:cTn id="16" dur="1000"/>
                                        <p:tgtEl>
                                          <p:spTgt spid="2054"/>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055"/>
                                        </p:tgtEl>
                                        <p:attrNameLst>
                                          <p:attrName>style.visibility</p:attrName>
                                        </p:attrNameLst>
                                      </p:cBhvr>
                                      <p:to>
                                        <p:strVal val="visible"/>
                                      </p:to>
                                    </p:set>
                                    <p:animEffect transition="in" filter="fade">
                                      <p:cBhvr>
                                        <p:cTn id="23" dur="1000"/>
                                        <p:tgtEl>
                                          <p:spTgt spid="2055"/>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2056"/>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2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p:cNvSpPr>
            <a:spLocks noGrp="1"/>
          </p:cNvSpPr>
          <p:nvPr>
            <p:ph type="title"/>
          </p:nvPr>
        </p:nvSpPr>
        <p:spPr/>
        <p:txBody>
          <a:bodyPr/>
          <a:lstStyle/>
          <a:p>
            <a:pPr eaLnBrk="1" hangingPunct="1">
              <a:defRPr/>
            </a:pPr>
            <a:r>
              <a:rPr lang="en-GB"/>
              <a:t>32 YO</a:t>
            </a:r>
          </a:p>
        </p:txBody>
      </p:sp>
      <p:pic>
        <p:nvPicPr>
          <p:cNvPr id="19661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9025" y="1954213"/>
            <a:ext cx="6784975" cy="490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68450"/>
            <a:ext cx="3643313"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3" name="TextBox 5"/>
          <p:cNvSpPr txBox="1">
            <a:spLocks noChangeArrowheads="1"/>
          </p:cNvSpPr>
          <p:nvPr/>
        </p:nvSpPr>
        <p:spPr bwMode="auto">
          <a:xfrm>
            <a:off x="4143375" y="6357938"/>
            <a:ext cx="1749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a:t>6 Months</a:t>
            </a:r>
          </a:p>
        </p:txBody>
      </p:sp>
    </p:spTree>
  </p:cSld>
  <p:clrMapOvr>
    <a:masterClrMapping/>
  </p:clrMapOvr>
</p:sld>
</file>

<file path=ppt/theme/theme1.xml><?xml version="1.0" encoding="utf-8"?>
<a:theme xmlns:a="http://schemas.openxmlformats.org/drawingml/2006/main" name="Acumed content slide">
  <a:themeElements>
    <a:clrScheme name="Acumed">
      <a:dk1>
        <a:sysClr val="windowText" lastClr="000000"/>
      </a:dk1>
      <a:lt1>
        <a:sysClr val="window" lastClr="FFFFFF"/>
      </a:lt1>
      <a:dk2>
        <a:srgbClr val="44546A"/>
      </a:dk2>
      <a:lt2>
        <a:srgbClr val="E7E6E6"/>
      </a:lt2>
      <a:accent1>
        <a:srgbClr val="EC9E25"/>
      </a:accent1>
      <a:accent2>
        <a:srgbClr val="0099D2"/>
      </a:accent2>
      <a:accent3>
        <a:srgbClr val="A8A89E"/>
      </a:accent3>
      <a:accent4>
        <a:srgbClr val="505150"/>
      </a:accent4>
      <a:accent5>
        <a:srgbClr val="D11960"/>
      </a:accent5>
      <a:accent6>
        <a:srgbClr val="B0CD38"/>
      </a:accent6>
      <a:hlink>
        <a:srgbClr val="0099D2"/>
      </a:hlink>
      <a:folHlink>
        <a:srgbClr val="50515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00B3EF">
            <a:alpha val="80000"/>
          </a:srgbClr>
        </a:solidFill>
      </a:spPr>
      <a:bodyPr vert="horz" lIns="91440" tIns="45720" rIns="91440" bIns="45720" rtlCol="0" anchor="b">
        <a:no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25754</TotalTime>
  <Words>558</Words>
  <Application>Microsoft Office PowerPoint</Application>
  <PresentationFormat>On-screen Show (4:3)</PresentationFormat>
  <Paragraphs>133</Paragraphs>
  <Slides>37</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Rockwell</vt:lpstr>
      <vt:lpstr>StarSymbol</vt:lpstr>
      <vt:lpstr>Times New Roman</vt:lpstr>
      <vt:lpstr>Acumed content slide</vt:lpstr>
      <vt:lpstr>PowerPoint Presentation</vt:lpstr>
      <vt:lpstr>PowerPoint Presentation</vt:lpstr>
      <vt:lpstr>55 YO PVA</vt:lpstr>
      <vt:lpstr>PowerPoint Presentation</vt:lpstr>
      <vt:lpstr>55 YO PVA</vt:lpstr>
      <vt:lpstr>55 YO PVA</vt:lpstr>
      <vt:lpstr>PowerPoint Presentation</vt:lpstr>
      <vt:lpstr>32 YO</vt:lpstr>
      <vt:lpstr>32 YO</vt:lpstr>
      <vt:lpstr>PowerPoint Presentation</vt:lpstr>
      <vt:lpstr>Coronoid  Classification</vt:lpstr>
      <vt:lpstr>Coronoid  classification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Favour FCU</vt:lpstr>
      <vt:lpstr>PowerPoint Presentation</vt:lpstr>
      <vt:lpstr>PowerPoint Presentation</vt:lpstr>
      <vt:lpstr>PowerPoint Presentation</vt:lpstr>
      <vt:lpstr>EMEA</vt:lpstr>
      <vt:lpstr>Lateral intervals</vt:lpstr>
      <vt:lpstr>PowerPoint Presentation</vt:lpstr>
      <vt:lpstr>EDC split to coronoid</vt:lpstr>
      <vt:lpstr>PowerPoint Presentation</vt:lpstr>
      <vt:lpstr>PowerPoint Presentation</vt:lpstr>
      <vt:lpstr>PowerPoint Presentation</vt:lpstr>
      <vt:lpstr>PowerPoint Presentation</vt:lpstr>
    </vt:vector>
  </TitlesOfParts>
  <Company>Acumed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Harris</dc:creator>
  <cp:lastModifiedBy>Lee Van Rensburg</cp:lastModifiedBy>
  <cp:revision>474</cp:revision>
  <cp:lastPrinted>2017-05-31T22:10:06Z</cp:lastPrinted>
  <dcterms:created xsi:type="dcterms:W3CDTF">2014-06-04T22:54:20Z</dcterms:created>
  <dcterms:modified xsi:type="dcterms:W3CDTF">2019-06-02T19:31:54Z</dcterms:modified>
</cp:coreProperties>
</file>