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72" r:id="rId2"/>
    <p:sldId id="431" r:id="rId3"/>
    <p:sldId id="277" r:id="rId4"/>
    <p:sldId id="281" r:id="rId5"/>
    <p:sldId id="282" r:id="rId6"/>
    <p:sldId id="283" r:id="rId7"/>
    <p:sldId id="285" r:id="rId8"/>
    <p:sldId id="286" r:id="rId9"/>
    <p:sldId id="284" r:id="rId10"/>
    <p:sldId id="275" r:id="rId11"/>
    <p:sldId id="279" r:id="rId12"/>
    <p:sldId id="278" r:id="rId13"/>
    <p:sldId id="280" r:id="rId14"/>
    <p:sldId id="290" r:id="rId15"/>
    <p:sldId id="274" r:id="rId16"/>
    <p:sldId id="288" r:id="rId17"/>
    <p:sldId id="289" r:id="rId18"/>
    <p:sldId id="273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305" r:id="rId28"/>
    <p:sldId id="304" r:id="rId29"/>
    <p:sldId id="300" r:id="rId30"/>
    <p:sldId id="302" r:id="rId31"/>
    <p:sldId id="308" r:id="rId32"/>
    <p:sldId id="307" r:id="rId33"/>
    <p:sldId id="306" r:id="rId34"/>
    <p:sldId id="309" r:id="rId35"/>
    <p:sldId id="310" r:id="rId36"/>
    <p:sldId id="312" r:id="rId37"/>
    <p:sldId id="311" r:id="rId38"/>
  </p:sldIdLst>
  <p:sldSz cx="12192000" cy="6858000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panose="020B0604020202020204" pitchFamily="34" charset="0"/>
        <a:ea typeface="Osaka" pitchFamily="-32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panose="020B0604020202020204" pitchFamily="34" charset="0"/>
        <a:ea typeface="Osaka" pitchFamily="-32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panose="020B0604020202020204" pitchFamily="34" charset="0"/>
        <a:ea typeface="Osaka" pitchFamily="-32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panose="020B0604020202020204" pitchFamily="34" charset="0"/>
        <a:ea typeface="Osaka" pitchFamily="-32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panose="020B0604020202020204" pitchFamily="34" charset="0"/>
        <a:ea typeface="Osaka" pitchFamily="-32" charset="-128"/>
        <a:cs typeface="+mn-cs"/>
      </a:defRPr>
    </a:lvl5pPr>
    <a:lvl6pPr marL="2286000" algn="l" defTabSz="914400" rtl="0" eaLnBrk="1" latinLnBrk="0" hangingPunct="1">
      <a:defRPr kumimoji="1" sz="2000" kern="1200">
        <a:solidFill>
          <a:schemeClr val="tx1"/>
        </a:solidFill>
        <a:latin typeface="Arial" panose="020B0604020202020204" pitchFamily="34" charset="0"/>
        <a:ea typeface="Osaka" pitchFamily="-32" charset="-128"/>
        <a:cs typeface="+mn-cs"/>
      </a:defRPr>
    </a:lvl6pPr>
    <a:lvl7pPr marL="2743200" algn="l" defTabSz="914400" rtl="0" eaLnBrk="1" latinLnBrk="0" hangingPunct="1">
      <a:defRPr kumimoji="1" sz="2000" kern="1200">
        <a:solidFill>
          <a:schemeClr val="tx1"/>
        </a:solidFill>
        <a:latin typeface="Arial" panose="020B0604020202020204" pitchFamily="34" charset="0"/>
        <a:ea typeface="Osaka" pitchFamily="-32" charset="-128"/>
        <a:cs typeface="+mn-cs"/>
      </a:defRPr>
    </a:lvl7pPr>
    <a:lvl8pPr marL="3200400" algn="l" defTabSz="914400" rtl="0" eaLnBrk="1" latinLnBrk="0" hangingPunct="1">
      <a:defRPr kumimoji="1" sz="2000" kern="1200">
        <a:solidFill>
          <a:schemeClr val="tx1"/>
        </a:solidFill>
        <a:latin typeface="Arial" panose="020B0604020202020204" pitchFamily="34" charset="0"/>
        <a:ea typeface="Osaka" pitchFamily="-32" charset="-128"/>
        <a:cs typeface="+mn-cs"/>
      </a:defRPr>
    </a:lvl8pPr>
    <a:lvl9pPr marL="3657600" algn="l" defTabSz="914400" rtl="0" eaLnBrk="1" latinLnBrk="0" hangingPunct="1">
      <a:defRPr kumimoji="1" sz="2000" kern="1200">
        <a:solidFill>
          <a:schemeClr val="tx1"/>
        </a:solidFill>
        <a:latin typeface="Arial" panose="020B0604020202020204" pitchFamily="34" charset="0"/>
        <a:ea typeface="Osaka" pitchFamily="-32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6455"/>
    <a:srgbClr val="33529B"/>
    <a:srgbClr val="E5EBF7"/>
    <a:srgbClr val="2C1102"/>
    <a:srgbClr val="CDCDCD"/>
    <a:srgbClr val="CBBA90"/>
    <a:srgbClr val="CBC383"/>
    <a:srgbClr val="BEAA83"/>
    <a:srgbClr val="212164"/>
    <a:srgbClr val="2952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49" autoAdjust="0"/>
    <p:restoredTop sz="80647" autoAdjust="0"/>
  </p:normalViewPr>
  <p:slideViewPr>
    <p:cSldViewPr showGuides="1">
      <p:cViewPr varScale="1">
        <p:scale>
          <a:sx n="57" d="100"/>
          <a:sy n="57" d="100"/>
        </p:scale>
        <p:origin x="40" y="2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86" d="100"/>
          <a:sy n="86" d="100"/>
        </p:scale>
        <p:origin x="2652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57200" y="8577146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Arial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495907" y="8577146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3D044EE2-0DFD-4696-A283-1F95AB5F6D4F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7183898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6200" y="685800"/>
            <a:ext cx="6705600" cy="3771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38200" y="4572000"/>
            <a:ext cx="5181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/>
              <a:t>Click to add text</a:t>
            </a:r>
            <a:endParaRPr lang="en-US" noProof="0"/>
          </a:p>
          <a:p>
            <a:pPr lvl="1"/>
            <a:r>
              <a:rPr lang="de-CH" noProof="0"/>
              <a:t>Second level text</a:t>
            </a:r>
            <a:endParaRPr lang="en-US" noProof="0"/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838200" y="8572500"/>
            <a:ext cx="396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Arial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953000" y="85725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A7CF5A5D-8D80-479E-A045-790BF61593C5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2166954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Osaka" charset="0"/>
        <a:cs typeface="Osaka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Osaka" charset="0"/>
        <a:cs typeface="Osaka" charset="0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" charset="0"/>
        <a:ea typeface="Osaka" charset="0"/>
        <a:cs typeface="Osaka" charset="0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" charset="0"/>
        <a:ea typeface="Osaka" charset="0"/>
        <a:cs typeface="Osaka" charset="0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" charset="0"/>
        <a:ea typeface="Osaka" charset="0"/>
        <a:cs typeface="Osak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F5A5D-8D80-479E-A045-790BF61593C5}" type="slidenum">
              <a:rPr lang="en-US" altLang="de-DE" smtClean="0"/>
              <a:pPr/>
              <a:t>1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405981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6">
            <a:extLst>
              <a:ext uri="{FF2B5EF4-FFF2-40B4-BE49-F238E27FC236}">
                <a16:creationId xmlns:a16="http://schemas.microsoft.com/office/drawing/2014/main" id="{4B457452-3F3C-48D6-95C6-C0CF2DF993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969" y="1371601"/>
            <a:ext cx="11832802" cy="4943261"/>
          </a:xfrm>
          <a:prstGeom prst="rect">
            <a:avLst/>
          </a:prstGeom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08000" y="1517650"/>
            <a:ext cx="11049701" cy="463550"/>
          </a:xfrm>
        </p:spPr>
        <p:txBody>
          <a:bodyPr/>
          <a:lstStyle>
            <a:lvl1pPr>
              <a:defRPr>
                <a:solidFill>
                  <a:schemeClr val="tx2"/>
                </a:solidFill>
                <a:ea typeface="ヒラギノ角ゴ Pro W6" charset="0"/>
                <a:cs typeface="ヒラギノ角ゴ Pro W6" charset="0"/>
              </a:defRPr>
            </a:lvl1pPr>
          </a:lstStyle>
          <a:p>
            <a:pPr lvl="0"/>
            <a:r>
              <a:rPr lang="en-US" altLang="ja-JP" noProof="0"/>
              <a:t>Click to edit Master title style</a:t>
            </a:r>
            <a:endParaRPr lang="en-US" altLang="ja-JP" noProof="0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07999" y="2208214"/>
            <a:ext cx="11049703" cy="458787"/>
          </a:xfrm>
        </p:spPr>
        <p:txBody>
          <a:bodyPr/>
          <a:lstStyle>
            <a:lvl1pPr marL="0" indent="0">
              <a:buFontTx/>
              <a:buNone/>
              <a:defRPr sz="28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08000" y="5486401"/>
            <a:ext cx="5398206" cy="377825"/>
          </a:xfr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Presenter‘s name</a:t>
            </a:r>
          </a:p>
        </p:txBody>
      </p:sp>
      <p:sp>
        <p:nvSpPr>
          <p:cNvPr id="16" name="Textplatzhalt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08000" y="5909733"/>
            <a:ext cx="5398205" cy="381000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Presenter‘s title</a:t>
            </a:r>
          </a:p>
        </p:txBody>
      </p:sp>
      <p:sp>
        <p:nvSpPr>
          <p:cNvPr id="17" name="Textplatzhalt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61099" y="5474759"/>
            <a:ext cx="5285316" cy="377825"/>
          </a:xfr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Meeting</a:t>
            </a:r>
          </a:p>
        </p:txBody>
      </p:sp>
      <p:sp>
        <p:nvSpPr>
          <p:cNvPr id="18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61099" y="5898091"/>
            <a:ext cx="5296604" cy="381000"/>
          </a:xfrm>
        </p:spPr>
        <p:txBody>
          <a:bodyPr/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City, Month, Year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E69EDC8-A881-42E6-834F-7A108A047CBB}" type="datetime1">
              <a:rPr lang="de-CH" smtClean="0"/>
              <a:t>08.07.2019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522A3F0-13B0-44FA-8CF3-1F493DC6631D}" type="slidenum">
              <a:rPr lang="de-CH" smtClean="0"/>
              <a:t>‹#›</a:t>
            </a:fld>
            <a:endParaRPr lang="de-CH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62B8FD-84B0-4F06-A1B3-DF24A9724F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472" y="593307"/>
            <a:ext cx="1152128" cy="4104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6073DC-7A83-4B86-BB3E-DAF192EE9F9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196402"/>
            <a:ext cx="2952328" cy="4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61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0DB7A-5E6E-4EED-9657-5F3B6CB1BA1C}" type="datetime1">
              <a:rPr lang="de-CH" smtClean="0"/>
              <a:t>08.07.2019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A3F0-13B0-44FA-8CF3-1F493DC6631D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511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08000" y="1517650"/>
            <a:ext cx="5486400" cy="44958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7" name="Inhaltsplatzhalter 5"/>
          <p:cNvSpPr>
            <a:spLocks noGrp="1"/>
          </p:cNvSpPr>
          <p:nvPr>
            <p:ph sz="quarter" idx="11"/>
          </p:nvPr>
        </p:nvSpPr>
        <p:spPr>
          <a:xfrm>
            <a:off x="6197601" y="1517650"/>
            <a:ext cx="5486401" cy="44958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3869E49-8562-4402-B1F4-09B513F7C681}" type="datetime1">
              <a:rPr lang="de-CH" smtClean="0"/>
              <a:t>08.07.2019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522A3F0-13B0-44FA-8CF3-1F493DC6631D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27927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5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pc="50">
                <a:solidFill>
                  <a:schemeClr val="tx1"/>
                </a:solidFill>
              </a:defRPr>
            </a:lvl1pPr>
            <a:lvl2pPr>
              <a:defRPr spc="50">
                <a:solidFill>
                  <a:schemeClr val="tx1"/>
                </a:solidFill>
              </a:defRPr>
            </a:lvl2pPr>
            <a:lvl3pPr>
              <a:defRPr spc="50">
                <a:solidFill>
                  <a:schemeClr val="tx1"/>
                </a:solidFill>
              </a:defRPr>
            </a:lvl3pPr>
            <a:lvl4pPr>
              <a:defRPr spc="50">
                <a:solidFill>
                  <a:schemeClr val="tx1"/>
                </a:solidFill>
              </a:defRPr>
            </a:lvl4pPr>
            <a:lvl5pPr>
              <a:defRPr spc="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B3696A3-DC6B-4A97-B1FB-DF434AF5BBC6}" type="datetime1">
              <a:rPr lang="de-CH" smtClean="0"/>
              <a:pPr/>
              <a:t>08.07.2019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22A3F0-13B0-44FA-8CF3-1F493DC6631D}" type="slidenum">
              <a:rPr lang="de-CH" smtClean="0"/>
              <a:pPr/>
              <a:t>‹#›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E103B8-A207-4B0E-B8AE-01B48DE438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0176" y="6337105"/>
            <a:ext cx="1403274" cy="41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0598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531813"/>
            <a:ext cx="11176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noProof="0" dirty="0"/>
              <a:t>Click to add text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1517650"/>
            <a:ext cx="10100501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noProof="0" dirty="0"/>
              <a:t>Click to add text</a:t>
            </a:r>
          </a:p>
          <a:p>
            <a:pPr lvl="1"/>
            <a:r>
              <a:rPr lang="en-US" altLang="ja-JP" noProof="0" dirty="0"/>
              <a:t>Second level text</a:t>
            </a:r>
          </a:p>
          <a:p>
            <a:pPr lvl="2"/>
            <a:r>
              <a:rPr lang="en-US" altLang="ja-JP" noProof="0" dirty="0"/>
              <a:t>Third level text</a:t>
            </a:r>
          </a:p>
          <a:p>
            <a:pPr lvl="3"/>
            <a:r>
              <a:rPr lang="en-US" altLang="ja-JP" noProof="0" dirty="0"/>
              <a:t>Fourth level text</a:t>
            </a:r>
          </a:p>
          <a:p>
            <a:pPr lvl="4"/>
            <a:r>
              <a:rPr lang="en-US" altLang="ja-JP" noProof="0" dirty="0"/>
              <a:t>Fifth level text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2"/>
          </p:nvPr>
        </p:nvSpPr>
        <p:spPr>
          <a:xfrm>
            <a:off x="1055440" y="6480001"/>
            <a:ext cx="864096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accent2"/>
                </a:solidFill>
                <a:latin typeface="+mn-lt"/>
              </a:defRPr>
            </a:lvl1pPr>
          </a:lstStyle>
          <a:p>
            <a:fld id="{3BF894A7-F950-4E57-82B6-B9B021CE4667}" type="datetime1">
              <a:rPr lang="de-CH" smtClean="0"/>
              <a:t>08.07.2019</a:t>
            </a:fld>
            <a:endParaRPr lang="de-CH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991544" y="6480001"/>
            <a:ext cx="7992888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de-CH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08000" y="6480001"/>
            <a:ext cx="475432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1" baseline="0">
                <a:solidFill>
                  <a:schemeClr val="accent2"/>
                </a:solidFill>
                <a:latin typeface="+mn-lt"/>
              </a:defRPr>
            </a:lvl1pPr>
          </a:lstStyle>
          <a:p>
            <a:fld id="{4522A3F0-13B0-44FA-8CF3-1F493DC6631D}" type="slidenum">
              <a:rPr lang="de-CH" smtClean="0"/>
              <a:pPr/>
              <a:t>‹#›</a:t>
            </a:fld>
            <a:endParaRPr lang="de-CH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FC717C1-7173-4488-B32D-43EFF3EB685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90176" y="6337105"/>
            <a:ext cx="1403274" cy="3678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3" r:id="rId3"/>
    <p:sldLayoutId id="2147483672" r:id="rId4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MS PGothic" charset="0"/>
          <a:cs typeface="MS PGothic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MS PGothic" charset="0"/>
          <a:cs typeface="MS PGothic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MS PGothic" charset="0"/>
          <a:cs typeface="MS PGothic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MS PGothic" charset="0"/>
          <a:cs typeface="MS PGothic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MS PGothic" charset="0"/>
          <a:cs typeface="MS PGothic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MS PGothic" charset="0"/>
          <a:cs typeface="MS PGothic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MS PGothic" charset="0"/>
          <a:cs typeface="MS PGothic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MS PGothic" charset="0"/>
          <a:cs typeface="MS PGothic" charset="0"/>
        </a:defRPr>
      </a:lvl9pPr>
    </p:titleStyle>
    <p:bodyStyle>
      <a:lvl1pPr marL="0" indent="0" algn="l" rtl="0" eaLnBrk="1" fontAlgn="base" hangingPunct="1">
        <a:lnSpc>
          <a:spcPct val="95000"/>
        </a:lnSpc>
        <a:spcBef>
          <a:spcPts val="1200"/>
        </a:spcBef>
        <a:spcAft>
          <a:spcPts val="0"/>
        </a:spcAft>
        <a:buNone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270000" indent="-270000" algn="l" rtl="0" eaLnBrk="1" fontAlgn="base" hangingPunct="1">
        <a:lnSpc>
          <a:spcPct val="95000"/>
        </a:lnSpc>
        <a:spcBef>
          <a:spcPts val="600"/>
        </a:spcBef>
        <a:spcAft>
          <a:spcPts val="0"/>
        </a:spcAft>
        <a:buChar char="•"/>
        <a:defRPr kumimoji="1" sz="2800" baseline="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0000" algn="l" rtl="0" eaLnBrk="1" fontAlgn="base" hangingPunct="1">
        <a:lnSpc>
          <a:spcPct val="95000"/>
        </a:lnSpc>
        <a:spcBef>
          <a:spcPts val="0"/>
        </a:spcBef>
        <a:spcAft>
          <a:spcPts val="0"/>
        </a:spcAft>
        <a:buChar char="•"/>
        <a:defRPr kumimoji="1" sz="2600">
          <a:solidFill>
            <a:schemeClr val="tx1"/>
          </a:solidFill>
          <a:latin typeface="+mn-lt"/>
          <a:ea typeface="+mn-ea"/>
          <a:cs typeface="+mn-cs"/>
        </a:defRPr>
      </a:lvl3pPr>
      <a:lvl4pPr marL="810000" indent="-270000" algn="l" rtl="0" eaLnBrk="1" fontAlgn="base" hangingPunct="1">
        <a:lnSpc>
          <a:spcPct val="95000"/>
        </a:lnSpc>
        <a:spcBef>
          <a:spcPts val="0"/>
        </a:spcBef>
        <a:spcAft>
          <a:spcPts val="0"/>
        </a:spcAft>
        <a:buFont typeface="Lucida Grande"/>
        <a:buChar char="–"/>
        <a:defRPr kumimoji="1" sz="2400" baseline="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70000" algn="l" rtl="0" eaLnBrk="1" fontAlgn="base" hangingPunct="1">
        <a:lnSpc>
          <a:spcPct val="95000"/>
        </a:lnSpc>
        <a:spcBef>
          <a:spcPts val="0"/>
        </a:spcBef>
        <a:spcAft>
          <a:spcPts val="0"/>
        </a:spcAft>
        <a:buFont typeface="Lucida Grande"/>
        <a:buChar char="–"/>
        <a:defRPr kumimoji="1" sz="24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0" userDrawn="1">
          <p15:clr>
            <a:srgbClr val="F26B43"/>
          </p15:clr>
        </p15:guide>
        <p15:guide id="2" pos="6688" userDrawn="1">
          <p15:clr>
            <a:srgbClr val="F26B43"/>
          </p15:clr>
        </p15:guide>
        <p15:guide id="3" orient="horz" pos="956" userDrawn="1">
          <p15:clr>
            <a:srgbClr val="F26B43"/>
          </p15:clr>
        </p15:guide>
        <p15:guide id="4" orient="horz" pos="332" userDrawn="1">
          <p15:clr>
            <a:srgbClr val="F26B43"/>
          </p15:clr>
        </p15:guide>
        <p15:guide id="5" pos="7364" userDrawn="1">
          <p15:clr>
            <a:srgbClr val="F26B43"/>
          </p15:clr>
        </p15:guide>
        <p15:guide id="6" orient="horz" pos="379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tm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tm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mp"/><Relationship Id="rId2" Type="http://schemas.openxmlformats.org/officeDocument/2006/relationships/image" Target="../media/image55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tmp"/><Relationship Id="rId4" Type="http://schemas.openxmlformats.org/officeDocument/2006/relationships/image" Target="../media/image57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mp"/><Relationship Id="rId2" Type="http://schemas.openxmlformats.org/officeDocument/2006/relationships/image" Target="../media/image55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tm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mp"/><Relationship Id="rId2" Type="http://schemas.openxmlformats.org/officeDocument/2006/relationships/image" Target="../media/image61.tmp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mp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mp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mp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31.png"/><Relationship Id="rId7" Type="http://schemas.openxmlformats.org/officeDocument/2006/relationships/image" Target="../media/image7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mp"/><Relationship Id="rId2" Type="http://schemas.openxmlformats.org/officeDocument/2006/relationships/image" Target="../media/image77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tm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81.png"/><Relationship Id="rId7" Type="http://schemas.openxmlformats.org/officeDocument/2006/relationships/image" Target="../media/image85.jpeg"/><Relationship Id="rId12" Type="http://schemas.openxmlformats.org/officeDocument/2006/relationships/image" Target="../media/image9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mp"/><Relationship Id="rId5" Type="http://schemas.openxmlformats.org/officeDocument/2006/relationships/image" Target="../media/image14.tmp"/><Relationship Id="rId4" Type="http://schemas.openxmlformats.org/officeDocument/2006/relationships/image" Target="../media/image13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tmp"/><Relationship Id="rId4" Type="http://schemas.openxmlformats.org/officeDocument/2006/relationships/image" Target="../media/image21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?term=the+effect+of+skin+pigmentation+on+determination+of+limb+ischaemia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Tissue vitality and effect of injury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 Mr Lee Van Rensburg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08000" y="5909733"/>
            <a:ext cx="5588000" cy="381000"/>
          </a:xfrm>
        </p:spPr>
        <p:txBody>
          <a:bodyPr/>
          <a:lstStyle/>
          <a:p>
            <a:r>
              <a:rPr lang="en-US" dirty="0"/>
              <a:t>Consultant </a:t>
            </a:r>
            <a:r>
              <a:rPr lang="en-US" dirty="0" err="1"/>
              <a:t>Orthopaedic</a:t>
            </a:r>
            <a:r>
              <a:rPr lang="en-US" dirty="0"/>
              <a:t> Surgeon</a:t>
            </a:r>
          </a:p>
          <a:p>
            <a:r>
              <a:rPr lang="en-US" dirty="0"/>
              <a:t>Cambridge; UK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Advanced principles of fracture management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Cairo July 2019</a:t>
            </a:r>
          </a:p>
        </p:txBody>
      </p:sp>
    </p:spTree>
    <p:extLst>
      <p:ext uri="{BB962C8B-B14F-4D97-AF65-F5344CB8AC3E}">
        <p14:creationId xmlns:p14="http://schemas.microsoft.com/office/powerpoint/2010/main" val="1022451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59EA9-B37C-4C58-9217-DADB8428F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8ED1DA-4AD9-465E-AA97-28328FDD0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A3F0-13B0-44FA-8CF3-1F493DC6631D}" type="slidenum">
              <a:rPr lang="de-CH" smtClean="0"/>
              <a:t>10</a:t>
            </a:fld>
            <a:endParaRPr lang="de-C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E14006-E8A9-4581-AB37-B66CBDDAE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14" y="44624"/>
            <a:ext cx="5011193" cy="3684700"/>
          </a:xfrm>
          <a:prstGeom prst="round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9A394C-91BA-42F0-A478-9E64AC80C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6642" y="1587789"/>
            <a:ext cx="6603353" cy="4505818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4D7983-315A-4B54-A031-6B0343956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3635" y="1575777"/>
            <a:ext cx="6074243" cy="4519952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271B18-47BC-49C7-98E5-878464EAA8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1944" y="1586658"/>
            <a:ext cx="5886899" cy="450907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31206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0C4B3-1AF0-4624-A2EA-33EF00D20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ao ankle vid min swelling initial">
            <a:hlinkClick r:id="" action="ppaction://media"/>
            <a:extLst>
              <a:ext uri="{FF2B5EF4-FFF2-40B4-BE49-F238E27FC236}">
                <a16:creationId xmlns:a16="http://schemas.microsoft.com/office/drawing/2014/main" id="{63CBABCD-F3F5-40E4-AF64-2E430CFBA8E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2100" y="749679"/>
            <a:ext cx="9358436" cy="526377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C9E54C-E134-49DC-8AE9-4C7D06DCA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A3F0-13B0-44FA-8CF3-1F493DC6631D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9826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5E5C9-6D5A-4B1C-81B4-334517E3B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 descr="A picture containing indoor, person, fruit&#10;&#10;Description automatically generated">
            <a:extLst>
              <a:ext uri="{FF2B5EF4-FFF2-40B4-BE49-F238E27FC236}">
                <a16:creationId xmlns:a16="http://schemas.microsoft.com/office/drawing/2014/main" id="{A6088D35-5B1E-44D6-9832-24542FC0D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2381" y="764704"/>
            <a:ext cx="6006972" cy="426730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48EC50-6939-409F-BC99-599B6DC21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A3F0-13B0-44FA-8CF3-1F493DC6631D}" type="slidenum">
              <a:rPr lang="de-CH" smtClean="0"/>
              <a:t>12</a:t>
            </a:fld>
            <a:endParaRPr lang="de-CH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256152-17DF-44CB-8BF7-58A0F6EEC3BA}"/>
              </a:ext>
            </a:extLst>
          </p:cNvPr>
          <p:cNvSpPr txBox="1"/>
          <p:nvPr/>
        </p:nvSpPr>
        <p:spPr>
          <a:xfrm>
            <a:off x="2135560" y="5373216"/>
            <a:ext cx="26084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Different case</a:t>
            </a:r>
          </a:p>
          <a:p>
            <a:r>
              <a:rPr lang="en-GB" dirty="0"/>
              <a:t>Delayed presentation</a:t>
            </a:r>
          </a:p>
          <a:p>
            <a:r>
              <a:rPr lang="en-GB" dirty="0"/>
              <a:t>4 days old</a:t>
            </a:r>
          </a:p>
        </p:txBody>
      </p:sp>
      <p:pic>
        <p:nvPicPr>
          <p:cNvPr id="9" name="Picture 8" descr="A picture containing X-ray film, indoor, person&#10;&#10;Description automatically generated">
            <a:extLst>
              <a:ext uri="{FF2B5EF4-FFF2-40B4-BE49-F238E27FC236}">
                <a16:creationId xmlns:a16="http://schemas.microsoft.com/office/drawing/2014/main" id="{E2329CFA-3184-4DD8-A867-D0B129ED8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081" y="1295294"/>
            <a:ext cx="3801120" cy="503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07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EF0CA-F6F0-4FB3-9360-17AB13751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 descr="A close up of a hand&#10;&#10;Description automatically generated">
            <a:extLst>
              <a:ext uri="{FF2B5EF4-FFF2-40B4-BE49-F238E27FC236}">
                <a16:creationId xmlns:a16="http://schemas.microsoft.com/office/drawing/2014/main" id="{9C17C286-A2B7-49DE-B2CF-0E1A92068B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1464" y="237992"/>
            <a:ext cx="7038901" cy="60858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F61B34-6E9D-4467-9669-9A7C0BB85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A3F0-13B0-44FA-8CF3-1F493DC6631D}" type="slidenum">
              <a:rPr lang="de-CH" smtClean="0"/>
              <a:t>13</a:t>
            </a:fld>
            <a:endParaRPr lang="de-C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D87BD6-3567-424C-946B-F6C07F8D2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4312" y="3200168"/>
            <a:ext cx="2485256" cy="2903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71473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40C0B-868A-4B9E-ABB8-BB1347A1B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id="{6EB6EBB5-B728-4CD9-B739-22AF3A0F0C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3632" y="57886"/>
            <a:ext cx="6264696" cy="194421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49A10-5F67-4578-AD11-89B9C21BF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A3F0-13B0-44FA-8CF3-1F493DC6631D}" type="slidenum">
              <a:rPr lang="de-CH" smtClean="0"/>
              <a:t>14</a:t>
            </a:fld>
            <a:endParaRPr lang="de-CH"/>
          </a:p>
        </p:txBody>
      </p:sp>
      <p:pic>
        <p:nvPicPr>
          <p:cNvPr id="8" name="Picture 7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CF43B926-2FE8-4DE4-A276-AD948A4EB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332" y="2132856"/>
            <a:ext cx="4598556" cy="4237883"/>
          </a:xfrm>
          <a:prstGeom prst="rect">
            <a:avLst/>
          </a:prstGeom>
        </p:spPr>
      </p:pic>
      <p:pic>
        <p:nvPicPr>
          <p:cNvPr id="12" name="Picture 11" descr="A close up of a map&#10;&#10;Description automatically generated">
            <a:extLst>
              <a:ext uri="{FF2B5EF4-FFF2-40B4-BE49-F238E27FC236}">
                <a16:creationId xmlns:a16="http://schemas.microsoft.com/office/drawing/2014/main" id="{BAE60AF5-462A-4C1E-B2BB-5525D8A3F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5211" y="4154505"/>
            <a:ext cx="4153113" cy="22480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D70FB4-C929-448A-BABB-1B748A7506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312" y="2745132"/>
            <a:ext cx="2255709" cy="15066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C84EEC-6B5D-4357-A100-422E6274A62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6167" y="2258773"/>
            <a:ext cx="2504393" cy="216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1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497A7-8626-4C1C-BAEE-6DFFB2E33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62E182E0-79CB-4995-A3BE-A249C95A97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1464" y="342692"/>
            <a:ext cx="8712967" cy="624530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03D6B5-8116-4122-BE4B-54B0B9326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A3F0-13B0-44FA-8CF3-1F493DC6631D}" type="slidenum">
              <a:rPr lang="de-CH" smtClean="0"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493530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117E7-AE8F-4947-8E01-DFCCB589B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F3DBBFBC-5B4C-43AC-8979-28636D1F30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3472" y="204069"/>
            <a:ext cx="8518198" cy="20270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94A161-E1A6-4007-8675-46DEFB43C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A3F0-13B0-44FA-8CF3-1F493DC6631D}" type="slidenum">
              <a:rPr lang="de-CH" smtClean="0"/>
              <a:t>16</a:t>
            </a:fld>
            <a:endParaRPr lang="de-CH"/>
          </a:p>
        </p:txBody>
      </p:sp>
      <p:pic>
        <p:nvPicPr>
          <p:cNvPr id="8" name="Picture 7" descr="Screen of a cell phone&#10;&#10;Description automatically generated">
            <a:extLst>
              <a:ext uri="{FF2B5EF4-FFF2-40B4-BE49-F238E27FC236}">
                <a16:creationId xmlns:a16="http://schemas.microsoft.com/office/drawing/2014/main" id="{6709A96B-4FC9-4934-8AAF-165C90AA3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032" y="2784352"/>
            <a:ext cx="10717935" cy="32369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BE6E823-ED4C-4D14-9676-DB390D199EE6}"/>
              </a:ext>
            </a:extLst>
          </p:cNvPr>
          <p:cNvSpPr/>
          <p:nvPr/>
        </p:nvSpPr>
        <p:spPr>
          <a:xfrm>
            <a:off x="3503712" y="6299988"/>
            <a:ext cx="67440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International Orthopaedics (SICOT) (2013) 37:489–494</a:t>
            </a:r>
          </a:p>
        </p:txBody>
      </p:sp>
    </p:spTree>
    <p:extLst>
      <p:ext uri="{BB962C8B-B14F-4D97-AF65-F5344CB8AC3E}">
        <p14:creationId xmlns:p14="http://schemas.microsoft.com/office/powerpoint/2010/main" val="280817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4B6D7-363C-453D-8B8B-652A4EE0A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C6B6ABB-00CF-4E1F-9FF0-4E1A22B67A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624" y="514474"/>
            <a:ext cx="10992861" cy="176239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B62528-B5F9-4DD4-B1BA-EA67E4B0C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A3F0-13B0-44FA-8CF3-1F493DC6631D}" type="slidenum">
              <a:rPr lang="de-CH" smtClean="0"/>
              <a:t>17</a:t>
            </a:fld>
            <a:endParaRPr lang="de-C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9A3834-38B9-4202-9990-F7A4BDC5F9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456" y="2881468"/>
            <a:ext cx="3589705" cy="31044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13C892-0BB9-4559-8FE4-3896087E9F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6266" y="2881467"/>
            <a:ext cx="4812960" cy="32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37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and Content</a:t>
            </a:r>
          </a:p>
        </p:txBody>
      </p:sp>
      <p:pic>
        <p:nvPicPr>
          <p:cNvPr id="7" name="Content Placeholder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DBBCD6C1-BEE0-40FC-96B7-E8F904BA88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47928" y="2368910"/>
            <a:ext cx="4801411" cy="40721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A3F0-13B0-44FA-8CF3-1F493DC6631D}" type="slidenum">
              <a:rPr lang="de-CH" smtClean="0"/>
              <a:t>18</a:t>
            </a:fld>
            <a:endParaRPr lang="de-C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D689D2-1BED-4D11-BE39-E4EEC545C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298153"/>
            <a:ext cx="6096528" cy="34292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19651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1D0DF7E-108B-4AC5-A5B5-365C1392C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04AC03-A29E-4DD4-B95D-E39C30C13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A3F0-13B0-44FA-8CF3-1F493DC6631D}" type="slidenum">
              <a:rPr lang="de-CH" smtClean="0"/>
              <a:t>19</a:t>
            </a:fld>
            <a:endParaRPr lang="de-C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BB345A-ECA2-4687-9B44-DA582E433D90}"/>
              </a:ext>
            </a:extLst>
          </p:cNvPr>
          <p:cNvSpPr/>
          <p:nvPr/>
        </p:nvSpPr>
        <p:spPr>
          <a:xfrm>
            <a:off x="5087888" y="6457890"/>
            <a:ext cx="50577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Clin </a:t>
            </a:r>
            <a:r>
              <a:rPr lang="en-GB" dirty="0" err="1"/>
              <a:t>Orthop</a:t>
            </a:r>
            <a:r>
              <a:rPr lang="en-GB" dirty="0"/>
              <a:t> </a:t>
            </a:r>
            <a:r>
              <a:rPr lang="en-GB" dirty="0" err="1"/>
              <a:t>Relat</a:t>
            </a:r>
            <a:r>
              <a:rPr lang="en-GB" dirty="0"/>
              <a:t> Res (2017) 475:560–564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EA9390D-283D-4FC5-BD43-1241BCAE7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2348880"/>
            <a:ext cx="10100501" cy="366457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1982 – Hanover </a:t>
            </a:r>
          </a:p>
          <a:p>
            <a:pPr marL="998538" lvl="2" indent="-457200">
              <a:buFont typeface="Arial" panose="020B0604020202020204" pitchFamily="34" charset="0"/>
              <a:buChar char="•"/>
            </a:pPr>
            <a:r>
              <a:rPr lang="en-GB" dirty="0"/>
              <a:t>Harald </a:t>
            </a:r>
            <a:r>
              <a:rPr lang="en-GB" dirty="0" err="1"/>
              <a:t>Tscherne</a:t>
            </a:r>
            <a:r>
              <a:rPr lang="en-GB" dirty="0"/>
              <a:t> </a:t>
            </a:r>
          </a:p>
          <a:p>
            <a:pPr marL="998538" lvl="2" indent="-457200">
              <a:buFont typeface="Arial" panose="020B0604020202020204" pitchFamily="34" charset="0"/>
              <a:buChar char="•"/>
            </a:pPr>
            <a:r>
              <a:rPr lang="en-GB" dirty="0" err="1"/>
              <a:t>Hans-Jo¨rg</a:t>
            </a:r>
            <a:r>
              <a:rPr lang="en-GB" dirty="0"/>
              <a:t> </a:t>
            </a:r>
            <a:r>
              <a:rPr lang="en-GB" dirty="0" err="1"/>
              <a:t>Oestern</a:t>
            </a:r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Based on kinetic energy transfer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Physiologic response from soft tissue envelope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Differentiated </a:t>
            </a:r>
          </a:p>
          <a:p>
            <a:pPr marL="727200" lvl="1" indent="-457200">
              <a:buFont typeface="Arial" panose="020B0604020202020204" pitchFamily="34" charset="0"/>
              <a:buChar char="•"/>
            </a:pPr>
            <a:r>
              <a:rPr lang="en-GB" dirty="0"/>
              <a:t>Closed</a:t>
            </a:r>
          </a:p>
          <a:p>
            <a:pPr marL="727200" lvl="1" indent="-457200">
              <a:buFont typeface="Arial" panose="020B0604020202020204" pitchFamily="34" charset="0"/>
              <a:buChar char="•"/>
            </a:pPr>
            <a:r>
              <a:rPr lang="en-GB" dirty="0"/>
              <a:t>Open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4A1354-F114-4E0F-8217-425ACF3B1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508" y="-1852"/>
            <a:ext cx="8856984" cy="169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15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E99A4E-7BED-4EB1-83F1-CE64B7BEB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672" y="639894"/>
            <a:ext cx="6121201" cy="621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E9BDBA-B84A-4FC2-8949-2AE355380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2815" y="240105"/>
            <a:ext cx="5122913" cy="573890"/>
          </a:xfrm>
          <a:noFill/>
          <a:scene3d>
            <a:camera prst="orthographicFront"/>
            <a:lightRig rig="soft" dir="t">
              <a:rot lat="0" lon="0" rev="16800000"/>
            </a:lightRig>
          </a:scene3d>
          <a:sp3d>
            <a:bevelT/>
          </a:sp3d>
        </p:spPr>
        <p:txBody>
          <a:bodyPr/>
          <a:lstStyle/>
          <a:p>
            <a:pPr eaLnBrk="1" hangingPunct="1">
              <a:defRPr/>
            </a:pPr>
            <a:r>
              <a:rPr lang="en-GB" dirty="0"/>
              <a:t>www.cambridgeses.co.uk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94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1D0DF7E-108B-4AC5-A5B5-365C1392C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04AC03-A29E-4DD4-B95D-E39C30C13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A3F0-13B0-44FA-8CF3-1F493DC6631D}" type="slidenum">
              <a:rPr lang="de-CH" smtClean="0"/>
              <a:t>20</a:t>
            </a:fld>
            <a:endParaRPr lang="de-C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BB345A-ECA2-4687-9B44-DA582E433D90}"/>
              </a:ext>
            </a:extLst>
          </p:cNvPr>
          <p:cNvSpPr/>
          <p:nvPr/>
        </p:nvSpPr>
        <p:spPr>
          <a:xfrm>
            <a:off x="5087888" y="6457890"/>
            <a:ext cx="50577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Clin </a:t>
            </a:r>
            <a:r>
              <a:rPr lang="en-GB" dirty="0" err="1"/>
              <a:t>Orthop</a:t>
            </a:r>
            <a:r>
              <a:rPr lang="en-GB" dirty="0"/>
              <a:t> </a:t>
            </a:r>
            <a:r>
              <a:rPr lang="en-GB" dirty="0" err="1"/>
              <a:t>Relat</a:t>
            </a:r>
            <a:r>
              <a:rPr lang="en-GB" dirty="0"/>
              <a:t> Res (2017) 475:560–564</a:t>
            </a:r>
          </a:p>
        </p:txBody>
      </p:sp>
      <p:pic>
        <p:nvPicPr>
          <p:cNvPr id="3" name="Content Placeholder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A6E9CED-A3FA-4685-AAE7-231032ACEB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90951"/>
            <a:ext cx="9181344" cy="194452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4A1354-F114-4E0F-8217-425ACF3B1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7508" y="-1852"/>
            <a:ext cx="8856984" cy="1692803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B5423A3C-1B34-440E-AD45-306B446FF5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662" y="4040032"/>
            <a:ext cx="9550990" cy="206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9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25647-99B3-4DD2-9CBE-EA45EDDC5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7AA6350-B40F-4E6D-9CFB-C62008F864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269" y="208186"/>
            <a:ext cx="10351931" cy="214069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15E6E-61BC-4AE5-A607-946841D68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A3F0-13B0-44FA-8CF3-1F493DC6631D}" type="slidenum">
              <a:rPr lang="de-CH" smtClean="0"/>
              <a:t>21</a:t>
            </a:fld>
            <a:endParaRPr lang="de-CH"/>
          </a:p>
        </p:txBody>
      </p:sp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33FE524F-4317-470A-A40F-BFBED32DC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456508"/>
            <a:ext cx="4095264" cy="2052614"/>
          </a:xfrm>
          <a:prstGeom prst="rect">
            <a:avLst/>
          </a:prstGeom>
        </p:spPr>
      </p:pic>
      <p:pic>
        <p:nvPicPr>
          <p:cNvPr id="10" name="Picture 9" descr="A picture containing photo, indoor&#10;&#10;Description automatically generated">
            <a:extLst>
              <a:ext uri="{FF2B5EF4-FFF2-40B4-BE49-F238E27FC236}">
                <a16:creationId xmlns:a16="http://schemas.microsoft.com/office/drawing/2014/main" id="{9B1466C9-5C91-4831-B0FB-3BF0D3FE98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1704" y="2875608"/>
            <a:ext cx="3844249" cy="2618953"/>
          </a:xfrm>
          <a:prstGeom prst="rect">
            <a:avLst/>
          </a:prstGeom>
        </p:spPr>
      </p:pic>
      <p:pic>
        <p:nvPicPr>
          <p:cNvPr id="12" name="Picture 11" descr="A picture containing arthropod, indoor, cake, food&#10;&#10;Description automatically generated">
            <a:extLst>
              <a:ext uri="{FF2B5EF4-FFF2-40B4-BE49-F238E27FC236}">
                <a16:creationId xmlns:a16="http://schemas.microsoft.com/office/drawing/2014/main" id="{CAF19E54-0D86-481A-9D2F-AFFBCB1D17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319835"/>
            <a:ext cx="4189642" cy="214069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D8F3874-D8A2-4EF1-B900-2D5B5FAFF2F2}"/>
              </a:ext>
            </a:extLst>
          </p:cNvPr>
          <p:cNvSpPr/>
          <p:nvPr/>
        </p:nvSpPr>
        <p:spPr>
          <a:xfrm>
            <a:off x="2423592" y="6507810"/>
            <a:ext cx="80165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Journal of Emergencies, Trauma, and Shock I 7:3 I Jul - Sept 2014</a:t>
            </a:r>
          </a:p>
        </p:txBody>
      </p:sp>
    </p:spTree>
    <p:extLst>
      <p:ext uri="{BB962C8B-B14F-4D97-AF65-F5344CB8AC3E}">
        <p14:creationId xmlns:p14="http://schemas.microsoft.com/office/powerpoint/2010/main" val="34200200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25647-99B3-4DD2-9CBE-EA45EDDC5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7AA6350-B40F-4E6D-9CFB-C62008F864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269" y="208186"/>
            <a:ext cx="10351931" cy="214069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15E6E-61BC-4AE5-A607-946841D68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A3F0-13B0-44FA-8CF3-1F493DC6631D}" type="slidenum">
              <a:rPr lang="de-CH" smtClean="0"/>
              <a:t>22</a:t>
            </a:fld>
            <a:endParaRPr lang="de-CH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8F3874-D8A2-4EF1-B900-2D5B5FAFF2F2}"/>
              </a:ext>
            </a:extLst>
          </p:cNvPr>
          <p:cNvSpPr/>
          <p:nvPr/>
        </p:nvSpPr>
        <p:spPr>
          <a:xfrm>
            <a:off x="2423592" y="6507810"/>
            <a:ext cx="80165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Journal of Emergencies, Trauma, and Shock I 7:3 I Jul - Sept 2014</a:t>
            </a:r>
          </a:p>
        </p:txBody>
      </p:sp>
      <p:pic>
        <p:nvPicPr>
          <p:cNvPr id="5" name="Picture 4" descr="A picture containing indoor, bed, wall&#10;&#10;Description automatically generated">
            <a:extLst>
              <a:ext uri="{FF2B5EF4-FFF2-40B4-BE49-F238E27FC236}">
                <a16:creationId xmlns:a16="http://schemas.microsoft.com/office/drawing/2014/main" id="{676BA352-C5CA-41A3-9198-04EF3928F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2348880"/>
            <a:ext cx="6599125" cy="2978525"/>
          </a:xfrm>
          <a:prstGeom prst="rect">
            <a:avLst/>
          </a:prstGeom>
        </p:spPr>
      </p:pic>
      <p:pic>
        <p:nvPicPr>
          <p:cNvPr id="9" name="Picture 8" descr="A close up of food&#10;&#10;Description automatically generated">
            <a:extLst>
              <a:ext uri="{FF2B5EF4-FFF2-40B4-BE49-F238E27FC236}">
                <a16:creationId xmlns:a16="http://schemas.microsoft.com/office/drawing/2014/main" id="{40668CBE-6E4A-42C2-BB76-657740DC5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1260" y="4077073"/>
            <a:ext cx="3960801" cy="243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033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FF4DE-128F-49FA-87A3-DE0913E3A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158750"/>
            <a:ext cx="11176000" cy="685800"/>
          </a:xfrm>
        </p:spPr>
        <p:txBody>
          <a:bodyPr/>
          <a:lstStyle/>
          <a:p>
            <a:r>
              <a:rPr lang="en-GB" dirty="0"/>
              <a:t>AO Classification of skin and soft tissue injuries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4462E-DD66-4DD8-9E4D-E7B36667A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Skin</a:t>
            </a:r>
          </a:p>
          <a:p>
            <a:pPr marL="727200" lvl="1" indent="-457200">
              <a:buFont typeface="Arial" panose="020B0604020202020204" pitchFamily="34" charset="0"/>
              <a:buChar char="•"/>
            </a:pPr>
            <a:r>
              <a:rPr lang="en-GB" dirty="0"/>
              <a:t>Closed</a:t>
            </a:r>
          </a:p>
          <a:p>
            <a:pPr marL="727200" lvl="1" indent="-457200">
              <a:buFont typeface="Arial" panose="020B0604020202020204" pitchFamily="34" charset="0"/>
              <a:buChar char="•"/>
            </a:pPr>
            <a:r>
              <a:rPr lang="en-GB" dirty="0"/>
              <a:t>Open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Muscle tendons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Nerve and vessel injury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1C69F-D4D0-4E65-B7BB-C276891F6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A3F0-13B0-44FA-8CF3-1F493DC6631D}" type="slidenum">
              <a:rPr lang="de-CH" smtClean="0"/>
              <a:t>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8073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FF4DE-128F-49FA-87A3-DE0913E3A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158750"/>
            <a:ext cx="11176000" cy="685800"/>
          </a:xfrm>
        </p:spPr>
        <p:txBody>
          <a:bodyPr/>
          <a:lstStyle/>
          <a:p>
            <a:r>
              <a:rPr lang="en-GB" dirty="0"/>
              <a:t>AO Classification of skin and soft tissue injuries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4462E-DD66-4DD8-9E4D-E7B36667A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Skin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1C69F-D4D0-4E65-B7BB-C276891F6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A3F0-13B0-44FA-8CF3-1F493DC6631D}" type="slidenum">
              <a:rPr lang="de-CH" smtClean="0"/>
              <a:t>24</a:t>
            </a:fld>
            <a:endParaRPr lang="de-CH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E3592A9A-BDFB-46CE-9671-B031BC384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2166919"/>
            <a:ext cx="6120680" cy="2524162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77B3E30B-3EA6-449F-8C33-A9B9C009C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257" y="3429000"/>
            <a:ext cx="5200743" cy="261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3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FF4DE-128F-49FA-87A3-DE0913E3A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158750"/>
            <a:ext cx="11176000" cy="685800"/>
          </a:xfrm>
        </p:spPr>
        <p:txBody>
          <a:bodyPr/>
          <a:lstStyle/>
          <a:p>
            <a:r>
              <a:rPr lang="en-GB" dirty="0"/>
              <a:t>AO Classification of skin and soft tissue injuries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4462E-DD66-4DD8-9E4D-E7B36667A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Muscle and tendon</a:t>
            </a:r>
          </a:p>
          <a:p>
            <a:pPr marL="727200" lvl="1" indent="-4572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1C69F-D4D0-4E65-B7BB-C276891F6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A3F0-13B0-44FA-8CF3-1F493DC6631D}" type="slidenum">
              <a:rPr lang="de-CH" smtClean="0"/>
              <a:t>25</a:t>
            </a:fld>
            <a:endParaRPr lang="de-CH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A61D59AC-AE79-425E-95D6-C3B675318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592" y="1940979"/>
            <a:ext cx="7128781" cy="489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2445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FF4DE-128F-49FA-87A3-DE0913E3A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158750"/>
            <a:ext cx="11176000" cy="685800"/>
          </a:xfrm>
        </p:spPr>
        <p:txBody>
          <a:bodyPr/>
          <a:lstStyle/>
          <a:p>
            <a:r>
              <a:rPr lang="en-GB" dirty="0"/>
              <a:t>AO Classification of skin and soft tissue injuries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4462E-DD66-4DD8-9E4D-E7B36667A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Nerves and vessels</a:t>
            </a:r>
          </a:p>
          <a:p>
            <a:pPr marL="727200" lvl="1" indent="-4572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1C69F-D4D0-4E65-B7BB-C276891F6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A3F0-13B0-44FA-8CF3-1F493DC6631D}" type="slidenum">
              <a:rPr lang="de-CH" smtClean="0"/>
              <a:t>26</a:t>
            </a:fld>
            <a:endParaRPr lang="de-CH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B442A162-87B5-4C2E-86AA-3448FDB94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36" y="2123303"/>
            <a:ext cx="6696744" cy="457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000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6DCA5-F844-4672-BE2E-343B3A913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Content Placeholder 7" descr="A picture containing indoor&#10;&#10;Description automatically generated">
            <a:extLst>
              <a:ext uri="{FF2B5EF4-FFF2-40B4-BE49-F238E27FC236}">
                <a16:creationId xmlns:a16="http://schemas.microsoft.com/office/drawing/2014/main" id="{F2EB19E8-0132-4112-8CD8-A0D89C18F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5716" y="874713"/>
            <a:ext cx="10556271" cy="534545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52B09E-50A1-43EF-8381-C2B7D4188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A3F0-13B0-44FA-8CF3-1F493DC6631D}" type="slidenum">
              <a:rPr lang="de-CH" smtClean="0"/>
              <a:t>27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789463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A91F6-1CD4-4C3B-BA1A-326C7E48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 descr="A picture containing person&#10;&#10;Description automatically generated">
            <a:extLst>
              <a:ext uri="{FF2B5EF4-FFF2-40B4-BE49-F238E27FC236}">
                <a16:creationId xmlns:a16="http://schemas.microsoft.com/office/drawing/2014/main" id="{02C74A1C-2324-4446-8AA7-D10D380F78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4586" y="2530059"/>
            <a:ext cx="8170763" cy="432794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CD5AF4-3E15-4724-BCB8-CF64E5FDA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A3F0-13B0-44FA-8CF3-1F493DC6631D}" type="slidenum">
              <a:rPr lang="de-CH" smtClean="0"/>
              <a:t>28</a:t>
            </a:fld>
            <a:endParaRPr lang="de-CH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53D6E2-99AD-4F63-84BD-39A94D62A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0"/>
            <a:ext cx="4712616" cy="25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773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A91F6-1CD4-4C3B-BA1A-326C7E48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CD5AF4-3E15-4724-BCB8-CF64E5FDA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A3F0-13B0-44FA-8CF3-1F493DC6631D}" type="slidenum">
              <a:rPr lang="de-CH" smtClean="0"/>
              <a:t>29</a:t>
            </a:fld>
            <a:endParaRPr lang="de-CH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C340F99-EB65-4C61-B9EE-9B865CF60B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0616" y="3284984"/>
            <a:ext cx="6665453" cy="35855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9D956A-1285-4918-A6AB-689DEF7F9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" y="11206"/>
            <a:ext cx="4712616" cy="25300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FF6656-57E8-43DC-A56A-A9C25C7E9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6902" y="181851"/>
            <a:ext cx="6212362" cy="31031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FFF807-1600-4A75-B396-ABEAB2B1AE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68" y="140419"/>
            <a:ext cx="12072664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0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7EA90-522B-4A45-97E0-BD0DC04BF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BB79A648-3187-4D08-96F5-2D4C05A9D7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48128" y="2204864"/>
            <a:ext cx="2614716" cy="390738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AB0084-FF8B-4246-BD42-3F7824BCB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A3F0-13B0-44FA-8CF3-1F493DC6631D}" type="slidenum">
              <a:rPr lang="de-CH" smtClean="0"/>
              <a:t>3</a:t>
            </a:fld>
            <a:endParaRPr lang="de-C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0BC962-7113-4976-85D7-19BA19A58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882" y="404664"/>
            <a:ext cx="11726693" cy="19442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FD72EC-44AA-415A-B441-7A5E6CAB76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716" y="2896891"/>
            <a:ext cx="5638316" cy="312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35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59EA9-B37C-4C58-9217-DADB8428F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8ED1DA-4AD9-465E-AA97-28328FDD0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A3F0-13B0-44FA-8CF3-1F493DC6631D}" type="slidenum">
              <a:rPr lang="de-CH" smtClean="0"/>
              <a:t>30</a:t>
            </a:fld>
            <a:endParaRPr lang="de-C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E14006-E8A9-4581-AB37-B66CBDDAE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14" y="44624"/>
            <a:ext cx="5011193" cy="3684700"/>
          </a:xfrm>
          <a:prstGeom prst="round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9A394C-91BA-42F0-A478-9E64AC80C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6642" y="1587789"/>
            <a:ext cx="6603353" cy="4505818"/>
          </a:xfrm>
          <a:prstGeom prst="round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4D7983-315A-4B54-A031-6B0343956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3635" y="1575777"/>
            <a:ext cx="6074243" cy="4519952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271B18-47BC-49C7-98E5-878464EAA8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1944" y="1586658"/>
            <a:ext cx="5886899" cy="4509071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D1734A-8323-494D-A1C4-DF2686B3C2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683" y="3741028"/>
            <a:ext cx="4718713" cy="25300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62B86F-60A0-4173-A2A3-E865FF662F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67" y="3741027"/>
            <a:ext cx="4718713" cy="25300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65B299-18F9-4026-85E4-EE9DD28EF59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167" y="3929281"/>
            <a:ext cx="4767485" cy="234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37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4C42C-86E9-4E47-99BD-248E2D270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Host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D33984C-6E44-47D4-8862-496AD021E0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22" y="1517650"/>
            <a:ext cx="5580146" cy="294116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2D6B31-5E8E-4C54-A2DD-6BD2E60EA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A3F0-13B0-44FA-8CF3-1F493DC6631D}" type="slidenum">
              <a:rPr lang="de-CH" smtClean="0"/>
              <a:t>31</a:t>
            </a:fld>
            <a:endParaRPr lang="de-C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DD9D09-7428-4918-9B92-75702D7A9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3083" y="1608471"/>
            <a:ext cx="6368917" cy="471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290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6D900-B622-4780-82DE-19A072B17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 descr="A close up of a logo&#10;&#10;Description automatically generated">
            <a:extLst>
              <a:ext uri="{FF2B5EF4-FFF2-40B4-BE49-F238E27FC236}">
                <a16:creationId xmlns:a16="http://schemas.microsoft.com/office/drawing/2014/main" id="{30EA0077-5946-45ED-97F9-C52EB783DB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573" y="4859582"/>
            <a:ext cx="11671433" cy="9520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B24C43-27EF-4945-9611-90D362604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A3F0-13B0-44FA-8CF3-1F493DC6631D}" type="slidenum">
              <a:rPr lang="de-CH" smtClean="0"/>
              <a:t>32</a:t>
            </a:fld>
            <a:endParaRPr lang="de-CH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EA4B1AE-97F1-483C-9D95-071609049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73" y="2957764"/>
            <a:ext cx="11635564" cy="9424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751AE4-66F2-4032-BE33-A4D72570B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08" y="-87166"/>
            <a:ext cx="8979361" cy="226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263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29B7412-B24F-4763-8C71-1E31919A2F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21" y="88211"/>
            <a:ext cx="3904057" cy="21960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B32DBC6-209A-480C-ADF5-EC71E63581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567" y="660504"/>
            <a:ext cx="3400715" cy="19129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11E3DA-5C70-45F0-B509-5064B49F5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294" y="134889"/>
            <a:ext cx="6092056" cy="685800"/>
          </a:xfrm>
        </p:spPr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515BE-E2E3-4212-AA44-2AEF84B09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A3F0-13B0-44FA-8CF3-1F493DC6631D}" type="slidenum">
              <a:rPr lang="de-CH" smtClean="0"/>
              <a:t>33</a:t>
            </a:fld>
            <a:endParaRPr lang="de-C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68952C-22E6-457C-8805-38D5A162DE6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388" y="1000254"/>
            <a:ext cx="3904057" cy="21960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14F471-5FC7-4AFA-A52B-C8C9F9E8D34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983" y="2116350"/>
            <a:ext cx="3713964" cy="20891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F7D6CC-0B7F-4922-B4D2-FDA944E5B44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6866" y="2589885"/>
            <a:ext cx="3400715" cy="19129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C91A66-C8C6-4C06-803C-2AAAE5F3E05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913" y="3099339"/>
            <a:ext cx="3864429" cy="21737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435E39-C6CC-4CFA-B214-16F948383E9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40" y="4747968"/>
            <a:ext cx="2664457" cy="14987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2CEE6D-82E6-4672-9AB0-E36C25C1579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641" y="4828335"/>
            <a:ext cx="2880769" cy="16204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D1181C-FE76-4708-B8F0-D06D3D7A90C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6744" y="3099338"/>
            <a:ext cx="3864429" cy="21737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1D2A05-D4A2-4DF9-A9E6-544A6BEF538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4317" y="3379369"/>
            <a:ext cx="3634328" cy="20443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65F97B-850A-444E-904A-501FF10B340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4981" y="3985484"/>
            <a:ext cx="3334115" cy="18754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739A77-3721-484C-B8ED-49D205EA017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1650" y="445269"/>
            <a:ext cx="11288907" cy="635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5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FA38C5A-363A-4206-B29F-0A6118CF4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934388-0806-46DA-8F4F-33273EAE8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A3F0-13B0-44FA-8CF3-1F493DC6631D}" type="slidenum">
              <a:rPr lang="de-CH" smtClean="0"/>
              <a:t>34</a:t>
            </a:fld>
            <a:endParaRPr lang="de-C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C7D282-D511-4C1E-B702-9590665989DB}"/>
              </a:ext>
            </a:extLst>
          </p:cNvPr>
          <p:cNvSpPr/>
          <p:nvPr/>
        </p:nvSpPr>
        <p:spPr>
          <a:xfrm>
            <a:off x="4943872" y="6326187"/>
            <a:ext cx="5343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Clin </a:t>
            </a:r>
            <a:r>
              <a:rPr lang="en-GB" dirty="0" err="1"/>
              <a:t>Orthop</a:t>
            </a:r>
            <a:r>
              <a:rPr lang="en-GB" dirty="0"/>
              <a:t> </a:t>
            </a:r>
            <a:r>
              <a:rPr lang="en-GB" dirty="0" err="1"/>
              <a:t>Relat</a:t>
            </a:r>
            <a:r>
              <a:rPr lang="en-GB" dirty="0"/>
              <a:t> Res (2012) 470:3270–3274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946A5F6-700C-493A-9418-BBBCED311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2348880"/>
            <a:ext cx="10700568" cy="3977306"/>
          </a:xfrm>
        </p:spPr>
        <p:txBody>
          <a:bodyPr/>
          <a:lstStyle/>
          <a:p>
            <a:r>
              <a:rPr lang="en-GB" dirty="0"/>
              <a:t>1976</a:t>
            </a:r>
          </a:p>
          <a:p>
            <a:pPr marL="571500" indent="-571500">
              <a:buFont typeface="+mj-lt"/>
              <a:buAutoNum type="romanUcPeriod"/>
            </a:pPr>
            <a:r>
              <a:rPr lang="en-GB" dirty="0"/>
              <a:t>Open fracture with a wound less than 1 cm long and clean</a:t>
            </a:r>
          </a:p>
          <a:p>
            <a:pPr marL="571500" indent="-571500">
              <a:buFont typeface="+mj-lt"/>
              <a:buAutoNum type="romanUcPeriod"/>
            </a:pPr>
            <a:r>
              <a:rPr lang="en-GB" dirty="0"/>
              <a:t>Open fracture with a laceration greater than 1 cm long without extensive soft tissue damage, flaps, or avulsions</a:t>
            </a:r>
          </a:p>
          <a:p>
            <a:pPr marL="571500" indent="-571500">
              <a:buFont typeface="+mj-lt"/>
              <a:buAutoNum type="romanUcPeriod"/>
            </a:pPr>
            <a:r>
              <a:rPr lang="en-GB" dirty="0"/>
              <a:t>Either</a:t>
            </a:r>
          </a:p>
          <a:p>
            <a:pPr lvl="1" indent="0">
              <a:buNone/>
            </a:pPr>
            <a:r>
              <a:rPr lang="en-GB" dirty="0"/>
              <a:t>	Open segmental fracture or</a:t>
            </a:r>
          </a:p>
          <a:p>
            <a:r>
              <a:rPr lang="en-GB" dirty="0"/>
              <a:t>	Open fracture with extensive soft tissue damage, or a 	traumatic amputation.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FE18AF-EEE7-4837-8D93-D86F83682F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9496" y="6174"/>
            <a:ext cx="9315854" cy="18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FA38C5A-363A-4206-B29F-0A6118CF4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934388-0806-46DA-8F4F-33273EAE8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A3F0-13B0-44FA-8CF3-1F493DC6631D}" type="slidenum">
              <a:rPr lang="de-CH" smtClean="0"/>
              <a:t>35</a:t>
            </a:fld>
            <a:endParaRPr lang="de-C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C7D282-D511-4C1E-B702-9590665989DB}"/>
              </a:ext>
            </a:extLst>
          </p:cNvPr>
          <p:cNvSpPr/>
          <p:nvPr/>
        </p:nvSpPr>
        <p:spPr>
          <a:xfrm>
            <a:off x="4943872" y="6326187"/>
            <a:ext cx="5343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Clin </a:t>
            </a:r>
            <a:r>
              <a:rPr lang="en-GB" dirty="0" err="1"/>
              <a:t>Orthop</a:t>
            </a:r>
            <a:r>
              <a:rPr lang="en-GB" dirty="0"/>
              <a:t> </a:t>
            </a:r>
            <a:r>
              <a:rPr lang="en-GB" dirty="0" err="1"/>
              <a:t>Relat</a:t>
            </a:r>
            <a:r>
              <a:rPr lang="en-GB" dirty="0"/>
              <a:t> Res (2012) 470:3270–3274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946A5F6-700C-493A-9418-BBBCED311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2132856"/>
            <a:ext cx="10700568" cy="4193330"/>
          </a:xfrm>
        </p:spPr>
        <p:txBody>
          <a:bodyPr/>
          <a:lstStyle/>
          <a:p>
            <a:pPr marL="571500" indent="-571500">
              <a:buFont typeface="+mj-lt"/>
              <a:buAutoNum type="romanUcPeriod" startAt="3"/>
            </a:pPr>
            <a:r>
              <a:rPr lang="en-GB" dirty="0"/>
              <a:t>Either</a:t>
            </a:r>
          </a:p>
          <a:p>
            <a:pPr lvl="1" indent="0">
              <a:buNone/>
            </a:pPr>
            <a:r>
              <a:rPr lang="en-GB" dirty="0"/>
              <a:t>	Open segmental fracture or</a:t>
            </a:r>
          </a:p>
          <a:p>
            <a:r>
              <a:rPr lang="en-GB" dirty="0"/>
              <a:t>	Open fracture with extensive soft tissue damage, or a 	traumatic amputation. </a:t>
            </a:r>
          </a:p>
          <a:p>
            <a:r>
              <a:rPr lang="en-GB" dirty="0"/>
              <a:t>Special categories in Type III were:</a:t>
            </a:r>
          </a:p>
          <a:p>
            <a:r>
              <a:rPr lang="en-GB" dirty="0"/>
              <a:t>	Gunshot injuries</a:t>
            </a:r>
          </a:p>
          <a:p>
            <a:r>
              <a:rPr lang="en-GB" dirty="0"/>
              <a:t>	Farm injury</a:t>
            </a:r>
          </a:p>
          <a:p>
            <a:r>
              <a:rPr lang="en-GB" dirty="0"/>
              <a:t>	Vascular injury requiring repair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FE18AF-EEE7-4837-8D93-D86F83682F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9496" y="6174"/>
            <a:ext cx="9315854" cy="18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94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FA38C5A-363A-4206-B29F-0A6118CF4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934388-0806-46DA-8F4F-33273EAE8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A3F0-13B0-44FA-8CF3-1F493DC6631D}" type="slidenum">
              <a:rPr lang="de-CH" smtClean="0"/>
              <a:t>36</a:t>
            </a:fld>
            <a:endParaRPr lang="de-C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C7D282-D511-4C1E-B702-9590665989DB}"/>
              </a:ext>
            </a:extLst>
          </p:cNvPr>
          <p:cNvSpPr/>
          <p:nvPr/>
        </p:nvSpPr>
        <p:spPr>
          <a:xfrm>
            <a:off x="4943872" y="6326187"/>
            <a:ext cx="5343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Clin </a:t>
            </a:r>
            <a:r>
              <a:rPr lang="en-GB" dirty="0" err="1"/>
              <a:t>Orthop</a:t>
            </a:r>
            <a:r>
              <a:rPr lang="en-GB" dirty="0"/>
              <a:t> </a:t>
            </a:r>
            <a:r>
              <a:rPr lang="en-GB" dirty="0" err="1"/>
              <a:t>Relat</a:t>
            </a:r>
            <a:r>
              <a:rPr lang="en-GB" dirty="0"/>
              <a:t> Res (2012) 470:3270–3274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946A5F6-700C-493A-9418-BBBCED311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2060848"/>
            <a:ext cx="11492656" cy="4265338"/>
          </a:xfrm>
        </p:spPr>
        <p:txBody>
          <a:bodyPr/>
          <a:lstStyle/>
          <a:p>
            <a:r>
              <a:rPr lang="en-GB" dirty="0"/>
              <a:t>1984 </a:t>
            </a:r>
          </a:p>
          <a:p>
            <a:r>
              <a:rPr lang="en-GB" dirty="0"/>
              <a:t>IIIA. 	Adequate soft tissue coverage of a fractured bone despite 	extensive soft tissue laceration or flaps, or high-energy trauma 	regardless of the size of the wound</a:t>
            </a:r>
          </a:p>
          <a:p>
            <a:r>
              <a:rPr lang="en-GB" dirty="0"/>
              <a:t>IIIB.	Extensive soft tissue injury loss with periosteal stripping and bone 	exposure. This usually is associated with massive contamination</a:t>
            </a:r>
          </a:p>
          <a:p>
            <a:r>
              <a:rPr lang="en-GB" dirty="0"/>
              <a:t>IIIC.	Arterial injury requiring repair</a:t>
            </a:r>
          </a:p>
          <a:p>
            <a:pPr lvl="1" indent="0">
              <a:buNone/>
            </a:pP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FE18AF-EEE7-4837-8D93-D86F83682F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9496" y="6174"/>
            <a:ext cx="9315854" cy="18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76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FA38C5A-363A-4206-B29F-0A6118CF4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934388-0806-46DA-8F4F-33273EAE8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A3F0-13B0-44FA-8CF3-1F493DC6631D}" type="slidenum">
              <a:rPr lang="de-CH" smtClean="0"/>
              <a:t>37</a:t>
            </a:fld>
            <a:endParaRPr lang="de-C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C7D282-D511-4C1E-B702-9590665989DB}"/>
              </a:ext>
            </a:extLst>
          </p:cNvPr>
          <p:cNvSpPr/>
          <p:nvPr/>
        </p:nvSpPr>
        <p:spPr>
          <a:xfrm>
            <a:off x="4943872" y="6326187"/>
            <a:ext cx="5343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Clin </a:t>
            </a:r>
            <a:r>
              <a:rPr lang="en-GB" dirty="0" err="1"/>
              <a:t>Orthop</a:t>
            </a:r>
            <a:r>
              <a:rPr lang="en-GB" dirty="0"/>
              <a:t> </a:t>
            </a:r>
            <a:r>
              <a:rPr lang="en-GB" dirty="0" err="1"/>
              <a:t>Relat</a:t>
            </a:r>
            <a:r>
              <a:rPr lang="en-GB" dirty="0"/>
              <a:t> Res (2012) 470:3270–3274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946A5F6-700C-493A-9418-BBBCED311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2348880"/>
            <a:ext cx="10700568" cy="3977306"/>
          </a:xfrm>
        </p:spPr>
        <p:txBody>
          <a:bodyPr/>
          <a:lstStyle/>
          <a:p>
            <a:r>
              <a:rPr lang="en-GB" dirty="0"/>
              <a:t>1976</a:t>
            </a:r>
          </a:p>
          <a:p>
            <a:pPr marL="571500" indent="-571500">
              <a:buFont typeface="+mj-lt"/>
              <a:buAutoNum type="romanUcPeriod"/>
            </a:pPr>
            <a:r>
              <a:rPr lang="en-GB" dirty="0"/>
              <a:t>Open fracture with a wound less than 1 cm long and clean</a:t>
            </a:r>
          </a:p>
          <a:p>
            <a:pPr marL="571500" indent="-571500">
              <a:buFont typeface="+mj-lt"/>
              <a:buAutoNum type="romanUcPeriod"/>
            </a:pPr>
            <a:r>
              <a:rPr lang="en-GB" dirty="0"/>
              <a:t>Open fracture with a laceration greater than 1 cm long without extensive soft tissue damage, flaps, or avulsions</a:t>
            </a:r>
          </a:p>
          <a:p>
            <a:pPr marL="571500" indent="-571500">
              <a:buFont typeface="+mj-lt"/>
              <a:buAutoNum type="romanUcPeriod"/>
            </a:pPr>
            <a:r>
              <a:rPr lang="en-GB" dirty="0"/>
              <a:t>Either</a:t>
            </a:r>
          </a:p>
          <a:p>
            <a:pPr lvl="1" indent="0">
              <a:buNone/>
            </a:pPr>
            <a:r>
              <a:rPr lang="en-GB" dirty="0"/>
              <a:t>	Open segmental fracture or</a:t>
            </a:r>
          </a:p>
          <a:p>
            <a:r>
              <a:rPr lang="en-GB" dirty="0"/>
              <a:t>	Open fracture with extensive soft tissue damage, or a 	traumatic amputation.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FE18AF-EEE7-4837-8D93-D86F83682F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9496" y="6174"/>
            <a:ext cx="9315854" cy="18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440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DA1A8-95B3-48E9-9294-9A5A61B7E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59EA489-056E-4E3E-90F3-80799861FC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7488" y="116632"/>
            <a:ext cx="8928992" cy="265609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D33C1-A5D9-4FDB-B642-8B749224E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A3F0-13B0-44FA-8CF3-1F493DC6631D}" type="slidenum">
              <a:rPr lang="de-CH" smtClean="0"/>
              <a:t>4</a:t>
            </a:fld>
            <a:endParaRPr lang="de-CH"/>
          </a:p>
        </p:txBody>
      </p:sp>
      <p:pic>
        <p:nvPicPr>
          <p:cNvPr id="10" name="Picture 9" descr="A close up of a computer&#10;&#10;Description automatically generated">
            <a:extLst>
              <a:ext uri="{FF2B5EF4-FFF2-40B4-BE49-F238E27FC236}">
                <a16:creationId xmlns:a16="http://schemas.microsoft.com/office/drawing/2014/main" id="{EAF02AF2-BAB3-411A-8ECD-254630DB7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200" y="2890787"/>
            <a:ext cx="2995297" cy="2016224"/>
          </a:xfrm>
          <a:prstGeom prst="rect">
            <a:avLst/>
          </a:prstGeom>
        </p:spPr>
      </p:pic>
      <p:pic>
        <p:nvPicPr>
          <p:cNvPr id="12" name="Picture 11" descr="A picture containing indoor&#10;&#10;Description automatically generated">
            <a:extLst>
              <a:ext uri="{FF2B5EF4-FFF2-40B4-BE49-F238E27FC236}">
                <a16:creationId xmlns:a16="http://schemas.microsoft.com/office/drawing/2014/main" id="{E4190E90-8C1B-41B2-BE3E-5DD945EA60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92" y="3016686"/>
            <a:ext cx="2968716" cy="1937565"/>
          </a:xfrm>
          <a:prstGeom prst="rect">
            <a:avLst/>
          </a:prstGeom>
        </p:spPr>
      </p:pic>
      <p:pic>
        <p:nvPicPr>
          <p:cNvPr id="14" name="Picture 13" descr="A picture containing indoor, table&#10;&#10;Description automatically generated">
            <a:extLst>
              <a:ext uri="{FF2B5EF4-FFF2-40B4-BE49-F238E27FC236}">
                <a16:creationId xmlns:a16="http://schemas.microsoft.com/office/drawing/2014/main" id="{49760C3A-4006-440A-9552-80114A724C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6601" y="3016686"/>
            <a:ext cx="3030766" cy="20466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67C64D1-99BB-4B50-AB79-1131B879C7B4}"/>
              </a:ext>
            </a:extLst>
          </p:cNvPr>
          <p:cNvSpPr/>
          <p:nvPr/>
        </p:nvSpPr>
        <p:spPr>
          <a:xfrm>
            <a:off x="4962466" y="6496081"/>
            <a:ext cx="55100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Eplasty</a:t>
            </a:r>
            <a:r>
              <a:rPr lang="en-GB" dirty="0"/>
              <a:t>. 2017 Dec 15;17:e37. </a:t>
            </a:r>
            <a:r>
              <a:rPr lang="en-GB" dirty="0" err="1"/>
              <a:t>eCollection</a:t>
            </a:r>
            <a:r>
              <a:rPr lang="en-GB" dirty="0"/>
              <a:t> 2017</a:t>
            </a:r>
          </a:p>
        </p:txBody>
      </p:sp>
      <p:pic>
        <p:nvPicPr>
          <p:cNvPr id="17" name="Picture 16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4C4FDC00-6635-4197-96CF-E46E75318D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9656" y="5090684"/>
            <a:ext cx="4102311" cy="116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0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DA1A8-95B3-48E9-9294-9A5A61B7E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59EA489-056E-4E3E-90F3-80799861FC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7488" y="116632"/>
            <a:ext cx="8928992" cy="265609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D33C1-A5D9-4FDB-B642-8B749224E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A3F0-13B0-44FA-8CF3-1F493DC6631D}" type="slidenum">
              <a:rPr lang="de-CH" smtClean="0"/>
              <a:t>5</a:t>
            </a:fld>
            <a:endParaRPr lang="de-CH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7C64D1-99BB-4B50-AB79-1131B879C7B4}"/>
              </a:ext>
            </a:extLst>
          </p:cNvPr>
          <p:cNvSpPr/>
          <p:nvPr/>
        </p:nvSpPr>
        <p:spPr>
          <a:xfrm>
            <a:off x="4962466" y="6496081"/>
            <a:ext cx="55100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Eplasty</a:t>
            </a:r>
            <a:r>
              <a:rPr lang="en-GB" dirty="0"/>
              <a:t>. 2017 Dec 15;17:e37. </a:t>
            </a:r>
            <a:r>
              <a:rPr lang="en-GB" dirty="0" err="1"/>
              <a:t>eCollection</a:t>
            </a:r>
            <a:r>
              <a:rPr lang="en-GB" dirty="0"/>
              <a:t> 2017</a:t>
            </a:r>
          </a:p>
        </p:txBody>
      </p:sp>
      <p:pic>
        <p:nvPicPr>
          <p:cNvPr id="8" name="Picture 7" descr="A picture containing food, indoor&#10;&#10;Description automatically generated">
            <a:extLst>
              <a:ext uri="{FF2B5EF4-FFF2-40B4-BE49-F238E27FC236}">
                <a16:creationId xmlns:a16="http://schemas.microsoft.com/office/drawing/2014/main" id="{1C17E07C-871E-44D8-AC18-D17B2368B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4225951"/>
            <a:ext cx="3385232" cy="2253678"/>
          </a:xfrm>
          <a:prstGeom prst="rect">
            <a:avLst/>
          </a:prstGeom>
        </p:spPr>
      </p:pic>
      <p:pic>
        <p:nvPicPr>
          <p:cNvPr id="11" name="Picture 10" descr="A sandwich cut in half&#10;&#10;Description automatically generated">
            <a:extLst>
              <a:ext uri="{FF2B5EF4-FFF2-40B4-BE49-F238E27FC236}">
                <a16:creationId xmlns:a16="http://schemas.microsoft.com/office/drawing/2014/main" id="{B5D7DA2E-1F53-49AB-9D30-648B22373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968" y="4263974"/>
            <a:ext cx="3304299" cy="22321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7716E0-4E5F-47A0-947F-911CD92B1C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8047" y="2658017"/>
            <a:ext cx="1261569" cy="16826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20EBC7-FEA9-4B3F-855C-9759FB02F9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8047" y="2658017"/>
            <a:ext cx="5736833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8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DA1A8-95B3-48E9-9294-9A5A61B7E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59EA489-056E-4E3E-90F3-80799861FC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7488" y="116632"/>
            <a:ext cx="8928992" cy="265609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D33C1-A5D9-4FDB-B642-8B749224E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A3F0-13B0-44FA-8CF3-1F493DC6631D}" type="slidenum">
              <a:rPr lang="de-CH" smtClean="0"/>
              <a:t>6</a:t>
            </a:fld>
            <a:endParaRPr lang="de-CH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7C64D1-99BB-4B50-AB79-1131B879C7B4}"/>
              </a:ext>
            </a:extLst>
          </p:cNvPr>
          <p:cNvSpPr/>
          <p:nvPr/>
        </p:nvSpPr>
        <p:spPr>
          <a:xfrm>
            <a:off x="4962466" y="6496081"/>
            <a:ext cx="55100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Eplasty</a:t>
            </a:r>
            <a:r>
              <a:rPr lang="en-GB" dirty="0"/>
              <a:t>. 2017 Dec 15;17:e37. </a:t>
            </a:r>
            <a:r>
              <a:rPr lang="en-GB" dirty="0" err="1"/>
              <a:t>eCollection</a:t>
            </a:r>
            <a:r>
              <a:rPr lang="en-GB" dirty="0"/>
              <a:t> 2017</a:t>
            </a:r>
          </a:p>
        </p:txBody>
      </p:sp>
      <p:pic>
        <p:nvPicPr>
          <p:cNvPr id="7" name="Picture 6" descr="A screenshot of a map&#10;&#10;Description automatically generated">
            <a:extLst>
              <a:ext uri="{FF2B5EF4-FFF2-40B4-BE49-F238E27FC236}">
                <a16:creationId xmlns:a16="http://schemas.microsoft.com/office/drawing/2014/main" id="{8F43FC12-E479-4388-86BA-347351EC0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4104" y="2636912"/>
            <a:ext cx="5776723" cy="1765955"/>
          </a:xfrm>
          <a:prstGeom prst="rect">
            <a:avLst/>
          </a:prstGeom>
        </p:spPr>
      </p:pic>
      <p:pic>
        <p:nvPicPr>
          <p:cNvPr id="10" name="Picture 9" descr="A close up of a hand&#10;&#10;Description automatically generated">
            <a:extLst>
              <a:ext uri="{FF2B5EF4-FFF2-40B4-BE49-F238E27FC236}">
                <a16:creationId xmlns:a16="http://schemas.microsoft.com/office/drawing/2014/main" id="{3B63A382-67C3-4F59-A959-3218B9FB4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878" y="4364074"/>
            <a:ext cx="3213611" cy="2132007"/>
          </a:xfrm>
          <a:prstGeom prst="rect">
            <a:avLst/>
          </a:prstGeom>
        </p:spPr>
      </p:pic>
      <p:pic>
        <p:nvPicPr>
          <p:cNvPr id="13" name="Picture 12" descr="A close up of a fish&#10;&#10;Description automatically generated">
            <a:extLst>
              <a:ext uri="{FF2B5EF4-FFF2-40B4-BE49-F238E27FC236}">
                <a16:creationId xmlns:a16="http://schemas.microsoft.com/office/drawing/2014/main" id="{BF17D002-1FB6-4DB6-9B6C-759C174090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7928" y="4555509"/>
            <a:ext cx="2882100" cy="198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280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A184977-6E69-4596-89AA-689E9023B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8AFED-656B-4347-9FD2-AB181FE6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A3F0-13B0-44FA-8CF3-1F493DC6631D}" type="slidenum">
              <a:rPr lang="de-CH" smtClean="0"/>
              <a:t>7</a:t>
            </a:fld>
            <a:endParaRPr lang="de-CH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03C57AD-D599-4820-BE44-9599462A8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Tourniquet on healthy test subjects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Assessed forearm ischaemia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92% Caucasians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23% African Americans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86A340-19C9-455E-B54D-B2D82C588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226140"/>
            <a:ext cx="11615922" cy="10222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53B6AEA-A992-4FDF-814B-A5FBFADC9DD8}"/>
              </a:ext>
            </a:extLst>
          </p:cNvPr>
          <p:cNvSpPr/>
          <p:nvPr/>
        </p:nvSpPr>
        <p:spPr>
          <a:xfrm>
            <a:off x="5447928" y="6019800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dirty="0"/>
          </a:p>
          <a:p>
            <a:r>
              <a:rPr lang="en-GB" dirty="0">
                <a:hlinkClick r:id="rId3" tooltip="The Journal of hand surgery."/>
              </a:rPr>
              <a:t>J Hand </a:t>
            </a:r>
            <a:r>
              <a:rPr lang="en-GB" dirty="0" err="1">
                <a:hlinkClick r:id="rId3" tooltip="The Journal of hand surgery."/>
              </a:rPr>
              <a:t>Surg</a:t>
            </a:r>
            <a:r>
              <a:rPr lang="en-GB" dirty="0">
                <a:hlinkClick r:id="rId3" tooltip="The Journal of hand surgery."/>
              </a:rPr>
              <a:t> Am.</a:t>
            </a:r>
            <a:r>
              <a:rPr lang="en-GB" dirty="0"/>
              <a:t> 2018 Jan;43(1):24-32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64B64A-3790-4BDD-A06D-38BCEAA57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6616" y="3933056"/>
            <a:ext cx="6505384" cy="224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0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B052-FFFB-4212-A149-D879747A6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4FE67-1056-4FD0-AF86-E21FE6F97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A3F0-13B0-44FA-8CF3-1F493DC6631D}" type="slidenum">
              <a:rPr lang="de-CH" smtClean="0"/>
              <a:t>8</a:t>
            </a:fld>
            <a:endParaRPr lang="de-CH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5AA74C5-2C70-476C-8391-90BC006A2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772816"/>
            <a:ext cx="10100501" cy="424063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Near Infrared spectroscopy NIRS</a:t>
            </a:r>
          </a:p>
          <a:p>
            <a:pPr marL="727200" lvl="1" indent="-457200">
              <a:buFont typeface="Arial" panose="020B0604020202020204" pitchFamily="34" charset="0"/>
              <a:buChar char="•"/>
            </a:pPr>
            <a:r>
              <a:rPr lang="en-GB" dirty="0"/>
              <a:t>Identified Ischaemia independent of pigmentation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Skin Temperature </a:t>
            </a:r>
          </a:p>
          <a:p>
            <a:pPr marL="727200" lvl="1" indent="-457200">
              <a:buFont typeface="Arial" panose="020B0604020202020204" pitchFamily="34" charset="0"/>
              <a:buChar char="•"/>
            </a:pPr>
            <a:r>
              <a:rPr lang="en-GB" dirty="0"/>
              <a:t>No Value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2B2A0E-4E3A-401F-9F9A-8D9F22051993}"/>
              </a:ext>
            </a:extLst>
          </p:cNvPr>
          <p:cNvSpPr/>
          <p:nvPr/>
        </p:nvSpPr>
        <p:spPr>
          <a:xfrm>
            <a:off x="6096000" y="6349914"/>
            <a:ext cx="40158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Plast</a:t>
            </a:r>
            <a:r>
              <a:rPr lang="en-GB" dirty="0"/>
              <a:t> </a:t>
            </a:r>
            <a:r>
              <a:rPr lang="en-GB" dirty="0" err="1"/>
              <a:t>Reconstr</a:t>
            </a:r>
            <a:r>
              <a:rPr lang="en-GB" dirty="0"/>
              <a:t> Surg. 2019 Jun 27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9B9682-EED2-4A4F-943E-C4AE66C30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44" y="65262"/>
            <a:ext cx="11683512" cy="11212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E4CC27-A70E-49B9-965A-BFD0A037C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090" y="3776278"/>
            <a:ext cx="6504996" cy="22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56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E1718A3-183A-44E6-8378-A55BAF706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0A0B0B-D07F-4971-9A93-3FFE65582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2A3F0-13B0-44FA-8CF3-1F493DC6631D}" type="slidenum">
              <a:rPr lang="de-CH" smtClean="0"/>
              <a:t>9</a:t>
            </a:fld>
            <a:endParaRPr lang="de-C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C391B7-4A01-4641-8B1B-38ED789EC135}"/>
              </a:ext>
            </a:extLst>
          </p:cNvPr>
          <p:cNvSpPr/>
          <p:nvPr/>
        </p:nvSpPr>
        <p:spPr>
          <a:xfrm>
            <a:off x="5879976" y="6326187"/>
            <a:ext cx="44414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J Trauma Acute Care Surg. 2019 Apr 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1A53D471-9BAD-496F-8579-EAC70001AD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8000" y="2276872"/>
            <a:ext cx="11145277" cy="881622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6271A6-5002-4D0D-AB14-E91A59391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477" y="576757"/>
            <a:ext cx="11266997" cy="15057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2A83F4-CF0F-403B-B5B6-E1E181C39A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9736" y="3009436"/>
            <a:ext cx="3372967" cy="33167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45124150"/>
      </p:ext>
    </p:extLst>
  </p:cSld>
  <p:clrMapOvr>
    <a:masterClrMapping/>
  </p:clrMapOvr>
</p:sld>
</file>

<file path=ppt/theme/theme1.xml><?xml version="1.0" encoding="utf-8"?>
<a:theme xmlns:a="http://schemas.openxmlformats.org/drawingml/2006/main" name="AOF_Presentation_01">
  <a:themeElements>
    <a:clrScheme name="AO Foundation PPT Theme">
      <a:dk1>
        <a:sysClr val="windowText" lastClr="000000"/>
      </a:dk1>
      <a:lt1>
        <a:sysClr val="window" lastClr="FFFFFF"/>
      </a:lt1>
      <a:dk2>
        <a:srgbClr val="29529B"/>
      </a:dk2>
      <a:lt2>
        <a:srgbClr val="6E6455"/>
      </a:lt2>
      <a:accent1>
        <a:srgbClr val="6E6455"/>
      </a:accent1>
      <a:accent2>
        <a:srgbClr val="29529B"/>
      </a:accent2>
      <a:accent3>
        <a:srgbClr val="F59E33"/>
      </a:accent3>
      <a:accent4>
        <a:srgbClr val="E7344C"/>
      </a:accent4>
      <a:accent5>
        <a:srgbClr val="9E6BAB"/>
      </a:accent5>
      <a:accent6>
        <a:srgbClr val="64803D"/>
      </a:accent6>
      <a:hlink>
        <a:srgbClr val="000000"/>
      </a:hlink>
      <a:folHlink>
        <a:srgbClr val="1F497D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4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rial" charset="0"/>
            <a:ea typeface="Osaka" charset="0"/>
            <a:cs typeface="Osak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4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rial" charset="0"/>
            <a:ea typeface="Osaka" charset="0"/>
            <a:cs typeface="Osaka" charset="0"/>
          </a:defRPr>
        </a:defPPr>
      </a:lstStyle>
    </a:lnDef>
  </a:objectDefaults>
  <a:extraClrSchemeLst>
    <a:extraClrScheme>
      <a:clrScheme name="Blank Presentation 1">
        <a:dk1>
          <a:srgbClr val="2C1102"/>
        </a:dk1>
        <a:lt1>
          <a:srgbClr val="686A69"/>
        </a:lt1>
        <a:dk2>
          <a:srgbClr val="FFFFFF"/>
        </a:dk2>
        <a:lt2>
          <a:srgbClr val="808080"/>
        </a:lt2>
        <a:accent1>
          <a:srgbClr val="212164"/>
        </a:accent1>
        <a:accent2>
          <a:srgbClr val="BEAA83"/>
        </a:accent2>
        <a:accent3>
          <a:srgbClr val="B9B9B9"/>
        </a:accent3>
        <a:accent4>
          <a:srgbClr val="240D01"/>
        </a:accent4>
        <a:accent5>
          <a:srgbClr val="ABABB8"/>
        </a:accent5>
        <a:accent6>
          <a:srgbClr val="AC9A76"/>
        </a:accent6>
        <a:hlink>
          <a:srgbClr val="6E3D19"/>
        </a:hlink>
        <a:folHlink>
          <a:srgbClr val="CBC38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E5EBF6"/>
        </a:accent1>
        <a:accent2>
          <a:srgbClr val="0063AC"/>
        </a:accent2>
        <a:accent3>
          <a:srgbClr val="AAAAAA"/>
        </a:accent3>
        <a:accent4>
          <a:srgbClr val="DADADA"/>
        </a:accent4>
        <a:accent5>
          <a:srgbClr val="F0F3FA"/>
        </a:accent5>
        <a:accent6>
          <a:srgbClr val="00599B"/>
        </a:accent6>
        <a:hlink>
          <a:srgbClr val="B6C600"/>
        </a:hlink>
        <a:folHlink>
          <a:srgbClr val="F08A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3" id="{6E2DE2D0-C093-449E-961D-DDE696F24F3B}" vid="{24EA6167-7BE4-48F0-8F12-9422A69AAAAB}"/>
    </a:ext>
  </a:extLst>
</a:theme>
</file>

<file path=ppt/theme/theme2.xml><?xml version="1.0" encoding="utf-8"?>
<a:theme xmlns:a="http://schemas.openxmlformats.org/drawingml/2006/main" name="Office Theme">
  <a:themeElements>
    <a:clrScheme name="AO">
      <a:dk1>
        <a:sysClr val="windowText" lastClr="000000"/>
      </a:dk1>
      <a:lt1>
        <a:sysClr val="window" lastClr="FFFFFF"/>
      </a:lt1>
      <a:dk2>
        <a:srgbClr val="29529B"/>
      </a:dk2>
      <a:lt2>
        <a:srgbClr val="6E6455"/>
      </a:lt2>
      <a:accent1>
        <a:srgbClr val="F59E33"/>
      </a:accent1>
      <a:accent2>
        <a:srgbClr val="E7344C"/>
      </a:accent2>
      <a:accent3>
        <a:srgbClr val="9E5D26"/>
      </a:accent3>
      <a:accent4>
        <a:srgbClr val="9E6BAB"/>
      </a:accent4>
      <a:accent5>
        <a:srgbClr val="558DAA"/>
      </a:accent5>
      <a:accent6>
        <a:srgbClr val="64803D"/>
      </a:accent6>
      <a:hlink>
        <a:srgbClr val="000000"/>
      </a:hlink>
      <a:folHlink>
        <a:srgbClr val="1F497D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AO">
      <a:dk1>
        <a:sysClr val="windowText" lastClr="000000"/>
      </a:dk1>
      <a:lt1>
        <a:sysClr val="window" lastClr="FFFFFF"/>
      </a:lt1>
      <a:dk2>
        <a:srgbClr val="29529B"/>
      </a:dk2>
      <a:lt2>
        <a:srgbClr val="6E6455"/>
      </a:lt2>
      <a:accent1>
        <a:srgbClr val="F59E33"/>
      </a:accent1>
      <a:accent2>
        <a:srgbClr val="E7344C"/>
      </a:accent2>
      <a:accent3>
        <a:srgbClr val="9E5D26"/>
      </a:accent3>
      <a:accent4>
        <a:srgbClr val="9E6BAB"/>
      </a:accent4>
      <a:accent5>
        <a:srgbClr val="558DAA"/>
      </a:accent5>
      <a:accent6>
        <a:srgbClr val="64803D"/>
      </a:accent6>
      <a:hlink>
        <a:srgbClr val="000000"/>
      </a:hlink>
      <a:folHlink>
        <a:srgbClr val="1F497D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AOT-MENA-40years-Template-16-9</Template>
  <TotalTime>342</TotalTime>
  <Words>394</Words>
  <Application>Microsoft Office PowerPoint</Application>
  <PresentationFormat>Widescreen</PresentationFormat>
  <Paragraphs>118</Paragraphs>
  <Slides>37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Arial</vt:lpstr>
      <vt:lpstr>Lucida Grande</vt:lpstr>
      <vt:lpstr>AOF_Presentation_01</vt:lpstr>
      <vt:lpstr>Tissue vitality and effect of injury</vt:lpstr>
      <vt:lpstr>www.cambridgeses.co.uk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Title and Content</vt:lpstr>
      <vt:lpstr>PowerPoint Presentation</vt:lpstr>
      <vt:lpstr>PowerPoint Presentation</vt:lpstr>
      <vt:lpstr>PowerPoint Presentation</vt:lpstr>
      <vt:lpstr>PowerPoint Presentation</vt:lpstr>
      <vt:lpstr>AO Classification of skin and soft tissue injuries</vt:lpstr>
      <vt:lpstr>AO Classification of skin and soft tissue injuries</vt:lpstr>
      <vt:lpstr>AO Classification of skin and soft tissue injuries</vt:lpstr>
      <vt:lpstr>AO Classification of skin and soft tissue injuries</vt:lpstr>
      <vt:lpstr>PowerPoint Presentation</vt:lpstr>
      <vt:lpstr>PowerPoint Presentation</vt:lpstr>
      <vt:lpstr>PowerPoint Presentation</vt:lpstr>
      <vt:lpstr>PowerPoint Presentation</vt:lpstr>
      <vt:lpstr>Host</vt:lpstr>
      <vt:lpstr>PowerPoint Presentation</vt:lpstr>
      <vt:lpstr>Summary</vt:lpstr>
      <vt:lpstr>PowerPoint Presentation</vt:lpstr>
      <vt:lpstr>PowerPoint Presentation</vt:lpstr>
      <vt:lpstr>PowerPoint Presentation</vt:lpstr>
      <vt:lpstr>PowerPoint Presentation</vt:lpstr>
    </vt:vector>
  </TitlesOfParts>
  <Company>AO Foundation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(Arial bold 32 pt)</dc:title>
  <dc:creator>Linda Vasquez</dc:creator>
  <cp:lastModifiedBy>Lee Van Rensburg</cp:lastModifiedBy>
  <cp:revision>37</cp:revision>
  <cp:lastPrinted>1904-01-01T00:00:00Z</cp:lastPrinted>
  <dcterms:created xsi:type="dcterms:W3CDTF">2019-06-06T08:27:44Z</dcterms:created>
  <dcterms:modified xsi:type="dcterms:W3CDTF">2019-07-08T11:11:11Z</dcterms:modified>
</cp:coreProperties>
</file>