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72" r:id="rId2"/>
    <p:sldId id="273" r:id="rId3"/>
    <p:sldId id="476" r:id="rId4"/>
    <p:sldId id="507" r:id="rId5"/>
    <p:sldId id="508" r:id="rId6"/>
    <p:sldId id="489" r:id="rId7"/>
    <p:sldId id="428" r:id="rId8"/>
    <p:sldId id="449" r:id="rId9"/>
    <p:sldId id="506" r:id="rId10"/>
    <p:sldId id="520" r:id="rId11"/>
    <p:sldId id="475" r:id="rId12"/>
    <p:sldId id="429" r:id="rId13"/>
    <p:sldId id="479" r:id="rId14"/>
    <p:sldId id="435" r:id="rId15"/>
    <p:sldId id="434" r:id="rId16"/>
    <p:sldId id="433" r:id="rId17"/>
    <p:sldId id="432" r:id="rId18"/>
    <p:sldId id="426" r:id="rId19"/>
    <p:sldId id="427" r:id="rId20"/>
    <p:sldId id="453" r:id="rId21"/>
    <p:sldId id="658" r:id="rId22"/>
    <p:sldId id="592" r:id="rId23"/>
    <p:sldId id="659" r:id="rId24"/>
    <p:sldId id="657" r:id="rId25"/>
    <p:sldId id="652" r:id="rId26"/>
    <p:sldId id="448" r:id="rId27"/>
    <p:sldId id="654" r:id="rId28"/>
    <p:sldId id="439" r:id="rId29"/>
    <p:sldId id="664" r:id="rId30"/>
    <p:sldId id="663" r:id="rId31"/>
    <p:sldId id="467" r:id="rId32"/>
    <p:sldId id="468" r:id="rId33"/>
    <p:sldId id="454" r:id="rId34"/>
    <p:sldId id="456" r:id="rId35"/>
    <p:sldId id="457" r:id="rId36"/>
    <p:sldId id="500" r:id="rId37"/>
    <p:sldId id="495" r:id="rId38"/>
    <p:sldId id="499" r:id="rId39"/>
    <p:sldId id="665" r:id="rId40"/>
    <p:sldId id="512" r:id="rId41"/>
    <p:sldId id="514" r:id="rId42"/>
    <p:sldId id="666" r:id="rId43"/>
    <p:sldId id="515" r:id="rId44"/>
    <p:sldId id="667" r:id="rId45"/>
    <p:sldId id="473" r:id="rId46"/>
    <p:sldId id="458" r:id="rId47"/>
    <p:sldId id="668" r:id="rId48"/>
    <p:sldId id="518" r:id="rId49"/>
    <p:sldId id="661" r:id="rId50"/>
    <p:sldId id="490" r:id="rId51"/>
    <p:sldId id="510" r:id="rId52"/>
    <p:sldId id="511" r:id="rId53"/>
    <p:sldId id="450" r:id="rId54"/>
    <p:sldId id="513" r:id="rId55"/>
    <p:sldId id="469" r:id="rId56"/>
    <p:sldId id="474" r:id="rId57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D093E77-1437-4542-8B0E-A61B827BAA95}">
          <p14:sldIdLst>
            <p14:sldId id="272"/>
            <p14:sldId id="273"/>
          </p14:sldIdLst>
        </p14:section>
        <p14:section name="intra" id="{529F176C-1458-40B6-B2CB-B2D2BDBC08EC}">
          <p14:sldIdLst>
            <p14:sldId id="476"/>
            <p14:sldId id="507"/>
            <p14:sldId id="508"/>
            <p14:sldId id="489"/>
            <p14:sldId id="428"/>
            <p14:sldId id="449"/>
            <p14:sldId id="506"/>
            <p14:sldId id="520"/>
            <p14:sldId id="475"/>
            <p14:sldId id="429"/>
            <p14:sldId id="479"/>
            <p14:sldId id="435"/>
            <p14:sldId id="434"/>
            <p14:sldId id="433"/>
            <p14:sldId id="432"/>
            <p14:sldId id="426"/>
            <p14:sldId id="427"/>
            <p14:sldId id="453"/>
          </p14:sldIdLst>
        </p14:section>
        <p14:section name="articular" id="{7372160D-BF8F-4727-BAA7-C41F9BC106A2}">
          <p14:sldIdLst>
            <p14:sldId id="658"/>
            <p14:sldId id="592"/>
            <p14:sldId id="659"/>
            <p14:sldId id="657"/>
            <p14:sldId id="652"/>
            <p14:sldId id="448"/>
            <p14:sldId id="654"/>
            <p14:sldId id="439"/>
            <p14:sldId id="664"/>
            <p14:sldId id="663"/>
            <p14:sldId id="467"/>
            <p14:sldId id="468"/>
            <p14:sldId id="454"/>
            <p14:sldId id="456"/>
            <p14:sldId id="457"/>
            <p14:sldId id="500"/>
            <p14:sldId id="495"/>
            <p14:sldId id="499"/>
            <p14:sldId id="665"/>
            <p14:sldId id="512"/>
            <p14:sldId id="514"/>
            <p14:sldId id="666"/>
            <p14:sldId id="515"/>
            <p14:sldId id="667"/>
            <p14:sldId id="473"/>
            <p14:sldId id="458"/>
            <p14:sldId id="668"/>
            <p14:sldId id="518"/>
            <p14:sldId id="661"/>
            <p14:sldId id="490"/>
          </p14:sldIdLst>
        </p14:section>
        <p14:section name="radial nerve" id="{7842D075-4A61-42D9-830D-40614AF71EB1}">
          <p14:sldIdLst>
            <p14:sldId id="510"/>
            <p14:sldId id="511"/>
            <p14:sldId id="450"/>
            <p14:sldId id="513"/>
            <p14:sldId id="469"/>
            <p14:sldId id="47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BF7"/>
    <a:srgbClr val="BEAA83"/>
    <a:srgbClr val="CDCDCD"/>
    <a:srgbClr val="C7E8EF"/>
    <a:srgbClr val="6E6455"/>
    <a:srgbClr val="33529B"/>
    <a:srgbClr val="2C1102"/>
    <a:srgbClr val="CBBA90"/>
    <a:srgbClr val="CBC383"/>
    <a:srgbClr val="212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9" autoAdjust="0"/>
    <p:restoredTop sz="80647" autoAdjust="0"/>
  </p:normalViewPr>
  <p:slideViewPr>
    <p:cSldViewPr showGuides="1">
      <p:cViewPr varScale="1">
        <p:scale>
          <a:sx n="67" d="100"/>
          <a:sy n="67" d="100"/>
        </p:scale>
        <p:origin x="52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848"/>
    </p:cViewPr>
  </p:sorterViewPr>
  <p:notesViewPr>
    <p:cSldViewPr showGuides="1">
      <p:cViewPr varScale="1">
        <p:scale>
          <a:sx n="86" d="100"/>
          <a:sy n="86" d="100"/>
        </p:scale>
        <p:origin x="265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57200" y="8577146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495907" y="8577146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3D044EE2-0DFD-4696-A283-1F95AB5F6D4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18389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6200" y="685800"/>
            <a:ext cx="6705600" cy="377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38200" y="4572000"/>
            <a:ext cx="5181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Click to add text</a:t>
            </a:r>
            <a:endParaRPr lang="en-US" noProof="0"/>
          </a:p>
          <a:p>
            <a:pPr lvl="1"/>
            <a:r>
              <a:rPr lang="de-CH" noProof="0"/>
              <a:t>Second level text</a:t>
            </a:r>
            <a:endParaRPr lang="en-US" noProof="0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838200" y="85725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953000" y="85725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A7CF5A5D-8D80-479E-A045-790BF61593C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16695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Osaka" charset="0"/>
        <a:cs typeface="Osak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Osaka" charset="0"/>
        <a:cs typeface="Osaka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0"/>
        <a:cs typeface="Osaka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0"/>
        <a:cs typeface="Osaka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0"/>
        <a:cs typeface="Osak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F5A5D-8D80-479E-A045-790BF61593C5}" type="slidenum">
              <a:rPr lang="en-US" altLang="de-DE" smtClean="0"/>
              <a:pPr/>
              <a:t>1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05981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0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20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628E82-9A02-4C59-B9D5-A34BD20AFA6A}" type="slidenum">
              <a:rPr lang="en-GB" altLang="en-US" smtClean="0">
                <a:latin typeface="Calibri" panose="020F0502020204030204" pitchFamily="34" charset="0"/>
              </a:rPr>
              <a:pPr/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65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2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22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08DC51-086F-460B-AA8E-88C5657DF904}" type="slidenum">
              <a:rPr lang="en-GB" altLang="en-US" smtClean="0">
                <a:latin typeface="Calibri" panose="020F0502020204030204" pitchFamily="34" charset="0"/>
              </a:rPr>
              <a:pPr/>
              <a:t>12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660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9C41FC0-653F-4CAA-9E5E-11C15D199D72}" type="slidenum">
              <a:rPr lang="en-GB" altLang="en-US" smtClean="0">
                <a:latin typeface="Calibri" panose="020F0502020204030204" pitchFamily="34" charset="0"/>
              </a:rPr>
              <a:pPr/>
              <a:t>13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91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6">
            <a:extLst>
              <a:ext uri="{FF2B5EF4-FFF2-40B4-BE49-F238E27FC236}">
                <a16:creationId xmlns:a16="http://schemas.microsoft.com/office/drawing/2014/main" id="{4B457452-3F3C-48D6-95C6-C0CF2DF99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69" y="1371601"/>
            <a:ext cx="11832802" cy="4943261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8000" y="1517650"/>
            <a:ext cx="11049701" cy="463550"/>
          </a:xfrm>
        </p:spPr>
        <p:txBody>
          <a:bodyPr/>
          <a:lstStyle>
            <a:lvl1pPr>
              <a:defRPr>
                <a:solidFill>
                  <a:schemeClr val="tx2"/>
                </a:solidFill>
                <a:ea typeface="ヒラギノ角ゴ Pro W6" charset="0"/>
                <a:cs typeface="ヒラギノ角ゴ Pro W6" charset="0"/>
              </a:defRPr>
            </a:lvl1pPr>
          </a:lstStyle>
          <a:p>
            <a:pPr lvl="0"/>
            <a:r>
              <a:rPr lang="en-US" altLang="ja-JP" noProof="0"/>
              <a:t>Click to edit Master title style</a:t>
            </a:r>
            <a:endParaRPr lang="en-US" altLang="ja-JP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07999" y="2208214"/>
            <a:ext cx="11049703" cy="458787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5486401"/>
            <a:ext cx="5398206" cy="377825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Presenter‘s name</a:t>
            </a:r>
          </a:p>
        </p:txBody>
      </p:sp>
      <p:sp>
        <p:nvSpPr>
          <p:cNvPr id="16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08000" y="5909733"/>
            <a:ext cx="5398205" cy="381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Presenter‘s title</a:t>
            </a:r>
          </a:p>
        </p:txBody>
      </p:sp>
      <p:sp>
        <p:nvSpPr>
          <p:cNvPr id="17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61099" y="5474759"/>
            <a:ext cx="5285316" cy="377825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Meeting</a:t>
            </a:r>
          </a:p>
        </p:txBody>
      </p:sp>
      <p:sp>
        <p:nvSpPr>
          <p:cNvPr id="18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61099" y="5898091"/>
            <a:ext cx="5296604" cy="381000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City, Month, Year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E69EDC8-A881-42E6-834F-7A108A047CBB}" type="datetime1">
              <a:rPr lang="de-CH" smtClean="0"/>
              <a:t>12.07.2019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‹#›</a:t>
            </a:fld>
            <a:endParaRPr lang="de-C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2B8FD-84B0-4F06-A1B3-DF24A9724F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72" y="593307"/>
            <a:ext cx="1152128" cy="410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073DC-7A83-4B86-BB3E-DAF192EE9F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96402"/>
            <a:ext cx="2952328" cy="4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6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DB7A-5E6E-4EED-9657-5F3B6CB1BA1C}" type="datetime1">
              <a:rPr lang="de-CH" smtClean="0"/>
              <a:t>12.07.2019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11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08000" y="1517650"/>
            <a:ext cx="5486400" cy="44958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1"/>
          </p:nvPr>
        </p:nvSpPr>
        <p:spPr>
          <a:xfrm>
            <a:off x="6197601" y="1517650"/>
            <a:ext cx="5486401" cy="44958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3869E49-8562-4402-B1F4-09B513F7C681}" type="datetime1">
              <a:rPr lang="de-CH" smtClean="0"/>
              <a:t>12.07.2019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7927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5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pc="50">
                <a:solidFill>
                  <a:schemeClr val="tx1"/>
                </a:solidFill>
              </a:defRPr>
            </a:lvl1pPr>
            <a:lvl2pPr>
              <a:defRPr spc="50">
                <a:solidFill>
                  <a:schemeClr val="tx1"/>
                </a:solidFill>
              </a:defRPr>
            </a:lvl2pPr>
            <a:lvl3pPr>
              <a:defRPr spc="50">
                <a:solidFill>
                  <a:schemeClr val="tx1"/>
                </a:solidFill>
              </a:defRPr>
            </a:lvl3pPr>
            <a:lvl4pPr>
              <a:defRPr spc="50">
                <a:solidFill>
                  <a:schemeClr val="tx1"/>
                </a:solidFill>
              </a:defRPr>
            </a:lvl4pPr>
            <a:lvl5pPr>
              <a:defRPr spc="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B3696A3-DC6B-4A97-B1FB-DF434AF5BBC6}" type="datetime1">
              <a:rPr lang="de-CH" smtClean="0"/>
              <a:pPr/>
              <a:t>12.07.2019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22A3F0-13B0-44FA-8CF3-1F493DC6631D}" type="slidenum">
              <a:rPr lang="de-CH" smtClean="0"/>
              <a:pPr/>
              <a:t>‹#›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E103B8-A207-4B0E-B8AE-01B48DE438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0176" y="6337105"/>
            <a:ext cx="1403274" cy="41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59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4081-7544-44F8-A691-2F8ABF39FC5D}" type="datetimeFigureOut">
              <a:rPr lang="en-US"/>
              <a:pPr>
                <a:defRPr/>
              </a:pPr>
              <a:t>7/12/2019</a:t>
            </a:fld>
            <a:endParaRPr lang="en-GB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457B4-85D0-4893-8AB0-330C4FDC52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367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1BD0-A36E-409C-B171-A9A3816B7D39}" type="datetimeFigureOut">
              <a:rPr lang="en-US"/>
              <a:pPr>
                <a:defRPr/>
              </a:pPr>
              <a:t>7/12/2019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B5C64-E5F8-41AE-BA57-F1067FB5C2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3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4A538-26BA-40BA-8A4B-3725B15B7BE7}" type="datetimeFigureOut">
              <a:rPr lang="en-US">
                <a:solidFill>
                  <a:srgbClr val="FFFFFF">
                    <a:shade val="50000"/>
                  </a:srgbClr>
                </a:solidFill>
              </a:rPr>
              <a:pPr>
                <a:defRPr/>
              </a:pPr>
              <a:t>7/12/2019</a:t>
            </a:fld>
            <a:endParaRPr lang="en-GB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03003303999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27171-B95E-4A12-A2D5-ADC1522C42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478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531813"/>
            <a:ext cx="11176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 dirty="0"/>
              <a:t>Click to add text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517650"/>
            <a:ext cx="10100501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 dirty="0"/>
              <a:t>Click to add text</a:t>
            </a:r>
          </a:p>
          <a:p>
            <a:pPr lvl="1"/>
            <a:r>
              <a:rPr lang="en-US" altLang="ja-JP" noProof="0" dirty="0"/>
              <a:t>Second level text</a:t>
            </a:r>
          </a:p>
          <a:p>
            <a:pPr lvl="2"/>
            <a:r>
              <a:rPr lang="en-US" altLang="ja-JP" noProof="0" dirty="0"/>
              <a:t>Third level text</a:t>
            </a:r>
          </a:p>
          <a:p>
            <a:pPr lvl="3"/>
            <a:r>
              <a:rPr lang="en-US" altLang="ja-JP" noProof="0" dirty="0"/>
              <a:t>Fourth level text</a:t>
            </a:r>
          </a:p>
          <a:p>
            <a:pPr lvl="4"/>
            <a:r>
              <a:rPr lang="en-US" altLang="ja-JP" noProof="0" dirty="0"/>
              <a:t>Fifth level text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55440" y="6480001"/>
            <a:ext cx="864096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accent2"/>
                </a:solidFill>
                <a:latin typeface="+mn-lt"/>
              </a:defRPr>
            </a:lvl1pPr>
          </a:lstStyle>
          <a:p>
            <a:fld id="{3BF894A7-F950-4E57-82B6-B9B021CE4667}" type="datetime1">
              <a:rPr lang="de-CH" smtClean="0"/>
              <a:t>12.07.2019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91544" y="6480001"/>
            <a:ext cx="799288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de-CH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08000" y="6480001"/>
            <a:ext cx="475432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baseline="0">
                <a:solidFill>
                  <a:schemeClr val="accent2"/>
                </a:solidFill>
                <a:latin typeface="+mn-lt"/>
              </a:defRPr>
            </a:lvl1pPr>
          </a:lstStyle>
          <a:p>
            <a:fld id="{4522A3F0-13B0-44FA-8CF3-1F493DC6631D}" type="slidenum">
              <a:rPr lang="de-CH" smtClean="0"/>
              <a:pPr/>
              <a:t>‹#›</a:t>
            </a:fld>
            <a:endParaRPr lang="de-CH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FC717C1-7173-4488-B32D-43EFF3EB685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90176" y="6337105"/>
            <a:ext cx="1403274" cy="3678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3" r:id="rId3"/>
    <p:sldLayoutId id="2147483672" r:id="rId4"/>
    <p:sldLayoutId id="2147483673" r:id="rId5"/>
    <p:sldLayoutId id="2147483674" r:id="rId6"/>
    <p:sldLayoutId id="2147483675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9pPr>
    </p:titleStyle>
    <p:bodyStyle>
      <a:lvl1pPr marL="0" indent="0" algn="l" rtl="0" eaLnBrk="1" fontAlgn="base" hangingPunct="1">
        <a:lnSpc>
          <a:spcPct val="95000"/>
        </a:lnSpc>
        <a:spcBef>
          <a:spcPts val="1200"/>
        </a:spcBef>
        <a:spcAft>
          <a:spcPts val="0"/>
        </a:spcAft>
        <a:buNone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rtl="0" eaLnBrk="1" fontAlgn="base" hangingPunct="1">
        <a:lnSpc>
          <a:spcPct val="95000"/>
        </a:lnSpc>
        <a:spcBef>
          <a:spcPts val="600"/>
        </a:spcBef>
        <a:spcAft>
          <a:spcPts val="0"/>
        </a:spcAft>
        <a:buChar char="•"/>
        <a:defRPr kumimoji="1" sz="2800" baseline="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0000" algn="l" rtl="0" eaLnBrk="1" fontAlgn="base" hangingPunct="1">
        <a:lnSpc>
          <a:spcPct val="95000"/>
        </a:lnSpc>
        <a:spcBef>
          <a:spcPts val="0"/>
        </a:spcBef>
        <a:spcAft>
          <a:spcPts val="0"/>
        </a:spcAft>
        <a:buChar char="•"/>
        <a:defRPr kumimoji="1" sz="2600">
          <a:solidFill>
            <a:schemeClr val="tx1"/>
          </a:solidFill>
          <a:latin typeface="+mn-lt"/>
          <a:ea typeface="+mn-ea"/>
          <a:cs typeface="+mn-cs"/>
        </a:defRPr>
      </a:lvl3pPr>
      <a:lvl4pPr marL="810000" indent="-270000" algn="l" rtl="0" eaLnBrk="1" fontAlgn="base" hangingPunct="1">
        <a:lnSpc>
          <a:spcPct val="95000"/>
        </a:lnSpc>
        <a:spcBef>
          <a:spcPts val="0"/>
        </a:spcBef>
        <a:spcAft>
          <a:spcPts val="0"/>
        </a:spcAft>
        <a:buFont typeface="Lucida Grande"/>
        <a:buChar char="–"/>
        <a:defRPr kumimoji="1" sz="2400" baseline="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70000" algn="l" rtl="0" eaLnBrk="1" fontAlgn="base" hangingPunct="1">
        <a:lnSpc>
          <a:spcPct val="95000"/>
        </a:lnSpc>
        <a:spcBef>
          <a:spcPts val="0"/>
        </a:spcBef>
        <a:spcAft>
          <a:spcPts val="0"/>
        </a:spcAft>
        <a:buFont typeface="Lucida Grande"/>
        <a:buChar char="–"/>
        <a:defRPr kumimoji="1" sz="24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0" userDrawn="1">
          <p15:clr>
            <a:srgbClr val="F26B43"/>
          </p15:clr>
        </p15:guide>
        <p15:guide id="2" pos="6688" userDrawn="1">
          <p15:clr>
            <a:srgbClr val="F26B43"/>
          </p15:clr>
        </p15:guide>
        <p15:guide id="3" orient="horz" pos="956" userDrawn="1">
          <p15:clr>
            <a:srgbClr val="F26B43"/>
          </p15:clr>
        </p15:guide>
        <p15:guide id="4" orient="horz" pos="332" userDrawn="1">
          <p15:clr>
            <a:srgbClr val="F26B43"/>
          </p15:clr>
        </p15:guide>
        <p15:guide id="5" pos="7364" userDrawn="1">
          <p15:clr>
            <a:srgbClr val="F26B43"/>
          </p15:clr>
        </p15:guide>
        <p15:guide id="6" orient="horz" pos="37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microsoft.com/office/2007/relationships/hdphoto" Target="../media/hdphoto1.wdp"/><Relationship Id="rId11" Type="http://schemas.openxmlformats.org/officeDocument/2006/relationships/image" Target="../media/image55.jpeg"/><Relationship Id="rId5" Type="http://schemas.openxmlformats.org/officeDocument/2006/relationships/image" Target="../media/image52.png"/><Relationship Id="rId10" Type="http://schemas.microsoft.com/office/2007/relationships/hdphoto" Target="../media/hdphoto3.wdp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png"/><Relationship Id="rId7" Type="http://schemas.openxmlformats.org/officeDocument/2006/relationships/image" Target="../media/image92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jpeg"/><Relationship Id="rId5" Type="http://schemas.microsoft.com/office/2007/relationships/hdphoto" Target="../media/hdphoto4.wdp"/><Relationship Id="rId10" Type="http://schemas.microsoft.com/office/2007/relationships/hdphoto" Target="../media/hdphoto5.wdp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6.png"/><Relationship Id="rId12" Type="http://schemas.microsoft.com/office/2007/relationships/hdphoto" Target="../media/hdphoto7.wdp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05.jpeg"/><Relationship Id="rId11" Type="http://schemas.openxmlformats.org/officeDocument/2006/relationships/image" Target="../media/image109.png"/><Relationship Id="rId5" Type="http://schemas.openxmlformats.org/officeDocument/2006/relationships/image" Target="../media/image104.pn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4.emf"/><Relationship Id="rId4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mp"/><Relationship Id="rId2" Type="http://schemas.openxmlformats.org/officeDocument/2006/relationships/image" Target="../media/image11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mp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tmp"/><Relationship Id="rId2" Type="http://schemas.openxmlformats.org/officeDocument/2006/relationships/image" Target="../media/image140.tmp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jpeg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microsoft.com/office/2007/relationships/media" Target="../media/media1.MOV"/><Relationship Id="rId7" Type="http://schemas.openxmlformats.org/officeDocument/2006/relationships/image" Target="../media/image160.png"/><Relationship Id="rId12" Type="http://schemas.openxmlformats.org/officeDocument/2006/relationships/image" Target="../media/image164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06.png"/><Relationship Id="rId11" Type="http://schemas.openxmlformats.org/officeDocument/2006/relationships/image" Target="../media/image16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1.png"/><Relationship Id="rId4" Type="http://schemas.openxmlformats.org/officeDocument/2006/relationships/video" Target="../media/media1.MOV"/><Relationship Id="rId9" Type="http://schemas.openxmlformats.org/officeDocument/2006/relationships/image" Target="../media/image1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Distal </a:t>
            </a:r>
            <a:r>
              <a:rPr lang="en-US" dirty="0" err="1"/>
              <a:t>Humerus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Intra articular fractures and complications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 Mr Lee Van Rensburg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08000" y="5909733"/>
            <a:ext cx="5588000" cy="381000"/>
          </a:xfrm>
        </p:spPr>
        <p:txBody>
          <a:bodyPr/>
          <a:lstStyle/>
          <a:p>
            <a:r>
              <a:rPr lang="en-US" dirty="0"/>
              <a:t>Consultant </a:t>
            </a:r>
            <a:r>
              <a:rPr lang="en-US" dirty="0" err="1"/>
              <a:t>Orthopaedic</a:t>
            </a:r>
            <a:r>
              <a:rPr lang="en-US" dirty="0"/>
              <a:t> Surgeon</a:t>
            </a:r>
          </a:p>
          <a:p>
            <a:r>
              <a:rPr lang="en-US" dirty="0"/>
              <a:t>Cambridge; UK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Advanced principles of </a:t>
            </a:r>
            <a:r>
              <a:rPr lang="en-US"/>
              <a:t>fracture management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Cairo July 2019</a:t>
            </a:r>
          </a:p>
        </p:txBody>
      </p:sp>
    </p:spTree>
    <p:extLst>
      <p:ext uri="{BB962C8B-B14F-4D97-AF65-F5344CB8AC3E}">
        <p14:creationId xmlns:p14="http://schemas.microsoft.com/office/powerpoint/2010/main" val="1022451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Tip 2</a:t>
            </a:r>
            <a:br>
              <a:rPr lang="en-GB" dirty="0"/>
            </a:b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600" y="1355502"/>
            <a:ext cx="3600400" cy="550249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4007768" y="1988840"/>
            <a:ext cx="1877928" cy="2448272"/>
          </a:xfrm>
          <a:prstGeom prst="line">
            <a:avLst/>
          </a:prstGeom>
          <a:ln w="76200">
            <a:solidFill>
              <a:schemeClr val="bg2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&quot;No&quot; Symbol 10"/>
          <p:cNvSpPr/>
          <p:nvPr/>
        </p:nvSpPr>
        <p:spPr>
          <a:xfrm>
            <a:off x="4336319" y="3402531"/>
            <a:ext cx="432048" cy="576064"/>
          </a:xfrm>
          <a:prstGeom prst="noSmoking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60240" y="116632"/>
            <a:ext cx="3363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No Home run screw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149"/>
          <a:stretch/>
        </p:blipFill>
        <p:spPr>
          <a:xfrm flipV="1">
            <a:off x="6302891" y="1355502"/>
            <a:ext cx="3766622" cy="529032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8832304" y="2492896"/>
            <a:ext cx="864096" cy="504056"/>
          </a:xfrm>
          <a:prstGeom prst="line">
            <a:avLst/>
          </a:prstGeom>
          <a:ln w="130175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7320136" y="1988841"/>
            <a:ext cx="2503524" cy="1008113"/>
          </a:xfrm>
          <a:prstGeom prst="line">
            <a:avLst/>
          </a:prstGeom>
          <a:ln w="76200">
            <a:solidFill>
              <a:schemeClr val="tx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7824193" y="2060848"/>
            <a:ext cx="1878117" cy="1341684"/>
          </a:xfrm>
          <a:prstGeom prst="line">
            <a:avLst/>
          </a:prstGeom>
          <a:ln w="76200">
            <a:solidFill>
              <a:schemeClr val="tx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8112224" y="1772817"/>
            <a:ext cx="1008112" cy="648071"/>
          </a:xfrm>
          <a:prstGeom prst="roundRect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4C95D-72A9-44D5-BF4B-76F34EC74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0422354-3350-4A96-A470-AC979A8DC35A}"/>
              </a:ext>
            </a:extLst>
          </p:cNvPr>
          <p:cNvSpPr/>
          <p:nvPr/>
        </p:nvSpPr>
        <p:spPr bwMode="auto">
          <a:xfrm>
            <a:off x="6609189" y="2112548"/>
            <a:ext cx="511680" cy="668380"/>
          </a:xfrm>
          <a:prstGeom prst="ellipse">
            <a:avLst/>
          </a:prstGeom>
          <a:noFill/>
          <a:ln w="57150" cap="flat" cmpd="sng" algn="ctr">
            <a:solidFill>
              <a:srgbClr val="BEAA83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C718E0-FC96-4D3E-9700-7AD88F4B9B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0240" y="1575222"/>
            <a:ext cx="3236160" cy="370755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788AEE-A95D-4059-81A9-016BF7053BC1}"/>
              </a:ext>
            </a:extLst>
          </p:cNvPr>
          <p:cNvCxnSpPr/>
          <p:nvPr/>
        </p:nvCxnSpPr>
        <p:spPr bwMode="auto">
          <a:xfrm flipV="1">
            <a:off x="6816080" y="2744924"/>
            <a:ext cx="209358" cy="3600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E5EBF7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B3D6E4-6E07-4597-8DB1-6F62411CD071}"/>
              </a:ext>
            </a:extLst>
          </p:cNvPr>
          <p:cNvCxnSpPr/>
          <p:nvPr/>
        </p:nvCxnSpPr>
        <p:spPr bwMode="auto">
          <a:xfrm flipV="1">
            <a:off x="7397864" y="2112548"/>
            <a:ext cx="1428530" cy="50405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E5EBF7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E5A3251-779A-41A7-AAC0-44FC53DD4D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6352" y="1575222"/>
            <a:ext cx="3600400" cy="501048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067C00-921D-45C5-BF23-4AD82CEFBC3A}"/>
              </a:ext>
            </a:extLst>
          </p:cNvPr>
          <p:cNvCxnSpPr/>
          <p:nvPr/>
        </p:nvCxnSpPr>
        <p:spPr bwMode="auto">
          <a:xfrm flipV="1">
            <a:off x="7025438" y="1988840"/>
            <a:ext cx="1737813" cy="504056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E5EBF7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EDA1D69-DE0B-49E2-BE3F-74AE2DCCFC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19"/>
          <a:stretch/>
        </p:blipFill>
        <p:spPr>
          <a:xfrm>
            <a:off x="0" y="4137629"/>
            <a:ext cx="3367600" cy="269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4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9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666"/>
            <a:ext cx="6075034" cy="3915412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944" y="3386020"/>
            <a:ext cx="5050154" cy="347198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9571565-3448-4465-B34A-FF6237B71EAC}"/>
              </a:ext>
            </a:extLst>
          </p:cNvPr>
          <p:cNvSpPr/>
          <p:nvPr/>
        </p:nvSpPr>
        <p:spPr bwMode="auto">
          <a:xfrm>
            <a:off x="4583832" y="1517650"/>
            <a:ext cx="2592288" cy="2127374"/>
          </a:xfrm>
          <a:prstGeom prst="ellipse">
            <a:avLst/>
          </a:prstGeom>
          <a:noFill/>
          <a:ln w="76200" cap="flat" cmpd="sng" algn="ctr">
            <a:solidFill>
              <a:srgbClr val="BEAA83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21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876" y="1746250"/>
            <a:ext cx="372427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714500"/>
            <a:ext cx="44148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8313" y="0"/>
            <a:ext cx="490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4630" y="84138"/>
            <a:ext cx="3975100" cy="677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20 YO -2010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8FAB94-A858-4C31-BC02-F32200EA2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8"/>
          <p:cNvSpPr/>
          <p:nvPr/>
        </p:nvSpPr>
        <p:spPr bwMode="auto">
          <a:xfrm>
            <a:off x="3447394" y="4351284"/>
            <a:ext cx="2270235" cy="740979"/>
          </a:xfrm>
          <a:custGeom>
            <a:avLst/>
            <a:gdLst>
              <a:gd name="connsiteX0" fmla="*/ 2270235 w 2270235"/>
              <a:gd name="connsiteY0" fmla="*/ 0 h 740979"/>
              <a:gd name="connsiteX1" fmla="*/ 0 w 2270235"/>
              <a:gd name="connsiteY1" fmla="*/ 740979 h 74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235" h="740979">
                <a:moveTo>
                  <a:pt x="2270235" y="0"/>
                </a:moveTo>
                <a:lnTo>
                  <a:pt x="0" y="740979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2">
                <a:lumMod val="60000"/>
                <a:lumOff val="4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3381357" y="4714884"/>
            <a:ext cx="2428893" cy="500066"/>
          </a:xfrm>
          <a:custGeom>
            <a:avLst/>
            <a:gdLst>
              <a:gd name="connsiteX0" fmla="*/ 2270235 w 2270235"/>
              <a:gd name="connsiteY0" fmla="*/ 0 h 740979"/>
              <a:gd name="connsiteX1" fmla="*/ 0 w 2270235"/>
              <a:gd name="connsiteY1" fmla="*/ 740979 h 74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235" h="740979">
                <a:moveTo>
                  <a:pt x="2270235" y="0"/>
                </a:moveTo>
                <a:lnTo>
                  <a:pt x="0" y="740979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2">
                <a:lumMod val="60000"/>
                <a:lumOff val="4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 flipH="1">
            <a:off x="2666975" y="4357694"/>
            <a:ext cx="1785950" cy="785818"/>
          </a:xfrm>
          <a:custGeom>
            <a:avLst/>
            <a:gdLst>
              <a:gd name="connsiteX0" fmla="*/ 2270235 w 2270235"/>
              <a:gd name="connsiteY0" fmla="*/ 0 h 740979"/>
              <a:gd name="connsiteX1" fmla="*/ 0 w 2270235"/>
              <a:gd name="connsiteY1" fmla="*/ 740979 h 74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235" h="740979">
                <a:moveTo>
                  <a:pt x="2270235" y="0"/>
                </a:moveTo>
                <a:lnTo>
                  <a:pt x="0" y="740979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2">
                <a:lumMod val="60000"/>
                <a:lumOff val="4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 rot="1224484" flipH="1" flipV="1">
            <a:off x="2348645" y="4570427"/>
            <a:ext cx="2352667" cy="637797"/>
          </a:xfrm>
          <a:custGeom>
            <a:avLst/>
            <a:gdLst>
              <a:gd name="connsiteX0" fmla="*/ 2270235 w 2270235"/>
              <a:gd name="connsiteY0" fmla="*/ 0 h 740979"/>
              <a:gd name="connsiteX1" fmla="*/ 0 w 2270235"/>
              <a:gd name="connsiteY1" fmla="*/ 740979 h 74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235" h="740979">
                <a:moveTo>
                  <a:pt x="2270235" y="0"/>
                </a:moveTo>
                <a:lnTo>
                  <a:pt x="0" y="740979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2">
                <a:lumMod val="60000"/>
                <a:lumOff val="4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 flipV="1">
            <a:off x="3331779" y="5116719"/>
            <a:ext cx="2478471" cy="507956"/>
          </a:xfrm>
          <a:custGeom>
            <a:avLst/>
            <a:gdLst>
              <a:gd name="connsiteX0" fmla="*/ 2617076 w 2617076"/>
              <a:gd name="connsiteY0" fmla="*/ 94593 h 94593"/>
              <a:gd name="connsiteX1" fmla="*/ 0 w 2617076"/>
              <a:gd name="connsiteY1" fmla="*/ 0 h 94593"/>
              <a:gd name="connsiteX2" fmla="*/ 0 w 2617076"/>
              <a:gd name="connsiteY2" fmla="*/ 0 h 9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7076" h="94593">
                <a:moveTo>
                  <a:pt x="2617076" y="94593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chemeClr val="accent1"/>
          </a:solidFill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452794" y="3857628"/>
            <a:ext cx="1285884" cy="857256"/>
          </a:xfrm>
          <a:prstGeom prst="ellipse">
            <a:avLst/>
          </a:prstGeom>
          <a:solidFill>
            <a:schemeClr val="accent1">
              <a:alpha val="12000"/>
            </a:schemeClr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5">
                <a:lumMod val="25000"/>
                <a:alpha val="60000"/>
              </a:schemeClr>
            </a:glow>
          </a:effectLst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749188">
            <a:off x="1851107" y="3467490"/>
            <a:ext cx="1071570" cy="50006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10344306">
            <a:off x="5267091" y="3569058"/>
            <a:ext cx="1071570" cy="50006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3321762" y="4993908"/>
            <a:ext cx="2617076" cy="94593"/>
          </a:xfrm>
          <a:custGeom>
            <a:avLst/>
            <a:gdLst>
              <a:gd name="connsiteX0" fmla="*/ 2617076 w 2617076"/>
              <a:gd name="connsiteY0" fmla="*/ 94593 h 94593"/>
              <a:gd name="connsiteX1" fmla="*/ 0 w 2617076"/>
              <a:gd name="connsiteY1" fmla="*/ 0 h 94593"/>
              <a:gd name="connsiteX2" fmla="*/ 0 w 2617076"/>
              <a:gd name="connsiteY2" fmla="*/ 0 h 9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7076" h="94593">
                <a:moveTo>
                  <a:pt x="2617076" y="94593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chemeClr val="accent1"/>
          </a:solidFill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19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58926" y="1265238"/>
            <a:ext cx="4752975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564" y="1255713"/>
            <a:ext cx="453548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 64 YO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4321E4-DEF2-4581-8B6B-95660C5B1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598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301059" name="Content Placeholder 5"/>
          <p:cNvSpPr>
            <a:spLocks noGrp="1"/>
          </p:cNvSpPr>
          <p:nvPr>
            <p:ph idx="1"/>
          </p:nvPr>
        </p:nvSpPr>
        <p:spPr>
          <a:xfrm>
            <a:off x="2209800" y="3597276"/>
            <a:ext cx="7772400" cy="2498725"/>
          </a:xfrm>
        </p:spPr>
        <p:txBody>
          <a:bodyPr/>
          <a:lstStyle/>
          <a:p>
            <a:pPr eaLnBrk="1" hangingPunct="1"/>
            <a:r>
              <a:rPr lang="en-GB" altLang="en-US"/>
              <a:t>Multicentre</a:t>
            </a:r>
          </a:p>
          <a:p>
            <a:pPr eaLnBrk="1" hangingPunct="1"/>
            <a:r>
              <a:rPr lang="en-GB" altLang="en-US"/>
              <a:t>Randomised </a:t>
            </a:r>
          </a:p>
          <a:p>
            <a:pPr eaLnBrk="1" hangingPunct="1"/>
            <a:r>
              <a:rPr lang="en-GB" altLang="en-US"/>
              <a:t>comminuted distal humeral fractures in patients aged over 65 years. </a:t>
            </a:r>
          </a:p>
          <a:p>
            <a:pPr eaLnBrk="1" hangingPunct="1"/>
            <a:r>
              <a:rPr lang="en-GB" altLang="en-US"/>
              <a:t>TER Vs ORIF</a:t>
            </a:r>
          </a:p>
        </p:txBody>
      </p:sp>
      <p:pic>
        <p:nvPicPr>
          <p:cNvPr id="3317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4925"/>
            <a:ext cx="908685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1781" name="Rectangle 2"/>
          <p:cNvSpPr>
            <a:spLocks noChangeArrowheads="1"/>
          </p:cNvSpPr>
          <p:nvPr/>
        </p:nvSpPr>
        <p:spPr bwMode="auto">
          <a:xfrm>
            <a:off x="6111875" y="6500814"/>
            <a:ext cx="4171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J Shoulder Elbow Surg (2009) 18, 3-12</a:t>
            </a:r>
          </a:p>
        </p:txBody>
      </p:sp>
      <p:pic>
        <p:nvPicPr>
          <p:cNvPr id="5" name="Picture 4" descr="Cover 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660" y="5905477"/>
            <a:ext cx="723917" cy="952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21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5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302083" name="Content Placeholder 5"/>
          <p:cNvSpPr>
            <a:spLocks noGrp="1"/>
          </p:cNvSpPr>
          <p:nvPr>
            <p:ph idx="1"/>
          </p:nvPr>
        </p:nvSpPr>
        <p:spPr>
          <a:xfrm>
            <a:off x="2209801" y="1816100"/>
            <a:ext cx="8074025" cy="4279900"/>
          </a:xfrm>
        </p:spPr>
        <p:txBody>
          <a:bodyPr/>
          <a:lstStyle/>
          <a:p>
            <a:pPr eaLnBrk="1" hangingPunct="1"/>
            <a:r>
              <a:rPr lang="en-GB" altLang="en-US"/>
              <a:t>TER superior to ORIF</a:t>
            </a:r>
          </a:p>
          <a:p>
            <a:pPr lvl="2" eaLnBrk="1" hangingPunct="1"/>
            <a:r>
              <a:rPr lang="en-GB" altLang="en-US"/>
              <a:t>surgeon-based (MEPS)</a:t>
            </a:r>
          </a:p>
          <a:p>
            <a:pPr lvl="2" eaLnBrk="1" hangingPunct="1"/>
            <a:r>
              <a:rPr lang="en-GB" altLang="en-US"/>
              <a:t>patient-based (DASH) outcome scores, </a:t>
            </a:r>
          </a:p>
          <a:p>
            <a:pPr eaLnBrk="1" hangingPunct="1"/>
            <a:r>
              <a:rPr lang="en-GB" altLang="en-US"/>
              <a:t>Trend toward a reduced reoperation rate and improved range of motion in the TER group</a:t>
            </a:r>
          </a:p>
          <a:p>
            <a:pPr eaLnBrk="1" hangingPunct="1"/>
            <a:r>
              <a:rPr lang="en-GB" altLang="en-US"/>
              <a:t>25% of patients randomized to ORIF required intraoperative conversion to TER</a:t>
            </a:r>
          </a:p>
        </p:txBody>
      </p:sp>
      <p:pic>
        <p:nvPicPr>
          <p:cNvPr id="3328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4926"/>
            <a:ext cx="908685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2805" name="Rectangle 2"/>
          <p:cNvSpPr>
            <a:spLocks noChangeArrowheads="1"/>
          </p:cNvSpPr>
          <p:nvPr/>
        </p:nvSpPr>
        <p:spPr bwMode="auto">
          <a:xfrm>
            <a:off x="6111875" y="6500814"/>
            <a:ext cx="4171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J Shoulder Elbow Surg (2009) 18, 3-12</a:t>
            </a:r>
          </a:p>
        </p:txBody>
      </p:sp>
      <p:pic>
        <p:nvPicPr>
          <p:cNvPr id="5" name="Picture 4" descr="Cover 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660" y="5905477"/>
            <a:ext cx="723917" cy="952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57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333827" name="Content Placeholder 1"/>
          <p:cNvSpPr>
            <a:spLocks noGrp="1"/>
          </p:cNvSpPr>
          <p:nvPr>
            <p:ph idx="1"/>
          </p:nvPr>
        </p:nvSpPr>
        <p:spPr>
          <a:xfrm>
            <a:off x="1981200" y="1816101"/>
            <a:ext cx="8229600" cy="4492625"/>
          </a:xfrm>
        </p:spPr>
        <p:txBody>
          <a:bodyPr/>
          <a:lstStyle/>
          <a:p>
            <a:pPr eaLnBrk="1" hangingPunct="1"/>
            <a:r>
              <a:rPr lang="en-GB" altLang="en-US"/>
              <a:t>We believe that our study supports the use of primary TER in elderly patients with comminuted, intra-articular distal humeral fractures.</a:t>
            </a:r>
          </a:p>
          <a:p>
            <a:pPr eaLnBrk="1" hangingPunct="1"/>
            <a:endParaRPr lang="en-GB" altLang="en-US"/>
          </a:p>
        </p:txBody>
      </p:sp>
      <p:pic>
        <p:nvPicPr>
          <p:cNvPr id="3338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4926"/>
            <a:ext cx="908685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3829" name="Rectangle 2"/>
          <p:cNvSpPr>
            <a:spLocks noChangeArrowheads="1"/>
          </p:cNvSpPr>
          <p:nvPr/>
        </p:nvSpPr>
        <p:spPr bwMode="auto">
          <a:xfrm>
            <a:off x="6111875" y="6500814"/>
            <a:ext cx="4171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J Shoulder Elbow Surg (2009) 18, 3-12</a:t>
            </a:r>
          </a:p>
        </p:txBody>
      </p:sp>
      <p:pic>
        <p:nvPicPr>
          <p:cNvPr id="5" name="Picture 4" descr="Cover 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660" y="5905477"/>
            <a:ext cx="723917" cy="952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6450" y="3685517"/>
            <a:ext cx="4622800" cy="25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383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0309" y="3685517"/>
            <a:ext cx="2874962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696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AE1A9-B376-4828-821E-DD3AB6AF7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7ADBE5-BE6B-4B83-AD30-C1A826BD3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348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0" y="1871663"/>
            <a:ext cx="9069388" cy="49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 flipV="1">
            <a:off x="6816080" y="4797152"/>
            <a:ext cx="648072" cy="864096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6937664" y="4468091"/>
            <a:ext cx="566152" cy="1236518"/>
          </a:xfrm>
          <a:custGeom>
            <a:avLst/>
            <a:gdLst>
              <a:gd name="connsiteX0" fmla="*/ 0 w 566152"/>
              <a:gd name="connsiteY0" fmla="*/ 0 h 1236518"/>
              <a:gd name="connsiteX1" fmla="*/ 249381 w 566152"/>
              <a:gd name="connsiteY1" fmla="*/ 540327 h 1236518"/>
              <a:gd name="connsiteX2" fmla="*/ 509154 w 566152"/>
              <a:gd name="connsiteY2" fmla="*/ 924791 h 1236518"/>
              <a:gd name="connsiteX3" fmla="*/ 561109 w 566152"/>
              <a:gd name="connsiteY3" fmla="*/ 1091045 h 1236518"/>
              <a:gd name="connsiteX4" fmla="*/ 426027 w 566152"/>
              <a:gd name="connsiteY4" fmla="*/ 1236518 h 123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152" h="1236518">
                <a:moveTo>
                  <a:pt x="0" y="0"/>
                </a:moveTo>
                <a:cubicBezTo>
                  <a:pt x="82261" y="193097"/>
                  <a:pt x="164522" y="386195"/>
                  <a:pt x="249381" y="540327"/>
                </a:cubicBezTo>
                <a:cubicBezTo>
                  <a:pt x="334240" y="694459"/>
                  <a:pt x="457199" y="833005"/>
                  <a:pt x="509154" y="924791"/>
                </a:cubicBezTo>
                <a:cubicBezTo>
                  <a:pt x="561109" y="1016577"/>
                  <a:pt x="574963" y="1039091"/>
                  <a:pt x="561109" y="1091045"/>
                </a:cubicBezTo>
                <a:cubicBezTo>
                  <a:pt x="547255" y="1142999"/>
                  <a:pt x="486641" y="1189758"/>
                  <a:pt x="426027" y="1236518"/>
                </a:cubicBezTo>
              </a:path>
            </a:pathLst>
          </a:custGeom>
          <a:noFill/>
          <a:ln w="76200"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5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86 YO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D214C-7D84-44DC-8D04-7CDC8B9A8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515" y="1591960"/>
            <a:ext cx="3756936" cy="51548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6985" y="1591959"/>
            <a:ext cx="4757530" cy="519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88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-1"/>
            <a:ext cx="8923785" cy="6692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86 YO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60" y="1433395"/>
            <a:ext cx="4269369" cy="5317067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6937" y="1636266"/>
            <a:ext cx="4104456" cy="522173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99270" y="1241645"/>
            <a:ext cx="4341377" cy="5559084"/>
            <a:chOff x="429500" y="1458350"/>
            <a:chExt cx="3744416" cy="538208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500" y="1458350"/>
              <a:ext cx="3744416" cy="53820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84798" y="6268465"/>
              <a:ext cx="1217784" cy="417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6 months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5918" y="1086682"/>
            <a:ext cx="2880482" cy="57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2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</a:t>
            </a:r>
            <a:r>
              <a:rPr lang="en-US" dirty="0" err="1"/>
              <a:t>Humerus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2</a:t>
            </a:fld>
            <a:endParaRPr lang="de-CH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DAAA5F-D374-43D9-A373-4BD90ABC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524000"/>
            <a:ext cx="10100501" cy="4495800"/>
          </a:xfrm>
        </p:spPr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A2DAAD-7CC0-4C3F-913C-5CB046C97A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90677"/>
            <a:ext cx="3778177" cy="3334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09A6F7-B8A5-4988-A61D-7C7E763E3C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90677"/>
            <a:ext cx="7392144" cy="3334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5FF515-2D58-4AC7-A77E-432D6BE22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0677"/>
            <a:ext cx="11491956" cy="333480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AF36673-7DD6-4AEC-99B1-AA7B721B7C2A}"/>
              </a:ext>
            </a:extLst>
          </p:cNvPr>
          <p:cNvSpPr/>
          <p:nvPr/>
        </p:nvSpPr>
        <p:spPr bwMode="auto">
          <a:xfrm>
            <a:off x="7536160" y="1250936"/>
            <a:ext cx="4027804" cy="4266296"/>
          </a:xfrm>
          <a:prstGeom prst="ellipse">
            <a:avLst/>
          </a:prstGeom>
          <a:noFill/>
          <a:ln w="76200" cap="flat" cmpd="sng" algn="ctr">
            <a:solidFill>
              <a:srgbClr val="BEAA83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F18FCED-FD06-42FE-825E-5951101839D5}"/>
              </a:ext>
            </a:extLst>
          </p:cNvPr>
          <p:cNvSpPr/>
          <p:nvPr/>
        </p:nvSpPr>
        <p:spPr bwMode="auto">
          <a:xfrm>
            <a:off x="6096000" y="1779301"/>
            <a:ext cx="1584176" cy="2232248"/>
          </a:xfrm>
          <a:prstGeom prst="ellipse">
            <a:avLst/>
          </a:prstGeom>
          <a:noFill/>
          <a:ln w="76200" cap="flat" cmpd="sng" algn="ctr">
            <a:solidFill>
              <a:srgbClr val="E5EBF7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65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77 YO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4BF38-AFF6-4D60-98F8-BF2FAE50D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G_69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369" r="24446"/>
          <a:stretch/>
        </p:blipFill>
        <p:spPr>
          <a:xfrm rot="5400000">
            <a:off x="4827465" y="1220829"/>
            <a:ext cx="5764204" cy="5387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87374" y="846138"/>
            <a:ext cx="2852442" cy="2852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75042" y="3795102"/>
            <a:ext cx="3077106" cy="2884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2935" y="870584"/>
            <a:ext cx="6858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43504" y="1412777"/>
            <a:ext cx="6884667" cy="4032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5592EE-3556-4907-B729-B874A2968C4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868" y="4614123"/>
            <a:ext cx="2094899" cy="1399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C5CC9CE-9C0C-4B7C-A5A3-C40C7217866F}"/>
              </a:ext>
            </a:extLst>
          </p:cNvPr>
          <p:cNvSpPr/>
          <p:nvPr/>
        </p:nvSpPr>
        <p:spPr bwMode="auto">
          <a:xfrm>
            <a:off x="6783685" y="5229200"/>
            <a:ext cx="2840707" cy="1628800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0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EAAA3-E8B0-4D79-913D-52CA6F72B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188640"/>
            <a:ext cx="6384032" cy="3323671"/>
          </a:xfrm>
          <a:prstGeom prst="roundRect">
            <a:avLst/>
          </a:prstGeom>
          <a:ln w="76200"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F1BA25-F52A-4FAA-937B-F876C23CC4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29000"/>
            <a:ext cx="6047759" cy="3323671"/>
          </a:xfrm>
          <a:prstGeom prst="roundRect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E6BF66-D497-45FE-8975-2153CB7C48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10442"/>
            <a:ext cx="4904605" cy="224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71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739" y="0"/>
            <a:ext cx="4769644" cy="46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9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6674" y="1396405"/>
            <a:ext cx="4918472" cy="491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9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6004" y="36751"/>
            <a:ext cx="4733774" cy="46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92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1518" y="1517650"/>
            <a:ext cx="4883712" cy="455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93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196" y="4686582"/>
            <a:ext cx="2195513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94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42" y="1564251"/>
            <a:ext cx="2251542" cy="235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3C24ED-E312-461A-8E7A-8B199B239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648" y="4974173"/>
            <a:ext cx="2170364" cy="1883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F14ABB-294C-4682-909A-04AD3AC03E3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804" y="5635371"/>
            <a:ext cx="2298196" cy="12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9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9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291" y="0"/>
            <a:ext cx="4601294" cy="558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3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883" y="0"/>
            <a:ext cx="5697257" cy="603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3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1632" y="599519"/>
            <a:ext cx="4581334" cy="459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40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6883" y="54767"/>
            <a:ext cx="5530081" cy="603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41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2101" y="4940590"/>
            <a:ext cx="2079945" cy="188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42" name="Picture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9580" y="1511298"/>
            <a:ext cx="2200257" cy="247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62154C-ED6D-436B-AC8B-D4589E4D35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964648"/>
            <a:ext cx="2170364" cy="188382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A34D8AF-E744-4A33-B5B9-C87F0632C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0DBEAA-CA5A-41BD-A688-CBD6D159F5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4849" y="5733256"/>
            <a:ext cx="2089291" cy="11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49699-7502-4716-A23F-B16A5A7BB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E49418-B18D-4C9A-8ABA-B2685D400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3432" y="0"/>
            <a:ext cx="8911904" cy="18920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D95E8-2336-4038-8B43-E45064DE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24</a:t>
            </a:fld>
            <a:endParaRPr lang="de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2285E3-12F2-4EDA-B1C4-32C7602F919C}"/>
              </a:ext>
            </a:extLst>
          </p:cNvPr>
          <p:cNvSpPr/>
          <p:nvPr/>
        </p:nvSpPr>
        <p:spPr>
          <a:xfrm>
            <a:off x="5807968" y="6326187"/>
            <a:ext cx="43758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JBJS A VOL 85-A · No. 2 · FEB 2003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EE76DC-6232-4F71-8005-9C6102185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1" y="1798340"/>
            <a:ext cx="5740055" cy="40247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D8651F-E679-4F9D-BC09-23E2EBCA06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962" y="2568412"/>
            <a:ext cx="3601122" cy="3748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E4B34B-F5A0-4573-B412-0FD28CA67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8734" y="131703"/>
            <a:ext cx="2200847" cy="2481287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27A8E9-B2F0-43C3-B670-2E3D0EBF3E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118" y="1862761"/>
            <a:ext cx="2655924" cy="289577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54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681"/>
            <a:ext cx="17446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213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552" y="-1"/>
            <a:ext cx="5091627" cy="50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214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4112" y="1198561"/>
            <a:ext cx="5087888" cy="50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215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6" y="1423961"/>
            <a:ext cx="1969589" cy="207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216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20" y="3473674"/>
            <a:ext cx="1980825" cy="198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218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038004" y="-1"/>
            <a:ext cx="1946331" cy="242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219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2825" y="4978400"/>
            <a:ext cx="2681287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0F79CB-4C47-40F0-AE11-541881717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44003B-AF97-490E-BB40-9349A3436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435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170553-F7ED-4EE4-8E26-104EACC47B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75" y="4975474"/>
            <a:ext cx="2170801" cy="1882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55 YO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5D1AB0-B430-406B-A156-EEC6FBFE6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81511" y="535324"/>
            <a:ext cx="5449844" cy="5570952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66576" y="1461396"/>
            <a:ext cx="5581944" cy="3707817"/>
          </a:xfrm>
          <a:prstGeom prst="round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7898159" y="1487372"/>
            <a:ext cx="4424659" cy="4079777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02568" y="936054"/>
            <a:ext cx="6430045" cy="5305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1A3B9-5A07-453B-A9E6-05921CE774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628" y="531813"/>
            <a:ext cx="5364418" cy="5581945"/>
          </a:xfrm>
          <a:prstGeom prst="round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98406" y="1012504"/>
            <a:ext cx="6430045" cy="52609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52438" y="751724"/>
            <a:ext cx="1237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Year</a:t>
            </a:r>
          </a:p>
        </p:txBody>
      </p:sp>
    </p:spTree>
    <p:extLst>
      <p:ext uri="{BB962C8B-B14F-4D97-AF65-F5344CB8AC3E}">
        <p14:creationId xmlns:p14="http://schemas.microsoft.com/office/powerpoint/2010/main" val="373810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7819" y="4547393"/>
            <a:ext cx="24701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4625" y="4527549"/>
            <a:ext cx="218122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11" y="4547393"/>
            <a:ext cx="2208213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7343" y="4526756"/>
            <a:ext cx="1486295" cy="197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5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00" y="37306"/>
            <a:ext cx="18954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6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883698" y="1467705"/>
            <a:ext cx="2859086" cy="30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7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2228" y="1491590"/>
            <a:ext cx="2859087" cy="305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9317" y="1041399"/>
            <a:ext cx="10422807" cy="497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14724CB-9F0E-43F8-962C-97507D42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9D9EE-0992-4398-9223-30061BEF9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67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-65615" y="1150480"/>
            <a:ext cx="6354708" cy="490879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5961" y="527050"/>
            <a:ext cx="5750067" cy="6255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65 YO</a:t>
            </a:r>
          </a:p>
        </p:txBody>
      </p:sp>
    </p:spTree>
    <p:extLst>
      <p:ext uri="{BB962C8B-B14F-4D97-AF65-F5344CB8AC3E}">
        <p14:creationId xmlns:p14="http://schemas.microsoft.com/office/powerpoint/2010/main" val="232367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-65615" y="1150480"/>
            <a:ext cx="6354708" cy="490879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5961" y="527050"/>
            <a:ext cx="5750067" cy="6255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02852" y="4747978"/>
            <a:ext cx="2222609" cy="1845894"/>
          </a:xfrm>
          <a:prstGeom prst="rect">
            <a:avLst/>
          </a:prstGeom>
        </p:spPr>
      </p:pic>
      <p:pic>
        <p:nvPicPr>
          <p:cNvPr id="12" name="IMG_69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6515" r="12550"/>
          <a:stretch/>
        </p:blipFill>
        <p:spPr>
          <a:xfrm>
            <a:off x="1637246" y="790374"/>
            <a:ext cx="7315717" cy="58011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683" y="782051"/>
            <a:ext cx="6858000" cy="52938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65 YO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378902" y="4212780"/>
            <a:ext cx="2780928" cy="24477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03958" y="651731"/>
            <a:ext cx="6782228" cy="56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7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Degrees of badness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6002F-78E9-45D7-B381-8965F83AD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1052735"/>
            <a:ext cx="4464496" cy="31703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080" y="764704"/>
            <a:ext cx="4572638" cy="34294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40" y="4062681"/>
            <a:ext cx="3672408" cy="27543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1B3C56-F125-4CF8-89D9-D1B2B9DE42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9993" y="4194183"/>
            <a:ext cx="3576362" cy="26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1BCB1-71CE-4301-BB64-739FE69E5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Ulna nerve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5D8B4-0C7F-4C9B-BBEF-920DFCF22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Transpose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Leave in situ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Selective transposition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86874-EFA9-4B6D-B704-08A9B9456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30</a:t>
            </a:fld>
            <a:endParaRPr lang="de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9B772C-24F9-4457-82F0-31188BB64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064" y="3403509"/>
            <a:ext cx="5400600" cy="29226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A77CAC-4350-4965-8B9D-862A1F0CCBC1}"/>
              </a:ext>
            </a:extLst>
          </p:cNvPr>
          <p:cNvSpPr txBox="1"/>
          <p:nvPr/>
        </p:nvSpPr>
        <p:spPr>
          <a:xfrm>
            <a:off x="2927648" y="4156962"/>
            <a:ext cx="3312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No Difference</a:t>
            </a:r>
          </a:p>
        </p:txBody>
      </p:sp>
    </p:spTree>
    <p:extLst>
      <p:ext uri="{BB962C8B-B14F-4D97-AF65-F5344CB8AC3E}">
        <p14:creationId xmlns:p14="http://schemas.microsoft.com/office/powerpoint/2010/main" val="19481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4252" y="6486806"/>
            <a:ext cx="5057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Clin</a:t>
            </a:r>
            <a:r>
              <a:rPr lang="en-GB" dirty="0"/>
              <a:t> </a:t>
            </a:r>
            <a:r>
              <a:rPr lang="en-GB" dirty="0" err="1"/>
              <a:t>Orthop</a:t>
            </a:r>
            <a:r>
              <a:rPr lang="en-GB" dirty="0"/>
              <a:t> </a:t>
            </a:r>
            <a:r>
              <a:rPr lang="en-GB" dirty="0" err="1"/>
              <a:t>Relat</a:t>
            </a:r>
            <a:r>
              <a:rPr lang="en-GB" dirty="0"/>
              <a:t> Res (2008) 466:135–138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063553" y="23559"/>
            <a:ext cx="8425545" cy="1916832"/>
            <a:chOff x="539552" y="188640"/>
            <a:chExt cx="8425545" cy="1916832"/>
          </a:xfrm>
        </p:grpSpPr>
        <p:pic>
          <p:nvPicPr>
            <p:cNvPr id="2" name="Picture 1" descr="Screen Clippi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552" y="188640"/>
              <a:ext cx="8425545" cy="1296144"/>
            </a:xfrm>
            <a:prstGeom prst="rect">
              <a:avLst/>
            </a:prstGeom>
          </p:spPr>
        </p:pic>
        <p:pic>
          <p:nvPicPr>
            <p:cNvPr id="4" name="Picture 3" descr="Screen Clippi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552" y="1412776"/>
              <a:ext cx="8425545" cy="69269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899" y="1970282"/>
            <a:ext cx="3168352" cy="491328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672064" y="2042211"/>
          <a:ext cx="2592288" cy="4585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Document" r:id="rId6" imgW="3806640" imgH="6733800" progId="XaraX.Document">
                  <p:embed/>
                </p:oleObj>
              </mc:Choice>
              <mc:Fallback>
                <p:oleObj name="Document" r:id="rId6" imgW="3806640" imgH="6733800" progId="XaraX.Document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72064" y="2042211"/>
                        <a:ext cx="2592288" cy="4585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72065" y="328498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6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891" y="30193"/>
            <a:ext cx="8894219" cy="2102836"/>
          </a:xfrm>
        </p:spPr>
      </p:pic>
      <p:sp>
        <p:nvSpPr>
          <p:cNvPr id="5" name="Rectangle 4"/>
          <p:cNvSpPr/>
          <p:nvPr/>
        </p:nvSpPr>
        <p:spPr>
          <a:xfrm>
            <a:off x="5879976" y="6491800"/>
            <a:ext cx="5022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Clin</a:t>
            </a:r>
            <a:r>
              <a:rPr lang="en-GB" dirty="0"/>
              <a:t> </a:t>
            </a:r>
            <a:r>
              <a:rPr lang="en-GB" dirty="0" err="1"/>
              <a:t>Orthop</a:t>
            </a:r>
            <a:r>
              <a:rPr lang="en-GB" dirty="0"/>
              <a:t> </a:t>
            </a:r>
            <a:r>
              <a:rPr lang="en-GB" dirty="0" err="1"/>
              <a:t>Relat</a:t>
            </a:r>
            <a:r>
              <a:rPr lang="en-GB" dirty="0"/>
              <a:t> Res (2011) 469:2638–2644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212" y="2276872"/>
            <a:ext cx="3363067" cy="29351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95601" y="5212070"/>
            <a:ext cx="20457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10 Cadaver</a:t>
            </a:r>
          </a:p>
          <a:p>
            <a:r>
              <a:rPr lang="en-GB" sz="2800" dirty="0"/>
              <a:t>30 Patients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828" y="2087730"/>
            <a:ext cx="2500340" cy="44181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35010" y="3140969"/>
            <a:ext cx="40030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2.5 cm proximal to apex</a:t>
            </a:r>
          </a:p>
          <a:p>
            <a:r>
              <a:rPr lang="en-GB" sz="2800" dirty="0"/>
              <a:t>+- 0.4 cm</a:t>
            </a:r>
          </a:p>
        </p:txBody>
      </p:sp>
    </p:spTree>
    <p:extLst>
      <p:ext uri="{BB962C8B-B14F-4D97-AF65-F5344CB8AC3E}">
        <p14:creationId xmlns:p14="http://schemas.microsoft.com/office/powerpoint/2010/main" val="3658962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Olecranon osteotomy</a:t>
            </a: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600" y="1384724"/>
            <a:ext cx="4894414" cy="533312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248" y="4583796"/>
            <a:ext cx="2104508" cy="209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378955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262" y="1"/>
            <a:ext cx="9071476" cy="20047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79976" y="6501244"/>
            <a:ext cx="50433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 Shoulder Elbow </a:t>
            </a:r>
            <a:r>
              <a:rPr lang="en-US" dirty="0" err="1"/>
              <a:t>Surg</a:t>
            </a:r>
            <a:r>
              <a:rPr lang="en-US" dirty="0"/>
              <a:t> (2012) 21, 126-135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4892" y="3429001"/>
            <a:ext cx="5581429" cy="30722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5780" y="2659560"/>
            <a:ext cx="3960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difference</a:t>
            </a:r>
          </a:p>
        </p:txBody>
      </p:sp>
    </p:spTree>
    <p:extLst>
      <p:ext uri="{BB962C8B-B14F-4D97-AF65-F5344CB8AC3E}">
        <p14:creationId xmlns:p14="http://schemas.microsoft.com/office/powerpoint/2010/main" val="336397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262" y="1"/>
            <a:ext cx="9071476" cy="20047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79976" y="6501244"/>
            <a:ext cx="50433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 Shoulder Elbow </a:t>
            </a:r>
            <a:r>
              <a:rPr lang="en-US" dirty="0" err="1"/>
              <a:t>Surg</a:t>
            </a:r>
            <a:r>
              <a:rPr lang="en-US" dirty="0"/>
              <a:t> (2012) 21, 126-135</a:t>
            </a: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262" y="2004753"/>
            <a:ext cx="9092140" cy="41605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35760" y="5085185"/>
            <a:ext cx="864096" cy="830997"/>
          </a:xfrm>
          <a:prstGeom prst="rect">
            <a:avLst/>
          </a:prstGeom>
          <a:solidFill>
            <a:schemeClr val="bg1"/>
          </a:solidFill>
          <a:ln>
            <a:solidFill>
              <a:srgbClr val="080808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110°</a:t>
            </a:r>
          </a:p>
        </p:txBody>
      </p:sp>
      <p:sp>
        <p:nvSpPr>
          <p:cNvPr id="15" name="Oval 14"/>
          <p:cNvSpPr/>
          <p:nvPr/>
        </p:nvSpPr>
        <p:spPr>
          <a:xfrm>
            <a:off x="3215680" y="4653136"/>
            <a:ext cx="576064" cy="432048"/>
          </a:xfrm>
          <a:prstGeom prst="ellipse">
            <a:avLst/>
          </a:prstGeom>
          <a:noFill/>
          <a:ln w="571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9399622" y="5229200"/>
            <a:ext cx="1005403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dirty="0"/>
              <a:t>1/3rd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6580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554" y="64606"/>
            <a:ext cx="7684775" cy="1143000"/>
          </a:xfrm>
        </p:spPr>
        <p:txBody>
          <a:bodyPr/>
          <a:lstStyle/>
          <a:p>
            <a:r>
              <a:rPr lang="en-US" dirty="0"/>
              <a:t>Posterior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Triceps tongue – </a:t>
            </a:r>
            <a:r>
              <a:rPr lang="en-US" sz="2000" dirty="0"/>
              <a:t>Van </a:t>
            </a:r>
            <a:r>
              <a:rPr lang="en-US" sz="2000" dirty="0" err="1"/>
              <a:t>Gorder</a:t>
            </a:r>
            <a:endParaRPr lang="en-US" sz="2000" dirty="0"/>
          </a:p>
          <a:p>
            <a:r>
              <a:rPr lang="en-US" dirty="0" err="1"/>
              <a:t>Paratricipital</a:t>
            </a:r>
            <a:endParaRPr lang="en-US" dirty="0"/>
          </a:p>
          <a:p>
            <a:r>
              <a:rPr lang="en-US" dirty="0"/>
              <a:t>Triceps reflection</a:t>
            </a:r>
          </a:p>
          <a:p>
            <a:pPr lvl="1"/>
            <a:r>
              <a:rPr lang="en-US" dirty="0"/>
              <a:t>Medial to lateral – </a:t>
            </a:r>
            <a:r>
              <a:rPr lang="en-US" sz="2000" dirty="0" err="1"/>
              <a:t>Morrey</a:t>
            </a:r>
            <a:endParaRPr lang="en-US" dirty="0"/>
          </a:p>
          <a:p>
            <a:pPr lvl="1"/>
            <a:r>
              <a:rPr lang="en-US" dirty="0"/>
              <a:t>Lateral to medial – </a:t>
            </a:r>
            <a:r>
              <a:rPr lang="en-US" sz="2000" dirty="0" err="1"/>
              <a:t>Deakin</a:t>
            </a:r>
            <a:r>
              <a:rPr lang="en-US" sz="2000" dirty="0"/>
              <a:t> and </a:t>
            </a:r>
            <a:r>
              <a:rPr lang="en-US" sz="2000" dirty="0" err="1"/>
              <a:t>Deshmukh</a:t>
            </a:r>
            <a:endParaRPr lang="en-US" sz="2000" dirty="0"/>
          </a:p>
          <a:p>
            <a:r>
              <a:rPr lang="en-US" dirty="0"/>
              <a:t>Olecranon osteotomy</a:t>
            </a:r>
          </a:p>
          <a:p>
            <a:pPr lvl="1"/>
            <a:r>
              <a:rPr lang="en-US" dirty="0"/>
              <a:t>Intra articular</a:t>
            </a:r>
          </a:p>
          <a:p>
            <a:pPr lvl="1"/>
            <a:r>
              <a:rPr lang="en-US" dirty="0"/>
              <a:t>Extra articular</a:t>
            </a:r>
          </a:p>
          <a:p>
            <a:r>
              <a:rPr lang="en-US" dirty="0"/>
              <a:t>Triceps split</a:t>
            </a:r>
          </a:p>
          <a:p>
            <a:r>
              <a:rPr lang="en-US" dirty="0"/>
              <a:t>TRAP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378" y="64607"/>
            <a:ext cx="1641284" cy="1693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961" y="3256266"/>
            <a:ext cx="2362973" cy="1072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851" y="1761703"/>
            <a:ext cx="3601355" cy="14945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896" y="4081852"/>
            <a:ext cx="1532285" cy="1556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614" y="4447152"/>
            <a:ext cx="1468714" cy="24108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8116" y="5373217"/>
            <a:ext cx="1184114" cy="147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2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53752"/>
            <a:ext cx="8229600" cy="1143000"/>
          </a:xfrm>
        </p:spPr>
        <p:txBody>
          <a:bodyPr/>
          <a:lstStyle/>
          <a:p>
            <a:r>
              <a:rPr lang="en-GB" dirty="0" err="1"/>
              <a:t>Paratricipital</a:t>
            </a:r>
            <a:endParaRPr lang="en-GB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756" y="5085185"/>
            <a:ext cx="6357689" cy="168885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756" y="908721"/>
            <a:ext cx="8932487" cy="40717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643589-2A76-4AFC-93E9-8B2D0249E3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1048"/>
            <a:ext cx="1888887" cy="29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535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708921"/>
            <a:ext cx="8229600" cy="3599805"/>
          </a:xfrm>
        </p:spPr>
        <p:txBody>
          <a:bodyPr/>
          <a:lstStyle/>
          <a:p>
            <a:r>
              <a:rPr lang="en-US" dirty="0"/>
              <a:t>Triceps split</a:t>
            </a:r>
          </a:p>
          <a:p>
            <a:pPr lvl="1"/>
            <a:r>
              <a:rPr lang="en-US" dirty="0"/>
              <a:t>2/3</a:t>
            </a:r>
            <a:r>
              <a:rPr lang="en-US" baseline="30000" dirty="0"/>
              <a:t>rd</a:t>
            </a:r>
            <a:r>
              <a:rPr lang="en-US" dirty="0"/>
              <a:t> radial, 1/3</a:t>
            </a:r>
            <a:r>
              <a:rPr lang="en-US" baseline="30000" dirty="0"/>
              <a:t>rd</a:t>
            </a:r>
            <a:r>
              <a:rPr lang="en-US" dirty="0"/>
              <a:t> ulna</a:t>
            </a:r>
          </a:p>
          <a:p>
            <a:pPr marL="585788" lvl="1" indent="0">
              <a:buNone/>
            </a:pPr>
            <a:endParaRPr lang="en-US" dirty="0"/>
          </a:p>
          <a:p>
            <a:r>
              <a:rPr lang="en-US" dirty="0"/>
              <a:t>Ulna 1/3</a:t>
            </a:r>
            <a:r>
              <a:rPr lang="en-US" baseline="30000" dirty="0"/>
              <a:t>rd</a:t>
            </a:r>
            <a:r>
              <a:rPr lang="en-US" dirty="0"/>
              <a:t> protects ulna nerve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6418" y="1611340"/>
            <a:ext cx="2824383" cy="4638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28781" y="6488668"/>
            <a:ext cx="48686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J </a:t>
            </a:r>
            <a:r>
              <a:rPr lang="fr-FR" dirty="0" err="1"/>
              <a:t>Bone</a:t>
            </a:r>
            <a:r>
              <a:rPr lang="fr-FR" dirty="0"/>
              <a:t> Joint </a:t>
            </a:r>
            <a:r>
              <a:rPr lang="fr-FR" dirty="0" err="1"/>
              <a:t>Surg</a:t>
            </a:r>
            <a:r>
              <a:rPr lang="fr-FR" dirty="0"/>
              <a:t> [</a:t>
            </a:r>
            <a:r>
              <a:rPr lang="fr-FR" dirty="0" err="1"/>
              <a:t>Br</a:t>
            </a:r>
            <a:r>
              <a:rPr lang="fr-FR" dirty="0"/>
              <a:t>] 1999;81-B:1020-2.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938" y="101283"/>
            <a:ext cx="8870125" cy="148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6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816" y="69139"/>
            <a:ext cx="5616624" cy="678886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7320136" y="404665"/>
            <a:ext cx="728100" cy="6343049"/>
          </a:xfrm>
          <a:custGeom>
            <a:avLst/>
            <a:gdLst>
              <a:gd name="connsiteX0" fmla="*/ 567891 w 728100"/>
              <a:gd name="connsiteY0" fmla="*/ 0 h 6343049"/>
              <a:gd name="connsiteX1" fmla="*/ 693019 w 728100"/>
              <a:gd name="connsiteY1" fmla="*/ 4042611 h 6343049"/>
              <a:gd name="connsiteX2" fmla="*/ 702645 w 728100"/>
              <a:gd name="connsiteY2" fmla="*/ 4735630 h 6343049"/>
              <a:gd name="connsiteX3" fmla="*/ 385011 w 728100"/>
              <a:gd name="connsiteY3" fmla="*/ 5650030 h 6343049"/>
              <a:gd name="connsiteX4" fmla="*/ 0 w 728100"/>
              <a:gd name="connsiteY4" fmla="*/ 6343049 h 634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100" h="6343049">
                <a:moveTo>
                  <a:pt x="567891" y="0"/>
                </a:moveTo>
                <a:cubicBezTo>
                  <a:pt x="619225" y="1626669"/>
                  <a:pt x="670560" y="3253339"/>
                  <a:pt x="693019" y="4042611"/>
                </a:cubicBezTo>
                <a:cubicBezTo>
                  <a:pt x="715478" y="4831883"/>
                  <a:pt x="753980" y="4467727"/>
                  <a:pt x="702645" y="4735630"/>
                </a:cubicBezTo>
                <a:cubicBezTo>
                  <a:pt x="651310" y="5003533"/>
                  <a:pt x="502118" y="5382127"/>
                  <a:pt x="385011" y="5650030"/>
                </a:cubicBezTo>
                <a:cubicBezTo>
                  <a:pt x="267904" y="5917933"/>
                  <a:pt x="133952" y="6130491"/>
                  <a:pt x="0" y="6343049"/>
                </a:cubicBezTo>
              </a:path>
            </a:pathLst>
          </a:cu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558" y="156175"/>
            <a:ext cx="2870721" cy="447629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492019" y="156176"/>
            <a:ext cx="1579646" cy="1688649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7828547" y="462014"/>
            <a:ext cx="86628" cy="4138863"/>
          </a:xfrm>
          <a:custGeom>
            <a:avLst/>
            <a:gdLst>
              <a:gd name="connsiteX0" fmla="*/ 0 w 86628"/>
              <a:gd name="connsiteY0" fmla="*/ 0 h 4138863"/>
              <a:gd name="connsiteX1" fmla="*/ 86628 w 86628"/>
              <a:gd name="connsiteY1" fmla="*/ 4138863 h 4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628" h="4138863">
                <a:moveTo>
                  <a:pt x="0" y="0"/>
                </a:moveTo>
                <a:lnTo>
                  <a:pt x="86628" y="4138863"/>
                </a:lnTo>
              </a:path>
            </a:pathLst>
          </a:custGeom>
          <a:noFill/>
          <a:ln w="762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8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807" y="75181"/>
            <a:ext cx="9365694" cy="625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477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090" y="13645"/>
            <a:ext cx="9136910" cy="144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79976" y="6488668"/>
            <a:ext cx="45002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vPSA88A"/>
              </a:rPr>
              <a:t>J Shoulder Elbow </a:t>
            </a:r>
            <a:r>
              <a:rPr lang="en-US" dirty="0" err="1">
                <a:latin typeface="AdvPSA88A"/>
              </a:rPr>
              <a:t>Surg</a:t>
            </a:r>
            <a:r>
              <a:rPr lang="en-US" dirty="0">
                <a:latin typeface="AdvPSA88A"/>
              </a:rPr>
              <a:t> (2010) 19, 399-405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32429" y="2096905"/>
            <a:ext cx="4895095" cy="3888432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5591944" y="2204864"/>
            <a:ext cx="1216690" cy="432048"/>
          </a:xfrm>
          <a:custGeom>
            <a:avLst/>
            <a:gdLst>
              <a:gd name="connsiteX0" fmla="*/ 301908 w 1216690"/>
              <a:gd name="connsiteY0" fmla="*/ 0 h 453456"/>
              <a:gd name="connsiteX1" fmla="*/ 99777 w 1216690"/>
              <a:gd name="connsiteY1" fmla="*/ 173255 h 453456"/>
              <a:gd name="connsiteX2" fmla="*/ 22775 w 1216690"/>
              <a:gd name="connsiteY2" fmla="*/ 298383 h 453456"/>
              <a:gd name="connsiteX3" fmla="*/ 51651 w 1216690"/>
              <a:gd name="connsiteY3" fmla="*/ 442762 h 453456"/>
              <a:gd name="connsiteX4" fmla="*/ 561790 w 1216690"/>
              <a:gd name="connsiteY4" fmla="*/ 442762 h 453456"/>
              <a:gd name="connsiteX5" fmla="*/ 1187432 w 1216690"/>
              <a:gd name="connsiteY5" fmla="*/ 433137 h 453456"/>
              <a:gd name="connsiteX6" fmla="*/ 1091179 w 1216690"/>
              <a:gd name="connsiteY6" fmla="*/ 259882 h 453456"/>
              <a:gd name="connsiteX7" fmla="*/ 889049 w 1216690"/>
              <a:gd name="connsiteY7" fmla="*/ 67377 h 453456"/>
              <a:gd name="connsiteX8" fmla="*/ 744670 w 1216690"/>
              <a:gd name="connsiteY8" fmla="*/ 19251 h 453456"/>
              <a:gd name="connsiteX9" fmla="*/ 427036 w 1216690"/>
              <a:gd name="connsiteY9" fmla="*/ 19251 h 453456"/>
              <a:gd name="connsiteX10" fmla="*/ 301908 w 1216690"/>
              <a:gd name="connsiteY10" fmla="*/ 0 h 453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6690" h="453456">
                <a:moveTo>
                  <a:pt x="301908" y="0"/>
                </a:moveTo>
                <a:cubicBezTo>
                  <a:pt x="224103" y="61762"/>
                  <a:pt x="146299" y="123524"/>
                  <a:pt x="99777" y="173255"/>
                </a:cubicBezTo>
                <a:cubicBezTo>
                  <a:pt x="53255" y="222986"/>
                  <a:pt x="30796" y="253465"/>
                  <a:pt x="22775" y="298383"/>
                </a:cubicBezTo>
                <a:cubicBezTo>
                  <a:pt x="14754" y="343301"/>
                  <a:pt x="-38185" y="418699"/>
                  <a:pt x="51651" y="442762"/>
                </a:cubicBezTo>
                <a:cubicBezTo>
                  <a:pt x="141487" y="466825"/>
                  <a:pt x="561790" y="442762"/>
                  <a:pt x="561790" y="442762"/>
                </a:cubicBezTo>
                <a:cubicBezTo>
                  <a:pt x="751087" y="441158"/>
                  <a:pt x="1099201" y="463617"/>
                  <a:pt x="1187432" y="433137"/>
                </a:cubicBezTo>
                <a:cubicBezTo>
                  <a:pt x="1275663" y="402657"/>
                  <a:pt x="1140909" y="320842"/>
                  <a:pt x="1091179" y="259882"/>
                </a:cubicBezTo>
                <a:cubicBezTo>
                  <a:pt x="1041449" y="198922"/>
                  <a:pt x="946801" y="107482"/>
                  <a:pt x="889049" y="67377"/>
                </a:cubicBezTo>
                <a:cubicBezTo>
                  <a:pt x="831297" y="27272"/>
                  <a:pt x="821672" y="27272"/>
                  <a:pt x="744670" y="19251"/>
                </a:cubicBezTo>
                <a:cubicBezTo>
                  <a:pt x="667668" y="11230"/>
                  <a:pt x="427036" y="19251"/>
                  <a:pt x="427036" y="19251"/>
                </a:cubicBezTo>
                <a:lnTo>
                  <a:pt x="301908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1359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816" y="69139"/>
            <a:ext cx="5616624" cy="6788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558" y="156175"/>
            <a:ext cx="2870721" cy="447629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492019" y="156176"/>
            <a:ext cx="1579646" cy="1688649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7828547" y="462014"/>
            <a:ext cx="86628" cy="4138863"/>
          </a:xfrm>
          <a:custGeom>
            <a:avLst/>
            <a:gdLst>
              <a:gd name="connsiteX0" fmla="*/ 0 w 86628"/>
              <a:gd name="connsiteY0" fmla="*/ 0 h 4138863"/>
              <a:gd name="connsiteX1" fmla="*/ 86628 w 86628"/>
              <a:gd name="connsiteY1" fmla="*/ 4138863 h 4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628" h="4138863">
                <a:moveTo>
                  <a:pt x="0" y="0"/>
                </a:moveTo>
                <a:lnTo>
                  <a:pt x="86628" y="4138863"/>
                </a:lnTo>
              </a:path>
            </a:pathLst>
          </a:custGeom>
          <a:noFill/>
          <a:ln w="762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7539789" y="423512"/>
            <a:ext cx="433494" cy="5842534"/>
          </a:xfrm>
          <a:custGeom>
            <a:avLst/>
            <a:gdLst>
              <a:gd name="connsiteX0" fmla="*/ 250257 w 433494"/>
              <a:gd name="connsiteY0" fmla="*/ 0 h 5842534"/>
              <a:gd name="connsiteX1" fmla="*/ 385011 w 433494"/>
              <a:gd name="connsiteY1" fmla="*/ 4244741 h 5842534"/>
              <a:gd name="connsiteX2" fmla="*/ 404262 w 433494"/>
              <a:gd name="connsiteY2" fmla="*/ 4735629 h 5842534"/>
              <a:gd name="connsiteX3" fmla="*/ 0 w 433494"/>
              <a:gd name="connsiteY3" fmla="*/ 5842534 h 5842534"/>
              <a:gd name="connsiteX4" fmla="*/ 0 w 433494"/>
              <a:gd name="connsiteY4" fmla="*/ 5842534 h 58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494" h="5842534">
                <a:moveTo>
                  <a:pt x="250257" y="0"/>
                </a:moveTo>
                <a:cubicBezTo>
                  <a:pt x="304800" y="1727735"/>
                  <a:pt x="359344" y="3455470"/>
                  <a:pt x="385011" y="4244741"/>
                </a:cubicBezTo>
                <a:cubicBezTo>
                  <a:pt x="410679" y="5034013"/>
                  <a:pt x="468431" y="4469330"/>
                  <a:pt x="404262" y="4735629"/>
                </a:cubicBezTo>
                <a:cubicBezTo>
                  <a:pt x="340094" y="5001928"/>
                  <a:pt x="0" y="5842534"/>
                  <a:pt x="0" y="5842534"/>
                </a:cubicBezTo>
                <a:lnTo>
                  <a:pt x="0" y="5842534"/>
                </a:ln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632" y="4750930"/>
            <a:ext cx="1615174" cy="203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1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090" y="13645"/>
            <a:ext cx="9136910" cy="144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79976" y="6488668"/>
            <a:ext cx="45002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vPSA88A"/>
              </a:rPr>
              <a:t>J Shoulder Elbow </a:t>
            </a:r>
            <a:r>
              <a:rPr lang="en-US" dirty="0" err="1">
                <a:latin typeface="AdvPSA88A"/>
              </a:rPr>
              <a:t>Surg</a:t>
            </a:r>
            <a:r>
              <a:rPr lang="en-US" dirty="0">
                <a:latin typeface="AdvPSA88A"/>
              </a:rPr>
              <a:t> (2010) 19, 399-405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80" y="2195510"/>
            <a:ext cx="3505200" cy="42357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1998" y="2979324"/>
            <a:ext cx="4150018" cy="3296578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4367808" y="3429000"/>
            <a:ext cx="864096" cy="3273622"/>
          </a:xfrm>
          <a:custGeom>
            <a:avLst/>
            <a:gdLst>
              <a:gd name="connsiteX0" fmla="*/ 0 w 652045"/>
              <a:gd name="connsiteY0" fmla="*/ 95560 h 2580984"/>
              <a:gd name="connsiteX1" fmla="*/ 114300 w 652045"/>
              <a:gd name="connsiteY1" fmla="*/ 667060 h 2580984"/>
              <a:gd name="connsiteX2" fmla="*/ 207818 w 652045"/>
              <a:gd name="connsiteY2" fmla="*/ 1165823 h 2580984"/>
              <a:gd name="connsiteX3" fmla="*/ 166255 w 652045"/>
              <a:gd name="connsiteY3" fmla="*/ 1851623 h 2580984"/>
              <a:gd name="connsiteX4" fmla="*/ 155864 w 652045"/>
              <a:gd name="connsiteY4" fmla="*/ 2360778 h 2580984"/>
              <a:gd name="connsiteX5" fmla="*/ 166255 w 652045"/>
              <a:gd name="connsiteY5" fmla="*/ 2527032 h 2580984"/>
              <a:gd name="connsiteX6" fmla="*/ 488373 w 652045"/>
              <a:gd name="connsiteY6" fmla="*/ 2547814 h 2580984"/>
              <a:gd name="connsiteX7" fmla="*/ 644236 w 652045"/>
              <a:gd name="connsiteY7" fmla="*/ 2516642 h 2580984"/>
              <a:gd name="connsiteX8" fmla="*/ 613064 w 652045"/>
              <a:gd name="connsiteY8" fmla="*/ 1799669 h 2580984"/>
              <a:gd name="connsiteX9" fmla="*/ 477982 w 652045"/>
              <a:gd name="connsiteY9" fmla="*/ 864487 h 2580984"/>
              <a:gd name="connsiteX10" fmla="*/ 384464 w 652045"/>
              <a:gd name="connsiteY10" fmla="*/ 334551 h 2580984"/>
              <a:gd name="connsiteX11" fmla="*/ 280555 w 652045"/>
              <a:gd name="connsiteY11" fmla="*/ 33214 h 2580984"/>
              <a:gd name="connsiteX12" fmla="*/ 135082 w 652045"/>
              <a:gd name="connsiteY12" fmla="*/ 22823 h 2580984"/>
              <a:gd name="connsiteX13" fmla="*/ 10391 w 652045"/>
              <a:gd name="connsiteY13" fmla="*/ 168296 h 258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2045" h="2580984">
                <a:moveTo>
                  <a:pt x="0" y="95560"/>
                </a:moveTo>
                <a:cubicBezTo>
                  <a:pt x="39832" y="292121"/>
                  <a:pt x="79664" y="488683"/>
                  <a:pt x="114300" y="667060"/>
                </a:cubicBezTo>
                <a:cubicBezTo>
                  <a:pt x="148936" y="845437"/>
                  <a:pt x="199159" y="968396"/>
                  <a:pt x="207818" y="1165823"/>
                </a:cubicBezTo>
                <a:cubicBezTo>
                  <a:pt x="216477" y="1363250"/>
                  <a:pt x="174914" y="1652464"/>
                  <a:pt x="166255" y="1851623"/>
                </a:cubicBezTo>
                <a:cubicBezTo>
                  <a:pt x="157596" y="2050782"/>
                  <a:pt x="155864" y="2248210"/>
                  <a:pt x="155864" y="2360778"/>
                </a:cubicBezTo>
                <a:cubicBezTo>
                  <a:pt x="155864" y="2473346"/>
                  <a:pt x="110837" y="2495859"/>
                  <a:pt x="166255" y="2527032"/>
                </a:cubicBezTo>
                <a:cubicBezTo>
                  <a:pt x="221673" y="2558205"/>
                  <a:pt x="408710" y="2549546"/>
                  <a:pt x="488373" y="2547814"/>
                </a:cubicBezTo>
                <a:cubicBezTo>
                  <a:pt x="568036" y="2546082"/>
                  <a:pt x="623454" y="2641333"/>
                  <a:pt x="644236" y="2516642"/>
                </a:cubicBezTo>
                <a:cubicBezTo>
                  <a:pt x="665018" y="2391951"/>
                  <a:pt x="640773" y="2075028"/>
                  <a:pt x="613064" y="1799669"/>
                </a:cubicBezTo>
                <a:cubicBezTo>
                  <a:pt x="585355" y="1524310"/>
                  <a:pt x="516082" y="1108673"/>
                  <a:pt x="477982" y="864487"/>
                </a:cubicBezTo>
                <a:cubicBezTo>
                  <a:pt x="439882" y="620301"/>
                  <a:pt x="417369" y="473097"/>
                  <a:pt x="384464" y="334551"/>
                </a:cubicBezTo>
                <a:cubicBezTo>
                  <a:pt x="351560" y="196006"/>
                  <a:pt x="322119" y="85169"/>
                  <a:pt x="280555" y="33214"/>
                </a:cubicBezTo>
                <a:cubicBezTo>
                  <a:pt x="238991" y="-18741"/>
                  <a:pt x="180109" y="309"/>
                  <a:pt x="135082" y="22823"/>
                </a:cubicBezTo>
                <a:cubicBezTo>
                  <a:pt x="90055" y="45337"/>
                  <a:pt x="50223" y="106816"/>
                  <a:pt x="10391" y="168296"/>
                </a:cubicBezTo>
              </a:path>
            </a:pathLst>
          </a:custGeom>
          <a:solidFill>
            <a:srgbClr val="F2F2F2">
              <a:alpha val="50196"/>
            </a:srgbClr>
          </a:solidFill>
          <a:ln w="28575">
            <a:solidFill>
              <a:srgbClr val="DAEDEF">
                <a:alpha val="7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567609" y="1916832"/>
            <a:ext cx="2382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Medial Rolled edge</a:t>
            </a:r>
          </a:p>
        </p:txBody>
      </p:sp>
    </p:spTree>
    <p:extLst>
      <p:ext uri="{BB962C8B-B14F-4D97-AF65-F5344CB8AC3E}">
        <p14:creationId xmlns:p14="http://schemas.microsoft.com/office/powerpoint/2010/main" val="179007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816" y="69139"/>
            <a:ext cx="5616624" cy="678886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7320136" y="404665"/>
            <a:ext cx="728100" cy="6343049"/>
          </a:xfrm>
          <a:custGeom>
            <a:avLst/>
            <a:gdLst>
              <a:gd name="connsiteX0" fmla="*/ 567891 w 728100"/>
              <a:gd name="connsiteY0" fmla="*/ 0 h 6343049"/>
              <a:gd name="connsiteX1" fmla="*/ 693019 w 728100"/>
              <a:gd name="connsiteY1" fmla="*/ 4042611 h 6343049"/>
              <a:gd name="connsiteX2" fmla="*/ 702645 w 728100"/>
              <a:gd name="connsiteY2" fmla="*/ 4735630 h 6343049"/>
              <a:gd name="connsiteX3" fmla="*/ 385011 w 728100"/>
              <a:gd name="connsiteY3" fmla="*/ 5650030 h 6343049"/>
              <a:gd name="connsiteX4" fmla="*/ 0 w 728100"/>
              <a:gd name="connsiteY4" fmla="*/ 6343049 h 634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100" h="6343049">
                <a:moveTo>
                  <a:pt x="567891" y="0"/>
                </a:moveTo>
                <a:cubicBezTo>
                  <a:pt x="619225" y="1626669"/>
                  <a:pt x="670560" y="3253339"/>
                  <a:pt x="693019" y="4042611"/>
                </a:cubicBezTo>
                <a:cubicBezTo>
                  <a:pt x="715478" y="4831883"/>
                  <a:pt x="753980" y="4467727"/>
                  <a:pt x="702645" y="4735630"/>
                </a:cubicBezTo>
                <a:cubicBezTo>
                  <a:pt x="651310" y="5003533"/>
                  <a:pt x="502118" y="5382127"/>
                  <a:pt x="385011" y="5650030"/>
                </a:cubicBezTo>
                <a:cubicBezTo>
                  <a:pt x="267904" y="5917933"/>
                  <a:pt x="133952" y="6130491"/>
                  <a:pt x="0" y="6343049"/>
                </a:cubicBezTo>
              </a:path>
            </a:pathLst>
          </a:cu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558" y="156175"/>
            <a:ext cx="2870721" cy="447629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7536161" y="505730"/>
            <a:ext cx="239675" cy="5227527"/>
          </a:xfrm>
          <a:custGeom>
            <a:avLst/>
            <a:gdLst>
              <a:gd name="connsiteX0" fmla="*/ 356135 w 610059"/>
              <a:gd name="connsiteY0" fmla="*/ 0 h 6140918"/>
              <a:gd name="connsiteX1" fmla="*/ 596767 w 610059"/>
              <a:gd name="connsiteY1" fmla="*/ 4254366 h 6140918"/>
              <a:gd name="connsiteX2" fmla="*/ 0 w 610059"/>
              <a:gd name="connsiteY2" fmla="*/ 6140918 h 614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0059" h="6140918">
                <a:moveTo>
                  <a:pt x="356135" y="0"/>
                </a:moveTo>
                <a:cubicBezTo>
                  <a:pt x="506129" y="1615440"/>
                  <a:pt x="656123" y="3230880"/>
                  <a:pt x="596767" y="4254366"/>
                </a:cubicBezTo>
                <a:cubicBezTo>
                  <a:pt x="537411" y="5277852"/>
                  <a:pt x="268705" y="5709385"/>
                  <a:pt x="0" y="6140918"/>
                </a:cubicBezTo>
              </a:path>
            </a:pathLst>
          </a:custGeom>
          <a:noFill/>
          <a:ln w="76200">
            <a:solidFill>
              <a:srgbClr val="DD538E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6904523" y="625642"/>
            <a:ext cx="467505" cy="5909912"/>
          </a:xfrm>
          <a:custGeom>
            <a:avLst/>
            <a:gdLst>
              <a:gd name="connsiteX0" fmla="*/ 288758 w 467505"/>
              <a:gd name="connsiteY0" fmla="*/ 0 h 5909912"/>
              <a:gd name="connsiteX1" fmla="*/ 423512 w 467505"/>
              <a:gd name="connsiteY1" fmla="*/ 3147461 h 5909912"/>
              <a:gd name="connsiteX2" fmla="*/ 433137 w 467505"/>
              <a:gd name="connsiteY2" fmla="*/ 4417996 h 5909912"/>
              <a:gd name="connsiteX3" fmla="*/ 0 w 467505"/>
              <a:gd name="connsiteY3" fmla="*/ 5909912 h 59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7505" h="5909912">
                <a:moveTo>
                  <a:pt x="288758" y="0"/>
                </a:moveTo>
                <a:cubicBezTo>
                  <a:pt x="344103" y="1205564"/>
                  <a:pt x="399449" y="2411128"/>
                  <a:pt x="423512" y="3147461"/>
                </a:cubicBezTo>
                <a:cubicBezTo>
                  <a:pt x="447575" y="3883794"/>
                  <a:pt x="503722" y="3957588"/>
                  <a:pt x="433137" y="4417996"/>
                </a:cubicBezTo>
                <a:cubicBezTo>
                  <a:pt x="362552" y="4878404"/>
                  <a:pt x="181276" y="5394158"/>
                  <a:pt x="0" y="5909912"/>
                </a:cubicBezTo>
              </a:path>
            </a:pathLst>
          </a:custGeom>
          <a:noFill/>
          <a:ln w="57150"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919537" y="5013176"/>
            <a:ext cx="1923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Lateral </a:t>
            </a:r>
          </a:p>
          <a:p>
            <a:r>
              <a:rPr lang="en-GB" dirty="0"/>
              <a:t>Para olecranon</a:t>
            </a:r>
          </a:p>
        </p:txBody>
      </p:sp>
    </p:spTree>
    <p:extLst>
      <p:ext uri="{BB962C8B-B14F-4D97-AF65-F5344CB8AC3E}">
        <p14:creationId xmlns:p14="http://schemas.microsoft.com/office/powerpoint/2010/main" val="55625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Lateral Para-olecranon approach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905" y="1704069"/>
            <a:ext cx="4040837" cy="488303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5784142" y="1772817"/>
            <a:ext cx="1273041" cy="4361415"/>
          </a:xfrm>
          <a:custGeom>
            <a:avLst/>
            <a:gdLst>
              <a:gd name="connsiteX0" fmla="*/ 50886 w 1041614"/>
              <a:gd name="connsiteY0" fmla="*/ 222940 h 4235501"/>
              <a:gd name="connsiteX1" fmla="*/ 539984 w 1041614"/>
              <a:gd name="connsiteY1" fmla="*/ 2859815 h 4235501"/>
              <a:gd name="connsiteX2" fmla="*/ 306067 w 1041614"/>
              <a:gd name="connsiteY2" fmla="*/ 3912438 h 4235501"/>
              <a:gd name="connsiteX3" fmla="*/ 508086 w 1041614"/>
              <a:gd name="connsiteY3" fmla="*/ 4199517 h 4235501"/>
              <a:gd name="connsiteX4" fmla="*/ 944021 w 1041614"/>
              <a:gd name="connsiteY4" fmla="*/ 3221322 h 4235501"/>
              <a:gd name="connsiteX5" fmla="*/ 1039714 w 1041614"/>
              <a:gd name="connsiteY5" fmla="*/ 2859815 h 4235501"/>
              <a:gd name="connsiteX6" fmla="*/ 1007816 w 1041614"/>
              <a:gd name="connsiteY6" fmla="*/ 1902885 h 4235501"/>
              <a:gd name="connsiteX7" fmla="*/ 1007816 w 1041614"/>
              <a:gd name="connsiteY7" fmla="*/ 903424 h 4235501"/>
              <a:gd name="connsiteX8" fmla="*/ 944021 w 1041614"/>
              <a:gd name="connsiteY8" fmla="*/ 180410 h 4235501"/>
              <a:gd name="connsiteX9" fmla="*/ 837695 w 1041614"/>
              <a:gd name="connsiteY9" fmla="*/ 42187 h 4235501"/>
              <a:gd name="connsiteX10" fmla="*/ 221007 w 1041614"/>
              <a:gd name="connsiteY10" fmla="*/ 63452 h 4235501"/>
              <a:gd name="connsiteX11" fmla="*/ 29621 w 1041614"/>
              <a:gd name="connsiteY11" fmla="*/ 127247 h 4235501"/>
              <a:gd name="connsiteX12" fmla="*/ 50886 w 1041614"/>
              <a:gd name="connsiteY12" fmla="*/ 222940 h 4235501"/>
              <a:gd name="connsiteX0" fmla="*/ 35775 w 1026503"/>
              <a:gd name="connsiteY0" fmla="*/ 227615 h 4239044"/>
              <a:gd name="connsiteX1" fmla="*/ 280324 w 1026503"/>
              <a:gd name="connsiteY1" fmla="*/ 2928285 h 4239044"/>
              <a:gd name="connsiteX2" fmla="*/ 290956 w 1026503"/>
              <a:gd name="connsiteY2" fmla="*/ 3917113 h 4239044"/>
              <a:gd name="connsiteX3" fmla="*/ 492975 w 1026503"/>
              <a:gd name="connsiteY3" fmla="*/ 4204192 h 4239044"/>
              <a:gd name="connsiteX4" fmla="*/ 928910 w 1026503"/>
              <a:gd name="connsiteY4" fmla="*/ 3225997 h 4239044"/>
              <a:gd name="connsiteX5" fmla="*/ 1024603 w 1026503"/>
              <a:gd name="connsiteY5" fmla="*/ 2864490 h 4239044"/>
              <a:gd name="connsiteX6" fmla="*/ 992705 w 1026503"/>
              <a:gd name="connsiteY6" fmla="*/ 1907560 h 4239044"/>
              <a:gd name="connsiteX7" fmla="*/ 992705 w 1026503"/>
              <a:gd name="connsiteY7" fmla="*/ 908099 h 4239044"/>
              <a:gd name="connsiteX8" fmla="*/ 928910 w 1026503"/>
              <a:gd name="connsiteY8" fmla="*/ 185085 h 4239044"/>
              <a:gd name="connsiteX9" fmla="*/ 822584 w 1026503"/>
              <a:gd name="connsiteY9" fmla="*/ 46862 h 4239044"/>
              <a:gd name="connsiteX10" fmla="*/ 205896 w 1026503"/>
              <a:gd name="connsiteY10" fmla="*/ 68127 h 4239044"/>
              <a:gd name="connsiteX11" fmla="*/ 14510 w 1026503"/>
              <a:gd name="connsiteY11" fmla="*/ 131922 h 4239044"/>
              <a:gd name="connsiteX12" fmla="*/ 35775 w 1026503"/>
              <a:gd name="connsiteY12" fmla="*/ 227615 h 4239044"/>
              <a:gd name="connsiteX0" fmla="*/ 35775 w 1026503"/>
              <a:gd name="connsiteY0" fmla="*/ 227615 h 3950479"/>
              <a:gd name="connsiteX1" fmla="*/ 280324 w 1026503"/>
              <a:gd name="connsiteY1" fmla="*/ 2928285 h 3950479"/>
              <a:gd name="connsiteX2" fmla="*/ 290956 w 1026503"/>
              <a:gd name="connsiteY2" fmla="*/ 3917113 h 3950479"/>
              <a:gd name="connsiteX3" fmla="*/ 684362 w 1026503"/>
              <a:gd name="connsiteY3" fmla="*/ 3672564 h 3950479"/>
              <a:gd name="connsiteX4" fmla="*/ 928910 w 1026503"/>
              <a:gd name="connsiteY4" fmla="*/ 3225997 h 3950479"/>
              <a:gd name="connsiteX5" fmla="*/ 1024603 w 1026503"/>
              <a:gd name="connsiteY5" fmla="*/ 2864490 h 3950479"/>
              <a:gd name="connsiteX6" fmla="*/ 992705 w 1026503"/>
              <a:gd name="connsiteY6" fmla="*/ 1907560 h 3950479"/>
              <a:gd name="connsiteX7" fmla="*/ 992705 w 1026503"/>
              <a:gd name="connsiteY7" fmla="*/ 908099 h 3950479"/>
              <a:gd name="connsiteX8" fmla="*/ 928910 w 1026503"/>
              <a:gd name="connsiteY8" fmla="*/ 185085 h 3950479"/>
              <a:gd name="connsiteX9" fmla="*/ 822584 w 1026503"/>
              <a:gd name="connsiteY9" fmla="*/ 46862 h 3950479"/>
              <a:gd name="connsiteX10" fmla="*/ 205896 w 1026503"/>
              <a:gd name="connsiteY10" fmla="*/ 68127 h 3950479"/>
              <a:gd name="connsiteX11" fmla="*/ 14510 w 1026503"/>
              <a:gd name="connsiteY11" fmla="*/ 131922 h 3950479"/>
              <a:gd name="connsiteX12" fmla="*/ 35775 w 1026503"/>
              <a:gd name="connsiteY12" fmla="*/ 227615 h 3950479"/>
              <a:gd name="connsiteX0" fmla="*/ 35775 w 1026503"/>
              <a:gd name="connsiteY0" fmla="*/ 227615 h 4348547"/>
              <a:gd name="connsiteX1" fmla="*/ 280324 w 1026503"/>
              <a:gd name="connsiteY1" fmla="*/ 2928285 h 4348547"/>
              <a:gd name="connsiteX2" fmla="*/ 567403 w 1026503"/>
              <a:gd name="connsiteY2" fmla="*/ 4331783 h 4348547"/>
              <a:gd name="connsiteX3" fmla="*/ 684362 w 1026503"/>
              <a:gd name="connsiteY3" fmla="*/ 3672564 h 4348547"/>
              <a:gd name="connsiteX4" fmla="*/ 928910 w 1026503"/>
              <a:gd name="connsiteY4" fmla="*/ 3225997 h 4348547"/>
              <a:gd name="connsiteX5" fmla="*/ 1024603 w 1026503"/>
              <a:gd name="connsiteY5" fmla="*/ 2864490 h 4348547"/>
              <a:gd name="connsiteX6" fmla="*/ 992705 w 1026503"/>
              <a:gd name="connsiteY6" fmla="*/ 1907560 h 4348547"/>
              <a:gd name="connsiteX7" fmla="*/ 992705 w 1026503"/>
              <a:gd name="connsiteY7" fmla="*/ 908099 h 4348547"/>
              <a:gd name="connsiteX8" fmla="*/ 928910 w 1026503"/>
              <a:gd name="connsiteY8" fmla="*/ 185085 h 4348547"/>
              <a:gd name="connsiteX9" fmla="*/ 822584 w 1026503"/>
              <a:gd name="connsiteY9" fmla="*/ 46862 h 4348547"/>
              <a:gd name="connsiteX10" fmla="*/ 205896 w 1026503"/>
              <a:gd name="connsiteY10" fmla="*/ 68127 h 4348547"/>
              <a:gd name="connsiteX11" fmla="*/ 14510 w 1026503"/>
              <a:gd name="connsiteY11" fmla="*/ 131922 h 4348547"/>
              <a:gd name="connsiteX12" fmla="*/ 35775 w 1026503"/>
              <a:gd name="connsiteY12" fmla="*/ 227615 h 4348547"/>
              <a:gd name="connsiteX0" fmla="*/ 33703 w 1024431"/>
              <a:gd name="connsiteY0" fmla="*/ 250238 h 4361002"/>
              <a:gd name="connsiteX1" fmla="*/ 235722 w 1024431"/>
              <a:gd name="connsiteY1" fmla="*/ 3259252 h 4361002"/>
              <a:gd name="connsiteX2" fmla="*/ 565331 w 1024431"/>
              <a:gd name="connsiteY2" fmla="*/ 4354406 h 4361002"/>
              <a:gd name="connsiteX3" fmla="*/ 682290 w 1024431"/>
              <a:gd name="connsiteY3" fmla="*/ 3695187 h 4361002"/>
              <a:gd name="connsiteX4" fmla="*/ 926838 w 1024431"/>
              <a:gd name="connsiteY4" fmla="*/ 3248620 h 4361002"/>
              <a:gd name="connsiteX5" fmla="*/ 1022531 w 1024431"/>
              <a:gd name="connsiteY5" fmla="*/ 2887113 h 4361002"/>
              <a:gd name="connsiteX6" fmla="*/ 990633 w 1024431"/>
              <a:gd name="connsiteY6" fmla="*/ 1930183 h 4361002"/>
              <a:gd name="connsiteX7" fmla="*/ 990633 w 1024431"/>
              <a:gd name="connsiteY7" fmla="*/ 930722 h 4361002"/>
              <a:gd name="connsiteX8" fmla="*/ 926838 w 1024431"/>
              <a:gd name="connsiteY8" fmla="*/ 207708 h 4361002"/>
              <a:gd name="connsiteX9" fmla="*/ 820512 w 1024431"/>
              <a:gd name="connsiteY9" fmla="*/ 69485 h 4361002"/>
              <a:gd name="connsiteX10" fmla="*/ 203824 w 1024431"/>
              <a:gd name="connsiteY10" fmla="*/ 90750 h 4361002"/>
              <a:gd name="connsiteX11" fmla="*/ 12438 w 1024431"/>
              <a:gd name="connsiteY11" fmla="*/ 154545 h 4361002"/>
              <a:gd name="connsiteX12" fmla="*/ 33703 w 1024431"/>
              <a:gd name="connsiteY12" fmla="*/ 250238 h 4361002"/>
              <a:gd name="connsiteX0" fmla="*/ 33703 w 1024431"/>
              <a:gd name="connsiteY0" fmla="*/ 250238 h 4361415"/>
              <a:gd name="connsiteX1" fmla="*/ 235722 w 1024431"/>
              <a:gd name="connsiteY1" fmla="*/ 3259252 h 4361415"/>
              <a:gd name="connsiteX2" fmla="*/ 565331 w 1024431"/>
              <a:gd name="connsiteY2" fmla="*/ 4354406 h 4361415"/>
              <a:gd name="connsiteX3" fmla="*/ 724821 w 1024431"/>
              <a:gd name="connsiteY3" fmla="*/ 3705820 h 4361415"/>
              <a:gd name="connsiteX4" fmla="*/ 926838 w 1024431"/>
              <a:gd name="connsiteY4" fmla="*/ 3248620 h 4361415"/>
              <a:gd name="connsiteX5" fmla="*/ 1022531 w 1024431"/>
              <a:gd name="connsiteY5" fmla="*/ 2887113 h 4361415"/>
              <a:gd name="connsiteX6" fmla="*/ 990633 w 1024431"/>
              <a:gd name="connsiteY6" fmla="*/ 1930183 h 4361415"/>
              <a:gd name="connsiteX7" fmla="*/ 990633 w 1024431"/>
              <a:gd name="connsiteY7" fmla="*/ 930722 h 4361415"/>
              <a:gd name="connsiteX8" fmla="*/ 926838 w 1024431"/>
              <a:gd name="connsiteY8" fmla="*/ 207708 h 4361415"/>
              <a:gd name="connsiteX9" fmla="*/ 820512 w 1024431"/>
              <a:gd name="connsiteY9" fmla="*/ 69485 h 4361415"/>
              <a:gd name="connsiteX10" fmla="*/ 203824 w 1024431"/>
              <a:gd name="connsiteY10" fmla="*/ 90750 h 4361415"/>
              <a:gd name="connsiteX11" fmla="*/ 12438 w 1024431"/>
              <a:gd name="connsiteY11" fmla="*/ 154545 h 4361415"/>
              <a:gd name="connsiteX12" fmla="*/ 33703 w 1024431"/>
              <a:gd name="connsiteY12" fmla="*/ 250238 h 4361415"/>
              <a:gd name="connsiteX0" fmla="*/ 33703 w 1024431"/>
              <a:gd name="connsiteY0" fmla="*/ 250238 h 4361415"/>
              <a:gd name="connsiteX1" fmla="*/ 235722 w 1024431"/>
              <a:gd name="connsiteY1" fmla="*/ 3259252 h 4361415"/>
              <a:gd name="connsiteX2" fmla="*/ 565331 w 1024431"/>
              <a:gd name="connsiteY2" fmla="*/ 4354406 h 4361415"/>
              <a:gd name="connsiteX3" fmla="*/ 777983 w 1024431"/>
              <a:gd name="connsiteY3" fmla="*/ 3705820 h 4361415"/>
              <a:gd name="connsiteX4" fmla="*/ 926838 w 1024431"/>
              <a:gd name="connsiteY4" fmla="*/ 3248620 h 4361415"/>
              <a:gd name="connsiteX5" fmla="*/ 1022531 w 1024431"/>
              <a:gd name="connsiteY5" fmla="*/ 2887113 h 4361415"/>
              <a:gd name="connsiteX6" fmla="*/ 990633 w 1024431"/>
              <a:gd name="connsiteY6" fmla="*/ 1930183 h 4361415"/>
              <a:gd name="connsiteX7" fmla="*/ 990633 w 1024431"/>
              <a:gd name="connsiteY7" fmla="*/ 930722 h 4361415"/>
              <a:gd name="connsiteX8" fmla="*/ 926838 w 1024431"/>
              <a:gd name="connsiteY8" fmla="*/ 207708 h 4361415"/>
              <a:gd name="connsiteX9" fmla="*/ 820512 w 1024431"/>
              <a:gd name="connsiteY9" fmla="*/ 69485 h 4361415"/>
              <a:gd name="connsiteX10" fmla="*/ 203824 w 1024431"/>
              <a:gd name="connsiteY10" fmla="*/ 90750 h 4361415"/>
              <a:gd name="connsiteX11" fmla="*/ 12438 w 1024431"/>
              <a:gd name="connsiteY11" fmla="*/ 154545 h 4361415"/>
              <a:gd name="connsiteX12" fmla="*/ 33703 w 1024431"/>
              <a:gd name="connsiteY12" fmla="*/ 250238 h 436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24431" h="4361415">
                <a:moveTo>
                  <a:pt x="33703" y="250238"/>
                </a:moveTo>
                <a:cubicBezTo>
                  <a:pt x="70917" y="767689"/>
                  <a:pt x="147117" y="2575224"/>
                  <a:pt x="235722" y="3259252"/>
                </a:cubicBezTo>
                <a:cubicBezTo>
                  <a:pt x="324327" y="3943280"/>
                  <a:pt x="474954" y="4279978"/>
                  <a:pt x="565331" y="4354406"/>
                </a:cubicBezTo>
                <a:cubicBezTo>
                  <a:pt x="655708" y="4428834"/>
                  <a:pt x="717732" y="3890118"/>
                  <a:pt x="777983" y="3705820"/>
                </a:cubicBezTo>
                <a:cubicBezTo>
                  <a:pt x="838234" y="3521522"/>
                  <a:pt x="886080" y="3385071"/>
                  <a:pt x="926838" y="3248620"/>
                </a:cubicBezTo>
                <a:cubicBezTo>
                  <a:pt x="967596" y="3112169"/>
                  <a:pt x="1011899" y="3106852"/>
                  <a:pt x="1022531" y="2887113"/>
                </a:cubicBezTo>
                <a:cubicBezTo>
                  <a:pt x="1033163" y="2667374"/>
                  <a:pt x="995949" y="2256248"/>
                  <a:pt x="990633" y="1930183"/>
                </a:cubicBezTo>
                <a:cubicBezTo>
                  <a:pt x="985317" y="1604118"/>
                  <a:pt x="1001265" y="1217801"/>
                  <a:pt x="990633" y="930722"/>
                </a:cubicBezTo>
                <a:cubicBezTo>
                  <a:pt x="980001" y="643643"/>
                  <a:pt x="955191" y="351247"/>
                  <a:pt x="926838" y="207708"/>
                </a:cubicBezTo>
                <a:cubicBezTo>
                  <a:pt x="898485" y="64169"/>
                  <a:pt x="941014" y="88978"/>
                  <a:pt x="820512" y="69485"/>
                </a:cubicBezTo>
                <a:cubicBezTo>
                  <a:pt x="700010" y="49992"/>
                  <a:pt x="338503" y="76573"/>
                  <a:pt x="203824" y="90750"/>
                </a:cubicBezTo>
                <a:cubicBezTo>
                  <a:pt x="69145" y="104927"/>
                  <a:pt x="33703" y="126191"/>
                  <a:pt x="12438" y="154545"/>
                </a:cubicBezTo>
                <a:cubicBezTo>
                  <a:pt x="-8827" y="182899"/>
                  <a:pt x="-3511" y="-267213"/>
                  <a:pt x="33703" y="250238"/>
                </a:cubicBezTo>
                <a:close/>
              </a:path>
            </a:pathLst>
          </a:custGeom>
          <a:solidFill>
            <a:srgbClr val="00B0F0">
              <a:alpha val="47843"/>
            </a:srgbClr>
          </a:solidFill>
          <a:ln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031322" y="1988863"/>
            <a:ext cx="1040824" cy="3389034"/>
          </a:xfrm>
          <a:custGeom>
            <a:avLst/>
            <a:gdLst>
              <a:gd name="connsiteX0" fmla="*/ 72459 w 1034089"/>
              <a:gd name="connsiteY0" fmla="*/ 354719 h 3389034"/>
              <a:gd name="connsiteX1" fmla="*/ 146887 w 1034089"/>
              <a:gd name="connsiteY1" fmla="*/ 2693881 h 3389034"/>
              <a:gd name="connsiteX2" fmla="*/ 146887 w 1034089"/>
              <a:gd name="connsiteY2" fmla="*/ 3161714 h 3389034"/>
              <a:gd name="connsiteX3" fmla="*/ 359538 w 1034089"/>
              <a:gd name="connsiteY3" fmla="*/ 3363732 h 3389034"/>
              <a:gd name="connsiteX4" fmla="*/ 784840 w 1034089"/>
              <a:gd name="connsiteY4" fmla="*/ 3342467 h 3389034"/>
              <a:gd name="connsiteX5" fmla="*/ 976226 w 1034089"/>
              <a:gd name="connsiteY5" fmla="*/ 2970328 h 3389034"/>
              <a:gd name="connsiteX6" fmla="*/ 944328 w 1034089"/>
              <a:gd name="connsiteY6" fmla="*/ 2608821 h 3389034"/>
              <a:gd name="connsiteX7" fmla="*/ 944328 w 1034089"/>
              <a:gd name="connsiteY7" fmla="*/ 2172886 h 3389034"/>
              <a:gd name="connsiteX8" fmla="*/ 933696 w 1034089"/>
              <a:gd name="connsiteY8" fmla="*/ 1322281 h 3389034"/>
              <a:gd name="connsiteX9" fmla="*/ 976226 w 1034089"/>
              <a:gd name="connsiteY9" fmla="*/ 758756 h 3389034"/>
              <a:gd name="connsiteX10" fmla="*/ 1008124 w 1034089"/>
              <a:gd name="connsiteY10" fmla="*/ 290923 h 3389034"/>
              <a:gd name="connsiteX11" fmla="*/ 944328 w 1034089"/>
              <a:gd name="connsiteY11" fmla="*/ 78272 h 3389034"/>
              <a:gd name="connsiteX12" fmla="*/ 61826 w 1034089"/>
              <a:gd name="connsiteY12" fmla="*/ 14477 h 3389034"/>
              <a:gd name="connsiteX13" fmla="*/ 72459 w 1034089"/>
              <a:gd name="connsiteY13" fmla="*/ 354719 h 3389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34089" h="3389034">
                <a:moveTo>
                  <a:pt x="72459" y="354719"/>
                </a:moveTo>
                <a:cubicBezTo>
                  <a:pt x="86636" y="801286"/>
                  <a:pt x="134482" y="2226049"/>
                  <a:pt x="146887" y="2693881"/>
                </a:cubicBezTo>
                <a:cubicBezTo>
                  <a:pt x="159292" y="3161713"/>
                  <a:pt x="111445" y="3050072"/>
                  <a:pt x="146887" y="3161714"/>
                </a:cubicBezTo>
                <a:cubicBezTo>
                  <a:pt x="182329" y="3273356"/>
                  <a:pt x="253213" y="3333607"/>
                  <a:pt x="359538" y="3363732"/>
                </a:cubicBezTo>
                <a:cubicBezTo>
                  <a:pt x="465864" y="3393858"/>
                  <a:pt x="682059" y="3408034"/>
                  <a:pt x="784840" y="3342467"/>
                </a:cubicBezTo>
                <a:cubicBezTo>
                  <a:pt x="887621" y="3276900"/>
                  <a:pt x="949645" y="3092602"/>
                  <a:pt x="976226" y="2970328"/>
                </a:cubicBezTo>
                <a:cubicBezTo>
                  <a:pt x="1002807" y="2848054"/>
                  <a:pt x="949644" y="2741728"/>
                  <a:pt x="944328" y="2608821"/>
                </a:cubicBezTo>
                <a:cubicBezTo>
                  <a:pt x="939012" y="2475914"/>
                  <a:pt x="946100" y="2387309"/>
                  <a:pt x="944328" y="2172886"/>
                </a:cubicBezTo>
                <a:cubicBezTo>
                  <a:pt x="942556" y="1958463"/>
                  <a:pt x="928380" y="1557969"/>
                  <a:pt x="933696" y="1322281"/>
                </a:cubicBezTo>
                <a:cubicBezTo>
                  <a:pt x="939012" y="1086593"/>
                  <a:pt x="963821" y="930649"/>
                  <a:pt x="976226" y="758756"/>
                </a:cubicBezTo>
                <a:cubicBezTo>
                  <a:pt x="988631" y="586863"/>
                  <a:pt x="1013440" y="404337"/>
                  <a:pt x="1008124" y="290923"/>
                </a:cubicBezTo>
                <a:cubicBezTo>
                  <a:pt x="1002808" y="177509"/>
                  <a:pt x="1102044" y="124346"/>
                  <a:pt x="944328" y="78272"/>
                </a:cubicBezTo>
                <a:cubicBezTo>
                  <a:pt x="786612" y="32198"/>
                  <a:pt x="200049" y="-28053"/>
                  <a:pt x="61826" y="14477"/>
                </a:cubicBezTo>
                <a:cubicBezTo>
                  <a:pt x="-76397" y="57007"/>
                  <a:pt x="58282" y="-91848"/>
                  <a:pt x="72459" y="354719"/>
                </a:cubicBezTo>
                <a:close/>
              </a:path>
            </a:pathLst>
          </a:custGeom>
          <a:solidFill>
            <a:srgbClr val="BBE0E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702392" y="1925054"/>
            <a:ext cx="428618" cy="4321743"/>
          </a:xfrm>
          <a:custGeom>
            <a:avLst/>
            <a:gdLst>
              <a:gd name="connsiteX0" fmla="*/ 308008 w 428618"/>
              <a:gd name="connsiteY0" fmla="*/ 0 h 4321743"/>
              <a:gd name="connsiteX1" fmla="*/ 385010 w 428618"/>
              <a:gd name="connsiteY1" fmla="*/ 1135781 h 4321743"/>
              <a:gd name="connsiteX2" fmla="*/ 375385 w 428618"/>
              <a:gd name="connsiteY2" fmla="*/ 2117558 h 4321743"/>
              <a:gd name="connsiteX3" fmla="*/ 413886 w 428618"/>
              <a:gd name="connsiteY3" fmla="*/ 2492943 h 4321743"/>
              <a:gd name="connsiteX4" fmla="*/ 423511 w 428618"/>
              <a:gd name="connsiteY4" fmla="*/ 2868328 h 4321743"/>
              <a:gd name="connsiteX5" fmla="*/ 336884 w 428618"/>
              <a:gd name="connsiteY5" fmla="*/ 3147461 h 4321743"/>
              <a:gd name="connsiteX6" fmla="*/ 211755 w 428618"/>
              <a:gd name="connsiteY6" fmla="*/ 3638349 h 4321743"/>
              <a:gd name="connsiteX7" fmla="*/ 0 w 428618"/>
              <a:gd name="connsiteY7" fmla="*/ 4321743 h 432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618" h="4321743">
                <a:moveTo>
                  <a:pt x="308008" y="0"/>
                </a:moveTo>
                <a:cubicBezTo>
                  <a:pt x="340894" y="391427"/>
                  <a:pt x="373781" y="782855"/>
                  <a:pt x="385010" y="1135781"/>
                </a:cubicBezTo>
                <a:cubicBezTo>
                  <a:pt x="396240" y="1488707"/>
                  <a:pt x="370572" y="1891364"/>
                  <a:pt x="375385" y="2117558"/>
                </a:cubicBezTo>
                <a:cubicBezTo>
                  <a:pt x="380198" y="2343752"/>
                  <a:pt x="405865" y="2367815"/>
                  <a:pt x="413886" y="2492943"/>
                </a:cubicBezTo>
                <a:cubicBezTo>
                  <a:pt x="421907" y="2618071"/>
                  <a:pt x="436345" y="2759242"/>
                  <a:pt x="423511" y="2868328"/>
                </a:cubicBezTo>
                <a:cubicBezTo>
                  <a:pt x="410677" y="2977414"/>
                  <a:pt x="372177" y="3019124"/>
                  <a:pt x="336884" y="3147461"/>
                </a:cubicBezTo>
                <a:cubicBezTo>
                  <a:pt x="301591" y="3275798"/>
                  <a:pt x="267902" y="3442635"/>
                  <a:pt x="211755" y="3638349"/>
                </a:cubicBezTo>
                <a:cubicBezTo>
                  <a:pt x="155608" y="3834063"/>
                  <a:pt x="77804" y="4077903"/>
                  <a:pt x="0" y="4321743"/>
                </a:cubicBezTo>
              </a:path>
            </a:pathLst>
          </a:custGeom>
          <a:noFill/>
          <a:ln w="5715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552856" y="5663903"/>
            <a:ext cx="34580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Boyd HB.</a:t>
            </a:r>
          </a:p>
          <a:p>
            <a:r>
              <a:rPr lang="en-GB" sz="1400" dirty="0"/>
              <a:t>Surgical exposure of the ulna and proximal third of the radius through one </a:t>
            </a:r>
            <a:r>
              <a:rPr lang="en-GB" sz="1400" dirty="0" err="1"/>
              <a:t>incision.Surg</a:t>
            </a:r>
            <a:r>
              <a:rPr lang="en-GB" sz="1400" dirty="0"/>
              <a:t> </a:t>
            </a:r>
            <a:r>
              <a:rPr lang="en-GB" sz="1400" dirty="0" err="1"/>
              <a:t>Gynaecol</a:t>
            </a:r>
            <a:r>
              <a:rPr lang="en-GB" sz="1400" dirty="0"/>
              <a:t> Obstet1940;71:87-8.</a:t>
            </a:r>
          </a:p>
        </p:txBody>
      </p:sp>
    </p:spTree>
    <p:extLst>
      <p:ext uri="{BB962C8B-B14F-4D97-AF65-F5344CB8AC3E}">
        <p14:creationId xmlns:p14="http://schemas.microsoft.com/office/powerpoint/2010/main" val="23770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Lateral para-olecranon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33" y="2201030"/>
            <a:ext cx="7706937" cy="101966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124744"/>
            <a:ext cx="6253771" cy="10475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864" y="3201122"/>
            <a:ext cx="2817862" cy="3412886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071665" y="3354345"/>
            <a:ext cx="243907" cy="3088640"/>
          </a:xfrm>
          <a:custGeom>
            <a:avLst/>
            <a:gdLst>
              <a:gd name="connsiteX0" fmla="*/ 203200 w 243907"/>
              <a:gd name="connsiteY0" fmla="*/ 0 h 3088640"/>
              <a:gd name="connsiteX1" fmla="*/ 243840 w 243907"/>
              <a:gd name="connsiteY1" fmla="*/ 751840 h 3088640"/>
              <a:gd name="connsiteX2" fmla="*/ 213360 w 243907"/>
              <a:gd name="connsiteY2" fmla="*/ 1513840 h 3088640"/>
              <a:gd name="connsiteX3" fmla="*/ 233680 w 243907"/>
              <a:gd name="connsiteY3" fmla="*/ 2001520 h 3088640"/>
              <a:gd name="connsiteX4" fmla="*/ 81280 w 243907"/>
              <a:gd name="connsiteY4" fmla="*/ 2397760 h 3088640"/>
              <a:gd name="connsiteX5" fmla="*/ 20320 w 243907"/>
              <a:gd name="connsiteY5" fmla="*/ 2773680 h 3088640"/>
              <a:gd name="connsiteX6" fmla="*/ 0 w 243907"/>
              <a:gd name="connsiteY6" fmla="*/ 3088640 h 3088640"/>
              <a:gd name="connsiteX7" fmla="*/ 0 w 243907"/>
              <a:gd name="connsiteY7" fmla="*/ 3088640 h 308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907" h="3088640">
                <a:moveTo>
                  <a:pt x="203200" y="0"/>
                </a:moveTo>
                <a:cubicBezTo>
                  <a:pt x="222673" y="249766"/>
                  <a:pt x="242147" y="499533"/>
                  <a:pt x="243840" y="751840"/>
                </a:cubicBezTo>
                <a:cubicBezTo>
                  <a:pt x="245533" y="1004147"/>
                  <a:pt x="215053" y="1305560"/>
                  <a:pt x="213360" y="1513840"/>
                </a:cubicBezTo>
                <a:cubicBezTo>
                  <a:pt x="211667" y="1722120"/>
                  <a:pt x="255693" y="1854200"/>
                  <a:pt x="233680" y="2001520"/>
                </a:cubicBezTo>
                <a:cubicBezTo>
                  <a:pt x="211667" y="2148840"/>
                  <a:pt x="116840" y="2269067"/>
                  <a:pt x="81280" y="2397760"/>
                </a:cubicBezTo>
                <a:cubicBezTo>
                  <a:pt x="45720" y="2526453"/>
                  <a:pt x="33867" y="2658533"/>
                  <a:pt x="20320" y="2773680"/>
                </a:cubicBezTo>
                <a:cubicBezTo>
                  <a:pt x="6773" y="2888827"/>
                  <a:pt x="0" y="3088640"/>
                  <a:pt x="0" y="3088640"/>
                </a:cubicBezTo>
                <a:lnTo>
                  <a:pt x="0" y="3088640"/>
                </a:lnTo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3586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approach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687" y="1"/>
            <a:ext cx="9112852" cy="19658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84032" y="648866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Futura-BookOblique"/>
              </a:rPr>
              <a:t>J Shoulder Elbow </a:t>
            </a:r>
            <a:r>
              <a:rPr lang="en-US" i="1" dirty="0" err="1">
                <a:latin typeface="Futura-BookOblique"/>
              </a:rPr>
              <a:t>Surg</a:t>
            </a:r>
            <a:r>
              <a:rPr lang="en-US" i="1" dirty="0">
                <a:latin typeface="Futura-BookOblique"/>
              </a:rPr>
              <a:t> 2001;10:380-2.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6" t="5972" r="67162" b="4454"/>
          <a:stretch/>
        </p:blipFill>
        <p:spPr>
          <a:xfrm>
            <a:off x="1555148" y="1924306"/>
            <a:ext cx="1986724" cy="2554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2" t="5477" r="68743" b="3574"/>
          <a:stretch/>
        </p:blipFill>
        <p:spPr>
          <a:xfrm>
            <a:off x="1537772" y="4205052"/>
            <a:ext cx="2563967" cy="23259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57" t="5740" r="33743" b="8667"/>
          <a:stretch/>
        </p:blipFill>
        <p:spPr>
          <a:xfrm>
            <a:off x="4842936" y="1924308"/>
            <a:ext cx="2197936" cy="2554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117" t="5740" r="1942" b="6677"/>
          <a:stretch/>
        </p:blipFill>
        <p:spPr>
          <a:xfrm>
            <a:off x="8227069" y="1880310"/>
            <a:ext cx="2125928" cy="2598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13" t="3934" r="36425" b="3573"/>
          <a:stretch/>
        </p:blipFill>
        <p:spPr>
          <a:xfrm>
            <a:off x="4697441" y="4186320"/>
            <a:ext cx="2468788" cy="2344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415" t="5162" r="4571" b="5564"/>
          <a:stretch/>
        </p:blipFill>
        <p:spPr>
          <a:xfrm>
            <a:off x="8124259" y="4186319"/>
            <a:ext cx="2376728" cy="23068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59604" y="1042530"/>
            <a:ext cx="2028249" cy="1015663"/>
          </a:xfrm>
          <a:prstGeom prst="rect">
            <a:avLst/>
          </a:prstGeom>
          <a:solidFill>
            <a:srgbClr val="08080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linkClick r:id="" action="ppaction://noaction"/>
              </a:rPr>
              <a:t>Van </a:t>
            </a:r>
            <a:r>
              <a:rPr lang="en-US" dirty="0" err="1">
                <a:solidFill>
                  <a:schemeClr val="bg1"/>
                </a:solidFill>
                <a:hlinkClick r:id="" action="ppaction://noaction"/>
              </a:rPr>
              <a:t>Gorder</a:t>
            </a:r>
            <a:r>
              <a:rPr lang="en-US" dirty="0">
                <a:solidFill>
                  <a:schemeClr val="bg1"/>
                </a:solidFill>
                <a:hlinkClick r:id="" action="ppaction://noaction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hlinkClick r:id="" action="ppaction://noaction"/>
              </a:rPr>
              <a:t>Triceps splitting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(Tongue)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8087" y="1227699"/>
            <a:ext cx="2127634" cy="707886"/>
          </a:xfrm>
          <a:prstGeom prst="rect">
            <a:avLst/>
          </a:prstGeom>
          <a:solidFill>
            <a:srgbClr val="08080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Bryan </a:t>
            </a:r>
            <a:r>
              <a:rPr lang="en-US" dirty="0" err="1"/>
              <a:t>Morrey</a:t>
            </a:r>
            <a:endParaRPr lang="en-US" dirty="0"/>
          </a:p>
          <a:p>
            <a:pPr algn="ctr"/>
            <a:r>
              <a:rPr lang="en-US" dirty="0"/>
              <a:t>Triceps reflecting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09375" y="1276901"/>
            <a:ext cx="3209661" cy="707886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Macausland</a:t>
            </a:r>
            <a:endParaRPr lang="en-US" dirty="0"/>
          </a:p>
          <a:p>
            <a:pPr algn="ctr"/>
            <a:r>
              <a:rPr lang="en-US" dirty="0" err="1"/>
              <a:t>Transolecranon</a:t>
            </a:r>
            <a:r>
              <a:rPr lang="en-US" dirty="0"/>
              <a:t> osteotomy</a:t>
            </a:r>
          </a:p>
        </p:txBody>
      </p:sp>
    </p:spTree>
    <p:extLst>
      <p:ext uri="{BB962C8B-B14F-4D97-AF65-F5344CB8AC3E}">
        <p14:creationId xmlns:p14="http://schemas.microsoft.com/office/powerpoint/2010/main" val="281689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Lateral para-olecranon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384032" y="648866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Futura-BookOblique"/>
              </a:rPr>
              <a:t>J Shoulder Elbow </a:t>
            </a:r>
            <a:r>
              <a:rPr lang="en-US" i="1" dirty="0" err="1">
                <a:latin typeface="Futura-BookOblique"/>
              </a:rPr>
              <a:t>Surg</a:t>
            </a:r>
            <a:r>
              <a:rPr lang="en-US" i="1" dirty="0">
                <a:latin typeface="Futura-BookOblique"/>
              </a:rPr>
              <a:t> 2001;10:380-2.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2" t="5477" r="68743" b="3574"/>
          <a:stretch/>
        </p:blipFill>
        <p:spPr>
          <a:xfrm>
            <a:off x="1629421" y="1305038"/>
            <a:ext cx="5917694" cy="5368296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4079776" y="2484676"/>
            <a:ext cx="2111308" cy="1560810"/>
          </a:xfrm>
          <a:custGeom>
            <a:avLst/>
            <a:gdLst>
              <a:gd name="connsiteX0" fmla="*/ 1574593 w 2111308"/>
              <a:gd name="connsiteY0" fmla="*/ 157802 h 1560810"/>
              <a:gd name="connsiteX1" fmla="*/ 1837352 w 2111308"/>
              <a:gd name="connsiteY1" fmla="*/ 609747 h 1560810"/>
              <a:gd name="connsiteX2" fmla="*/ 2079090 w 2111308"/>
              <a:gd name="connsiteY2" fmla="*/ 1040671 h 1560810"/>
              <a:gd name="connsiteX3" fmla="*/ 2079090 w 2111308"/>
              <a:gd name="connsiteY3" fmla="*/ 1419043 h 1560810"/>
              <a:gd name="connsiteX4" fmla="*/ 1805821 w 2111308"/>
              <a:gd name="connsiteY4" fmla="*/ 1555678 h 1560810"/>
              <a:gd name="connsiteX5" fmla="*/ 1406427 w 2111308"/>
              <a:gd name="connsiteY5" fmla="*/ 1524147 h 1560810"/>
              <a:gd name="connsiteX6" fmla="*/ 1028055 w 2111308"/>
              <a:gd name="connsiteY6" fmla="*/ 1450574 h 1560810"/>
              <a:gd name="connsiteX7" fmla="*/ 880910 w 2111308"/>
              <a:gd name="connsiteY7" fmla="*/ 1408533 h 1560810"/>
              <a:gd name="connsiteX8" fmla="*/ 786317 w 2111308"/>
              <a:gd name="connsiteY8" fmla="*/ 1492616 h 1560810"/>
              <a:gd name="connsiteX9" fmla="*/ 597131 w 2111308"/>
              <a:gd name="connsiteY9" fmla="*/ 1440064 h 1560810"/>
              <a:gd name="connsiteX10" fmla="*/ 355393 w 2111308"/>
              <a:gd name="connsiteY10" fmla="*/ 1324450 h 1560810"/>
              <a:gd name="connsiteX11" fmla="*/ 155696 w 2111308"/>
              <a:gd name="connsiteY11" fmla="*/ 1229857 h 1560810"/>
              <a:gd name="connsiteX12" fmla="*/ 71614 w 2111308"/>
              <a:gd name="connsiteY12" fmla="*/ 925057 h 1560810"/>
              <a:gd name="connsiteX13" fmla="*/ 8552 w 2111308"/>
              <a:gd name="connsiteY13" fmla="*/ 567706 h 1560810"/>
              <a:gd name="connsiteX14" fmla="*/ 8552 w 2111308"/>
              <a:gd name="connsiteY14" fmla="*/ 336478 h 1560810"/>
              <a:gd name="connsiteX15" fmla="*/ 82124 w 2111308"/>
              <a:gd name="connsiteY15" fmla="*/ 199843 h 1560810"/>
              <a:gd name="connsiteX16" fmla="*/ 302841 w 2111308"/>
              <a:gd name="connsiteY16" fmla="*/ 231374 h 1560810"/>
              <a:gd name="connsiteX17" fmla="*/ 565600 w 2111308"/>
              <a:gd name="connsiteY17" fmla="*/ 94740 h 1560810"/>
              <a:gd name="connsiteX18" fmla="*/ 796827 w 2111308"/>
              <a:gd name="connsiteY18" fmla="*/ 147 h 1560810"/>
              <a:gd name="connsiteX19" fmla="*/ 933462 w 2111308"/>
              <a:gd name="connsiteY19" fmla="*/ 115761 h 1560810"/>
              <a:gd name="connsiteX20" fmla="*/ 1112138 w 2111308"/>
              <a:gd name="connsiteY20" fmla="*/ 147292 h 1560810"/>
              <a:gd name="connsiteX21" fmla="*/ 1416938 w 2111308"/>
              <a:gd name="connsiteY21" fmla="*/ 126271 h 1560810"/>
              <a:gd name="connsiteX22" fmla="*/ 1574593 w 2111308"/>
              <a:gd name="connsiteY22" fmla="*/ 157802 h 156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11308" h="1560810">
                <a:moveTo>
                  <a:pt x="1574593" y="157802"/>
                </a:moveTo>
                <a:cubicBezTo>
                  <a:pt x="1644662" y="238381"/>
                  <a:pt x="1753269" y="462602"/>
                  <a:pt x="1837352" y="609747"/>
                </a:cubicBezTo>
                <a:cubicBezTo>
                  <a:pt x="1921435" y="756892"/>
                  <a:pt x="2038800" y="905788"/>
                  <a:pt x="2079090" y="1040671"/>
                </a:cubicBezTo>
                <a:cubicBezTo>
                  <a:pt x="2119380" y="1175554"/>
                  <a:pt x="2124635" y="1333209"/>
                  <a:pt x="2079090" y="1419043"/>
                </a:cubicBezTo>
                <a:cubicBezTo>
                  <a:pt x="2033545" y="1504878"/>
                  <a:pt x="1917931" y="1538161"/>
                  <a:pt x="1805821" y="1555678"/>
                </a:cubicBezTo>
                <a:cubicBezTo>
                  <a:pt x="1693711" y="1573195"/>
                  <a:pt x="1536054" y="1541664"/>
                  <a:pt x="1406427" y="1524147"/>
                </a:cubicBezTo>
                <a:cubicBezTo>
                  <a:pt x="1276800" y="1506630"/>
                  <a:pt x="1115641" y="1469843"/>
                  <a:pt x="1028055" y="1450574"/>
                </a:cubicBezTo>
                <a:cubicBezTo>
                  <a:pt x="940469" y="1431305"/>
                  <a:pt x="921200" y="1401526"/>
                  <a:pt x="880910" y="1408533"/>
                </a:cubicBezTo>
                <a:cubicBezTo>
                  <a:pt x="840620" y="1415540"/>
                  <a:pt x="833613" y="1487361"/>
                  <a:pt x="786317" y="1492616"/>
                </a:cubicBezTo>
                <a:cubicBezTo>
                  <a:pt x="739020" y="1497871"/>
                  <a:pt x="668952" y="1468092"/>
                  <a:pt x="597131" y="1440064"/>
                </a:cubicBezTo>
                <a:cubicBezTo>
                  <a:pt x="525310" y="1412036"/>
                  <a:pt x="355393" y="1324450"/>
                  <a:pt x="355393" y="1324450"/>
                </a:cubicBezTo>
                <a:cubicBezTo>
                  <a:pt x="281821" y="1289416"/>
                  <a:pt x="202992" y="1296423"/>
                  <a:pt x="155696" y="1229857"/>
                </a:cubicBezTo>
                <a:cubicBezTo>
                  <a:pt x="108399" y="1163292"/>
                  <a:pt x="96138" y="1035415"/>
                  <a:pt x="71614" y="925057"/>
                </a:cubicBezTo>
                <a:cubicBezTo>
                  <a:pt x="47090" y="814699"/>
                  <a:pt x="19062" y="665802"/>
                  <a:pt x="8552" y="567706"/>
                </a:cubicBezTo>
                <a:cubicBezTo>
                  <a:pt x="-1958" y="469610"/>
                  <a:pt x="-3710" y="397788"/>
                  <a:pt x="8552" y="336478"/>
                </a:cubicBezTo>
                <a:cubicBezTo>
                  <a:pt x="20814" y="275168"/>
                  <a:pt x="33076" y="217360"/>
                  <a:pt x="82124" y="199843"/>
                </a:cubicBezTo>
                <a:cubicBezTo>
                  <a:pt x="131172" y="182326"/>
                  <a:pt x="222262" y="248891"/>
                  <a:pt x="302841" y="231374"/>
                </a:cubicBezTo>
                <a:cubicBezTo>
                  <a:pt x="383420" y="213857"/>
                  <a:pt x="483269" y="133278"/>
                  <a:pt x="565600" y="94740"/>
                </a:cubicBezTo>
                <a:cubicBezTo>
                  <a:pt x="647931" y="56202"/>
                  <a:pt x="735517" y="-3356"/>
                  <a:pt x="796827" y="147"/>
                </a:cubicBezTo>
                <a:cubicBezTo>
                  <a:pt x="858137" y="3650"/>
                  <a:pt x="880910" y="91237"/>
                  <a:pt x="933462" y="115761"/>
                </a:cubicBezTo>
                <a:cubicBezTo>
                  <a:pt x="986014" y="140285"/>
                  <a:pt x="1031559" y="145540"/>
                  <a:pt x="1112138" y="147292"/>
                </a:cubicBezTo>
                <a:cubicBezTo>
                  <a:pt x="1192717" y="149044"/>
                  <a:pt x="1334607" y="119264"/>
                  <a:pt x="1416938" y="126271"/>
                </a:cubicBezTo>
                <a:cubicBezTo>
                  <a:pt x="1499269" y="133278"/>
                  <a:pt x="1504524" y="77223"/>
                  <a:pt x="1574593" y="157802"/>
                </a:cubicBezTo>
                <a:close/>
              </a:path>
            </a:pathLst>
          </a:custGeom>
          <a:solidFill>
            <a:srgbClr val="7030A0">
              <a:alpha val="25098"/>
            </a:srgbClr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310" y="1916832"/>
            <a:ext cx="3027471" cy="35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163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Tip</a:t>
            </a:r>
            <a:br>
              <a:rPr lang="en-GB" dirty="0"/>
            </a:br>
            <a:r>
              <a:rPr lang="en-GB" dirty="0"/>
              <a:t>Extensibility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590" y="1556792"/>
            <a:ext cx="6798820" cy="509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340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2E0BED-1172-42B8-B05E-BFE47E892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91767"/>
            <a:ext cx="11176000" cy="685800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616207-CCCD-42E9-8155-929E27EC6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F8A58-340B-4324-9E7D-CBE672264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pPr/>
              <a:t>49</a:t>
            </a:fld>
            <a:endParaRPr lang="de-CH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50E7CF-AAFB-46BE-AB2F-B07B5BEC9E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623640"/>
            <a:ext cx="3528392" cy="1984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D73DC2-2B2A-424E-B57D-1452241CA9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933" y="1051099"/>
            <a:ext cx="3432308" cy="1930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0DC2E-13B6-4616-B1F5-75920130AB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128" y="1944784"/>
            <a:ext cx="3297506" cy="1854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EA72AE-6153-49F8-94B8-99C8213F58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580" y="2646596"/>
            <a:ext cx="3408304" cy="1917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CFC1F4-9026-4001-9269-A258600927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314" y="3296347"/>
            <a:ext cx="3519022" cy="1979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8B425B-4FDA-4ADE-B8C7-12F8B8AD0F2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968" y="4081183"/>
            <a:ext cx="3006630" cy="16912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48EE05-38D4-4088-B2E3-0E37BBA5BA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884" y="4781946"/>
            <a:ext cx="3408304" cy="191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4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My First case - 2005</a:t>
            </a:r>
            <a:br>
              <a:rPr lang="en-GB" dirty="0"/>
            </a:br>
            <a:r>
              <a:rPr lang="en-GB" dirty="0"/>
              <a:t>17 Y0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415480" y="1517650"/>
            <a:ext cx="3317346" cy="497147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9936" y="1517650"/>
            <a:ext cx="4553816" cy="49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779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76 YO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306960" y="1493324"/>
            <a:ext cx="3384376" cy="499894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6418" y="1538528"/>
            <a:ext cx="6369900" cy="47876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9856" y="5270166"/>
            <a:ext cx="1725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Fixation 2015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91336" y="5788104"/>
            <a:ext cx="35317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16 Months</a:t>
            </a:r>
          </a:p>
          <a:p>
            <a:r>
              <a:rPr lang="en-GB" dirty="0"/>
              <a:t>No Pain </a:t>
            </a:r>
          </a:p>
          <a:p>
            <a:r>
              <a:rPr lang="en-GB" dirty="0"/>
              <a:t>Lack of extension 20 degrees</a:t>
            </a:r>
          </a:p>
        </p:txBody>
      </p:sp>
    </p:spTree>
    <p:extLst>
      <p:ext uri="{BB962C8B-B14F-4D97-AF65-F5344CB8AC3E}">
        <p14:creationId xmlns:p14="http://schemas.microsoft.com/office/powerpoint/2010/main" val="66307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116632"/>
            <a:ext cx="4408281" cy="33123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519936" y="2996952"/>
            <a:ext cx="4710778" cy="3744416"/>
            <a:chOff x="2868772" y="1772816"/>
            <a:chExt cx="3846682" cy="28803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8772" y="1772816"/>
              <a:ext cx="3846682" cy="28803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4805" y="2273384"/>
              <a:ext cx="1630649" cy="122624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2207569" y="5248764"/>
            <a:ext cx="3103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Hardly ever do osteotomy</a:t>
            </a:r>
          </a:p>
        </p:txBody>
      </p:sp>
    </p:spTree>
    <p:extLst>
      <p:ext uri="{BB962C8B-B14F-4D97-AF65-F5344CB8AC3E}">
        <p14:creationId xmlns:p14="http://schemas.microsoft.com/office/powerpoint/2010/main" val="5844378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816" y="69139"/>
            <a:ext cx="5616624" cy="678886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7320136" y="404665"/>
            <a:ext cx="728100" cy="6343049"/>
          </a:xfrm>
          <a:custGeom>
            <a:avLst/>
            <a:gdLst>
              <a:gd name="connsiteX0" fmla="*/ 567891 w 728100"/>
              <a:gd name="connsiteY0" fmla="*/ 0 h 6343049"/>
              <a:gd name="connsiteX1" fmla="*/ 693019 w 728100"/>
              <a:gd name="connsiteY1" fmla="*/ 4042611 h 6343049"/>
              <a:gd name="connsiteX2" fmla="*/ 702645 w 728100"/>
              <a:gd name="connsiteY2" fmla="*/ 4735630 h 6343049"/>
              <a:gd name="connsiteX3" fmla="*/ 385011 w 728100"/>
              <a:gd name="connsiteY3" fmla="*/ 5650030 h 6343049"/>
              <a:gd name="connsiteX4" fmla="*/ 0 w 728100"/>
              <a:gd name="connsiteY4" fmla="*/ 6343049 h 634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100" h="6343049">
                <a:moveTo>
                  <a:pt x="567891" y="0"/>
                </a:moveTo>
                <a:cubicBezTo>
                  <a:pt x="619225" y="1626669"/>
                  <a:pt x="670560" y="3253339"/>
                  <a:pt x="693019" y="4042611"/>
                </a:cubicBezTo>
                <a:cubicBezTo>
                  <a:pt x="715478" y="4831883"/>
                  <a:pt x="753980" y="4467727"/>
                  <a:pt x="702645" y="4735630"/>
                </a:cubicBezTo>
                <a:cubicBezTo>
                  <a:pt x="651310" y="5003533"/>
                  <a:pt x="502118" y="5382127"/>
                  <a:pt x="385011" y="5650030"/>
                </a:cubicBezTo>
                <a:cubicBezTo>
                  <a:pt x="267904" y="5917933"/>
                  <a:pt x="133952" y="6130491"/>
                  <a:pt x="0" y="6343049"/>
                </a:cubicBezTo>
              </a:path>
            </a:pathLst>
          </a:cu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558" y="156175"/>
            <a:ext cx="2870721" cy="447629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492019" y="156176"/>
            <a:ext cx="1579646" cy="1688649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7828547" y="462014"/>
            <a:ext cx="86628" cy="4138863"/>
          </a:xfrm>
          <a:custGeom>
            <a:avLst/>
            <a:gdLst>
              <a:gd name="connsiteX0" fmla="*/ 0 w 86628"/>
              <a:gd name="connsiteY0" fmla="*/ 0 h 4138863"/>
              <a:gd name="connsiteX1" fmla="*/ 86628 w 86628"/>
              <a:gd name="connsiteY1" fmla="*/ 4138863 h 4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628" h="4138863">
                <a:moveTo>
                  <a:pt x="0" y="0"/>
                </a:moveTo>
                <a:lnTo>
                  <a:pt x="86628" y="4138863"/>
                </a:lnTo>
              </a:path>
            </a:pathLst>
          </a:custGeom>
          <a:noFill/>
          <a:ln w="762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47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69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5254" r="11865"/>
          <a:stretch/>
        </p:blipFill>
        <p:spPr>
          <a:xfrm>
            <a:off x="1703513" y="3284984"/>
            <a:ext cx="3424483" cy="26430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75936" y="1555639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65YO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98"/>
          <a:stretch/>
        </p:blipFill>
        <p:spPr>
          <a:xfrm>
            <a:off x="8184232" y="82930"/>
            <a:ext cx="1675994" cy="2799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978"/>
          <a:stretch/>
        </p:blipFill>
        <p:spPr>
          <a:xfrm>
            <a:off x="1545200" y="4558"/>
            <a:ext cx="2174537" cy="2081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229" y="148258"/>
            <a:ext cx="2035895" cy="1986681"/>
          </a:xfrm>
          <a:prstGeom prst="rect">
            <a:avLst/>
          </a:prstGeom>
        </p:spPr>
      </p:pic>
      <p:pic>
        <p:nvPicPr>
          <p:cNvPr id="15" name="IMG_691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5369" r="24446"/>
          <a:stretch/>
        </p:blipFill>
        <p:spPr>
          <a:xfrm rot="5400000">
            <a:off x="7215370" y="3608734"/>
            <a:ext cx="3295608" cy="30801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383" y="4365104"/>
            <a:ext cx="2686551" cy="2014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547" y="2236100"/>
            <a:ext cx="3456225" cy="178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7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090" y="13645"/>
            <a:ext cx="9136910" cy="144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79976" y="6488668"/>
            <a:ext cx="45002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vPSA88A"/>
              </a:rPr>
              <a:t>J Shoulder Elbow </a:t>
            </a:r>
            <a:r>
              <a:rPr lang="en-US" dirty="0" err="1">
                <a:latin typeface="AdvPSA88A"/>
              </a:rPr>
              <a:t>Surg</a:t>
            </a:r>
            <a:r>
              <a:rPr lang="en-US" dirty="0">
                <a:latin typeface="AdvPSA88A"/>
              </a:rPr>
              <a:t> (2010) 19, 399-405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80" y="2195510"/>
            <a:ext cx="3505200" cy="42357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1998" y="2979324"/>
            <a:ext cx="4150018" cy="3296578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4367808" y="3429000"/>
            <a:ext cx="864096" cy="3273622"/>
          </a:xfrm>
          <a:custGeom>
            <a:avLst/>
            <a:gdLst>
              <a:gd name="connsiteX0" fmla="*/ 0 w 652045"/>
              <a:gd name="connsiteY0" fmla="*/ 95560 h 2580984"/>
              <a:gd name="connsiteX1" fmla="*/ 114300 w 652045"/>
              <a:gd name="connsiteY1" fmla="*/ 667060 h 2580984"/>
              <a:gd name="connsiteX2" fmla="*/ 207818 w 652045"/>
              <a:gd name="connsiteY2" fmla="*/ 1165823 h 2580984"/>
              <a:gd name="connsiteX3" fmla="*/ 166255 w 652045"/>
              <a:gd name="connsiteY3" fmla="*/ 1851623 h 2580984"/>
              <a:gd name="connsiteX4" fmla="*/ 155864 w 652045"/>
              <a:gd name="connsiteY4" fmla="*/ 2360778 h 2580984"/>
              <a:gd name="connsiteX5" fmla="*/ 166255 w 652045"/>
              <a:gd name="connsiteY5" fmla="*/ 2527032 h 2580984"/>
              <a:gd name="connsiteX6" fmla="*/ 488373 w 652045"/>
              <a:gd name="connsiteY6" fmla="*/ 2547814 h 2580984"/>
              <a:gd name="connsiteX7" fmla="*/ 644236 w 652045"/>
              <a:gd name="connsiteY7" fmla="*/ 2516642 h 2580984"/>
              <a:gd name="connsiteX8" fmla="*/ 613064 w 652045"/>
              <a:gd name="connsiteY8" fmla="*/ 1799669 h 2580984"/>
              <a:gd name="connsiteX9" fmla="*/ 477982 w 652045"/>
              <a:gd name="connsiteY9" fmla="*/ 864487 h 2580984"/>
              <a:gd name="connsiteX10" fmla="*/ 384464 w 652045"/>
              <a:gd name="connsiteY10" fmla="*/ 334551 h 2580984"/>
              <a:gd name="connsiteX11" fmla="*/ 280555 w 652045"/>
              <a:gd name="connsiteY11" fmla="*/ 33214 h 2580984"/>
              <a:gd name="connsiteX12" fmla="*/ 135082 w 652045"/>
              <a:gd name="connsiteY12" fmla="*/ 22823 h 2580984"/>
              <a:gd name="connsiteX13" fmla="*/ 10391 w 652045"/>
              <a:gd name="connsiteY13" fmla="*/ 168296 h 258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2045" h="2580984">
                <a:moveTo>
                  <a:pt x="0" y="95560"/>
                </a:moveTo>
                <a:cubicBezTo>
                  <a:pt x="39832" y="292121"/>
                  <a:pt x="79664" y="488683"/>
                  <a:pt x="114300" y="667060"/>
                </a:cubicBezTo>
                <a:cubicBezTo>
                  <a:pt x="148936" y="845437"/>
                  <a:pt x="199159" y="968396"/>
                  <a:pt x="207818" y="1165823"/>
                </a:cubicBezTo>
                <a:cubicBezTo>
                  <a:pt x="216477" y="1363250"/>
                  <a:pt x="174914" y="1652464"/>
                  <a:pt x="166255" y="1851623"/>
                </a:cubicBezTo>
                <a:cubicBezTo>
                  <a:pt x="157596" y="2050782"/>
                  <a:pt x="155864" y="2248210"/>
                  <a:pt x="155864" y="2360778"/>
                </a:cubicBezTo>
                <a:cubicBezTo>
                  <a:pt x="155864" y="2473346"/>
                  <a:pt x="110837" y="2495859"/>
                  <a:pt x="166255" y="2527032"/>
                </a:cubicBezTo>
                <a:cubicBezTo>
                  <a:pt x="221673" y="2558205"/>
                  <a:pt x="408710" y="2549546"/>
                  <a:pt x="488373" y="2547814"/>
                </a:cubicBezTo>
                <a:cubicBezTo>
                  <a:pt x="568036" y="2546082"/>
                  <a:pt x="623454" y="2641333"/>
                  <a:pt x="644236" y="2516642"/>
                </a:cubicBezTo>
                <a:cubicBezTo>
                  <a:pt x="665018" y="2391951"/>
                  <a:pt x="640773" y="2075028"/>
                  <a:pt x="613064" y="1799669"/>
                </a:cubicBezTo>
                <a:cubicBezTo>
                  <a:pt x="585355" y="1524310"/>
                  <a:pt x="516082" y="1108673"/>
                  <a:pt x="477982" y="864487"/>
                </a:cubicBezTo>
                <a:cubicBezTo>
                  <a:pt x="439882" y="620301"/>
                  <a:pt x="417369" y="473097"/>
                  <a:pt x="384464" y="334551"/>
                </a:cubicBezTo>
                <a:cubicBezTo>
                  <a:pt x="351560" y="196006"/>
                  <a:pt x="322119" y="85169"/>
                  <a:pt x="280555" y="33214"/>
                </a:cubicBezTo>
                <a:cubicBezTo>
                  <a:pt x="238991" y="-18741"/>
                  <a:pt x="180109" y="309"/>
                  <a:pt x="135082" y="22823"/>
                </a:cubicBezTo>
                <a:cubicBezTo>
                  <a:pt x="90055" y="45337"/>
                  <a:pt x="50223" y="106816"/>
                  <a:pt x="10391" y="168296"/>
                </a:cubicBezTo>
              </a:path>
            </a:pathLst>
          </a:custGeom>
          <a:solidFill>
            <a:srgbClr val="F2F2F2">
              <a:alpha val="50196"/>
            </a:srgbClr>
          </a:solidFill>
          <a:ln w="28575">
            <a:solidFill>
              <a:srgbClr val="DAEDEF">
                <a:alpha val="7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567609" y="1916832"/>
            <a:ext cx="2382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Medial Rolled edge</a:t>
            </a:r>
          </a:p>
        </p:txBody>
      </p:sp>
    </p:spTree>
    <p:extLst>
      <p:ext uri="{BB962C8B-B14F-4D97-AF65-F5344CB8AC3E}">
        <p14:creationId xmlns:p14="http://schemas.microsoft.com/office/powerpoint/2010/main" val="343932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Lateral Para-olecranon approach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905" y="1704069"/>
            <a:ext cx="4040837" cy="488303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5784142" y="1772817"/>
            <a:ext cx="1273041" cy="4361415"/>
          </a:xfrm>
          <a:custGeom>
            <a:avLst/>
            <a:gdLst>
              <a:gd name="connsiteX0" fmla="*/ 50886 w 1041614"/>
              <a:gd name="connsiteY0" fmla="*/ 222940 h 4235501"/>
              <a:gd name="connsiteX1" fmla="*/ 539984 w 1041614"/>
              <a:gd name="connsiteY1" fmla="*/ 2859815 h 4235501"/>
              <a:gd name="connsiteX2" fmla="*/ 306067 w 1041614"/>
              <a:gd name="connsiteY2" fmla="*/ 3912438 h 4235501"/>
              <a:gd name="connsiteX3" fmla="*/ 508086 w 1041614"/>
              <a:gd name="connsiteY3" fmla="*/ 4199517 h 4235501"/>
              <a:gd name="connsiteX4" fmla="*/ 944021 w 1041614"/>
              <a:gd name="connsiteY4" fmla="*/ 3221322 h 4235501"/>
              <a:gd name="connsiteX5" fmla="*/ 1039714 w 1041614"/>
              <a:gd name="connsiteY5" fmla="*/ 2859815 h 4235501"/>
              <a:gd name="connsiteX6" fmla="*/ 1007816 w 1041614"/>
              <a:gd name="connsiteY6" fmla="*/ 1902885 h 4235501"/>
              <a:gd name="connsiteX7" fmla="*/ 1007816 w 1041614"/>
              <a:gd name="connsiteY7" fmla="*/ 903424 h 4235501"/>
              <a:gd name="connsiteX8" fmla="*/ 944021 w 1041614"/>
              <a:gd name="connsiteY8" fmla="*/ 180410 h 4235501"/>
              <a:gd name="connsiteX9" fmla="*/ 837695 w 1041614"/>
              <a:gd name="connsiteY9" fmla="*/ 42187 h 4235501"/>
              <a:gd name="connsiteX10" fmla="*/ 221007 w 1041614"/>
              <a:gd name="connsiteY10" fmla="*/ 63452 h 4235501"/>
              <a:gd name="connsiteX11" fmla="*/ 29621 w 1041614"/>
              <a:gd name="connsiteY11" fmla="*/ 127247 h 4235501"/>
              <a:gd name="connsiteX12" fmla="*/ 50886 w 1041614"/>
              <a:gd name="connsiteY12" fmla="*/ 222940 h 4235501"/>
              <a:gd name="connsiteX0" fmla="*/ 35775 w 1026503"/>
              <a:gd name="connsiteY0" fmla="*/ 227615 h 4239044"/>
              <a:gd name="connsiteX1" fmla="*/ 280324 w 1026503"/>
              <a:gd name="connsiteY1" fmla="*/ 2928285 h 4239044"/>
              <a:gd name="connsiteX2" fmla="*/ 290956 w 1026503"/>
              <a:gd name="connsiteY2" fmla="*/ 3917113 h 4239044"/>
              <a:gd name="connsiteX3" fmla="*/ 492975 w 1026503"/>
              <a:gd name="connsiteY3" fmla="*/ 4204192 h 4239044"/>
              <a:gd name="connsiteX4" fmla="*/ 928910 w 1026503"/>
              <a:gd name="connsiteY4" fmla="*/ 3225997 h 4239044"/>
              <a:gd name="connsiteX5" fmla="*/ 1024603 w 1026503"/>
              <a:gd name="connsiteY5" fmla="*/ 2864490 h 4239044"/>
              <a:gd name="connsiteX6" fmla="*/ 992705 w 1026503"/>
              <a:gd name="connsiteY6" fmla="*/ 1907560 h 4239044"/>
              <a:gd name="connsiteX7" fmla="*/ 992705 w 1026503"/>
              <a:gd name="connsiteY7" fmla="*/ 908099 h 4239044"/>
              <a:gd name="connsiteX8" fmla="*/ 928910 w 1026503"/>
              <a:gd name="connsiteY8" fmla="*/ 185085 h 4239044"/>
              <a:gd name="connsiteX9" fmla="*/ 822584 w 1026503"/>
              <a:gd name="connsiteY9" fmla="*/ 46862 h 4239044"/>
              <a:gd name="connsiteX10" fmla="*/ 205896 w 1026503"/>
              <a:gd name="connsiteY10" fmla="*/ 68127 h 4239044"/>
              <a:gd name="connsiteX11" fmla="*/ 14510 w 1026503"/>
              <a:gd name="connsiteY11" fmla="*/ 131922 h 4239044"/>
              <a:gd name="connsiteX12" fmla="*/ 35775 w 1026503"/>
              <a:gd name="connsiteY12" fmla="*/ 227615 h 4239044"/>
              <a:gd name="connsiteX0" fmla="*/ 35775 w 1026503"/>
              <a:gd name="connsiteY0" fmla="*/ 227615 h 3950479"/>
              <a:gd name="connsiteX1" fmla="*/ 280324 w 1026503"/>
              <a:gd name="connsiteY1" fmla="*/ 2928285 h 3950479"/>
              <a:gd name="connsiteX2" fmla="*/ 290956 w 1026503"/>
              <a:gd name="connsiteY2" fmla="*/ 3917113 h 3950479"/>
              <a:gd name="connsiteX3" fmla="*/ 684362 w 1026503"/>
              <a:gd name="connsiteY3" fmla="*/ 3672564 h 3950479"/>
              <a:gd name="connsiteX4" fmla="*/ 928910 w 1026503"/>
              <a:gd name="connsiteY4" fmla="*/ 3225997 h 3950479"/>
              <a:gd name="connsiteX5" fmla="*/ 1024603 w 1026503"/>
              <a:gd name="connsiteY5" fmla="*/ 2864490 h 3950479"/>
              <a:gd name="connsiteX6" fmla="*/ 992705 w 1026503"/>
              <a:gd name="connsiteY6" fmla="*/ 1907560 h 3950479"/>
              <a:gd name="connsiteX7" fmla="*/ 992705 w 1026503"/>
              <a:gd name="connsiteY7" fmla="*/ 908099 h 3950479"/>
              <a:gd name="connsiteX8" fmla="*/ 928910 w 1026503"/>
              <a:gd name="connsiteY8" fmla="*/ 185085 h 3950479"/>
              <a:gd name="connsiteX9" fmla="*/ 822584 w 1026503"/>
              <a:gd name="connsiteY9" fmla="*/ 46862 h 3950479"/>
              <a:gd name="connsiteX10" fmla="*/ 205896 w 1026503"/>
              <a:gd name="connsiteY10" fmla="*/ 68127 h 3950479"/>
              <a:gd name="connsiteX11" fmla="*/ 14510 w 1026503"/>
              <a:gd name="connsiteY11" fmla="*/ 131922 h 3950479"/>
              <a:gd name="connsiteX12" fmla="*/ 35775 w 1026503"/>
              <a:gd name="connsiteY12" fmla="*/ 227615 h 3950479"/>
              <a:gd name="connsiteX0" fmla="*/ 35775 w 1026503"/>
              <a:gd name="connsiteY0" fmla="*/ 227615 h 4348547"/>
              <a:gd name="connsiteX1" fmla="*/ 280324 w 1026503"/>
              <a:gd name="connsiteY1" fmla="*/ 2928285 h 4348547"/>
              <a:gd name="connsiteX2" fmla="*/ 567403 w 1026503"/>
              <a:gd name="connsiteY2" fmla="*/ 4331783 h 4348547"/>
              <a:gd name="connsiteX3" fmla="*/ 684362 w 1026503"/>
              <a:gd name="connsiteY3" fmla="*/ 3672564 h 4348547"/>
              <a:gd name="connsiteX4" fmla="*/ 928910 w 1026503"/>
              <a:gd name="connsiteY4" fmla="*/ 3225997 h 4348547"/>
              <a:gd name="connsiteX5" fmla="*/ 1024603 w 1026503"/>
              <a:gd name="connsiteY5" fmla="*/ 2864490 h 4348547"/>
              <a:gd name="connsiteX6" fmla="*/ 992705 w 1026503"/>
              <a:gd name="connsiteY6" fmla="*/ 1907560 h 4348547"/>
              <a:gd name="connsiteX7" fmla="*/ 992705 w 1026503"/>
              <a:gd name="connsiteY7" fmla="*/ 908099 h 4348547"/>
              <a:gd name="connsiteX8" fmla="*/ 928910 w 1026503"/>
              <a:gd name="connsiteY8" fmla="*/ 185085 h 4348547"/>
              <a:gd name="connsiteX9" fmla="*/ 822584 w 1026503"/>
              <a:gd name="connsiteY9" fmla="*/ 46862 h 4348547"/>
              <a:gd name="connsiteX10" fmla="*/ 205896 w 1026503"/>
              <a:gd name="connsiteY10" fmla="*/ 68127 h 4348547"/>
              <a:gd name="connsiteX11" fmla="*/ 14510 w 1026503"/>
              <a:gd name="connsiteY11" fmla="*/ 131922 h 4348547"/>
              <a:gd name="connsiteX12" fmla="*/ 35775 w 1026503"/>
              <a:gd name="connsiteY12" fmla="*/ 227615 h 4348547"/>
              <a:gd name="connsiteX0" fmla="*/ 33703 w 1024431"/>
              <a:gd name="connsiteY0" fmla="*/ 250238 h 4361002"/>
              <a:gd name="connsiteX1" fmla="*/ 235722 w 1024431"/>
              <a:gd name="connsiteY1" fmla="*/ 3259252 h 4361002"/>
              <a:gd name="connsiteX2" fmla="*/ 565331 w 1024431"/>
              <a:gd name="connsiteY2" fmla="*/ 4354406 h 4361002"/>
              <a:gd name="connsiteX3" fmla="*/ 682290 w 1024431"/>
              <a:gd name="connsiteY3" fmla="*/ 3695187 h 4361002"/>
              <a:gd name="connsiteX4" fmla="*/ 926838 w 1024431"/>
              <a:gd name="connsiteY4" fmla="*/ 3248620 h 4361002"/>
              <a:gd name="connsiteX5" fmla="*/ 1022531 w 1024431"/>
              <a:gd name="connsiteY5" fmla="*/ 2887113 h 4361002"/>
              <a:gd name="connsiteX6" fmla="*/ 990633 w 1024431"/>
              <a:gd name="connsiteY6" fmla="*/ 1930183 h 4361002"/>
              <a:gd name="connsiteX7" fmla="*/ 990633 w 1024431"/>
              <a:gd name="connsiteY7" fmla="*/ 930722 h 4361002"/>
              <a:gd name="connsiteX8" fmla="*/ 926838 w 1024431"/>
              <a:gd name="connsiteY8" fmla="*/ 207708 h 4361002"/>
              <a:gd name="connsiteX9" fmla="*/ 820512 w 1024431"/>
              <a:gd name="connsiteY9" fmla="*/ 69485 h 4361002"/>
              <a:gd name="connsiteX10" fmla="*/ 203824 w 1024431"/>
              <a:gd name="connsiteY10" fmla="*/ 90750 h 4361002"/>
              <a:gd name="connsiteX11" fmla="*/ 12438 w 1024431"/>
              <a:gd name="connsiteY11" fmla="*/ 154545 h 4361002"/>
              <a:gd name="connsiteX12" fmla="*/ 33703 w 1024431"/>
              <a:gd name="connsiteY12" fmla="*/ 250238 h 4361002"/>
              <a:gd name="connsiteX0" fmla="*/ 33703 w 1024431"/>
              <a:gd name="connsiteY0" fmla="*/ 250238 h 4361415"/>
              <a:gd name="connsiteX1" fmla="*/ 235722 w 1024431"/>
              <a:gd name="connsiteY1" fmla="*/ 3259252 h 4361415"/>
              <a:gd name="connsiteX2" fmla="*/ 565331 w 1024431"/>
              <a:gd name="connsiteY2" fmla="*/ 4354406 h 4361415"/>
              <a:gd name="connsiteX3" fmla="*/ 724821 w 1024431"/>
              <a:gd name="connsiteY3" fmla="*/ 3705820 h 4361415"/>
              <a:gd name="connsiteX4" fmla="*/ 926838 w 1024431"/>
              <a:gd name="connsiteY4" fmla="*/ 3248620 h 4361415"/>
              <a:gd name="connsiteX5" fmla="*/ 1022531 w 1024431"/>
              <a:gd name="connsiteY5" fmla="*/ 2887113 h 4361415"/>
              <a:gd name="connsiteX6" fmla="*/ 990633 w 1024431"/>
              <a:gd name="connsiteY6" fmla="*/ 1930183 h 4361415"/>
              <a:gd name="connsiteX7" fmla="*/ 990633 w 1024431"/>
              <a:gd name="connsiteY7" fmla="*/ 930722 h 4361415"/>
              <a:gd name="connsiteX8" fmla="*/ 926838 w 1024431"/>
              <a:gd name="connsiteY8" fmla="*/ 207708 h 4361415"/>
              <a:gd name="connsiteX9" fmla="*/ 820512 w 1024431"/>
              <a:gd name="connsiteY9" fmla="*/ 69485 h 4361415"/>
              <a:gd name="connsiteX10" fmla="*/ 203824 w 1024431"/>
              <a:gd name="connsiteY10" fmla="*/ 90750 h 4361415"/>
              <a:gd name="connsiteX11" fmla="*/ 12438 w 1024431"/>
              <a:gd name="connsiteY11" fmla="*/ 154545 h 4361415"/>
              <a:gd name="connsiteX12" fmla="*/ 33703 w 1024431"/>
              <a:gd name="connsiteY12" fmla="*/ 250238 h 4361415"/>
              <a:gd name="connsiteX0" fmla="*/ 33703 w 1024431"/>
              <a:gd name="connsiteY0" fmla="*/ 250238 h 4361415"/>
              <a:gd name="connsiteX1" fmla="*/ 235722 w 1024431"/>
              <a:gd name="connsiteY1" fmla="*/ 3259252 h 4361415"/>
              <a:gd name="connsiteX2" fmla="*/ 565331 w 1024431"/>
              <a:gd name="connsiteY2" fmla="*/ 4354406 h 4361415"/>
              <a:gd name="connsiteX3" fmla="*/ 777983 w 1024431"/>
              <a:gd name="connsiteY3" fmla="*/ 3705820 h 4361415"/>
              <a:gd name="connsiteX4" fmla="*/ 926838 w 1024431"/>
              <a:gd name="connsiteY4" fmla="*/ 3248620 h 4361415"/>
              <a:gd name="connsiteX5" fmla="*/ 1022531 w 1024431"/>
              <a:gd name="connsiteY5" fmla="*/ 2887113 h 4361415"/>
              <a:gd name="connsiteX6" fmla="*/ 990633 w 1024431"/>
              <a:gd name="connsiteY6" fmla="*/ 1930183 h 4361415"/>
              <a:gd name="connsiteX7" fmla="*/ 990633 w 1024431"/>
              <a:gd name="connsiteY7" fmla="*/ 930722 h 4361415"/>
              <a:gd name="connsiteX8" fmla="*/ 926838 w 1024431"/>
              <a:gd name="connsiteY8" fmla="*/ 207708 h 4361415"/>
              <a:gd name="connsiteX9" fmla="*/ 820512 w 1024431"/>
              <a:gd name="connsiteY9" fmla="*/ 69485 h 4361415"/>
              <a:gd name="connsiteX10" fmla="*/ 203824 w 1024431"/>
              <a:gd name="connsiteY10" fmla="*/ 90750 h 4361415"/>
              <a:gd name="connsiteX11" fmla="*/ 12438 w 1024431"/>
              <a:gd name="connsiteY11" fmla="*/ 154545 h 4361415"/>
              <a:gd name="connsiteX12" fmla="*/ 33703 w 1024431"/>
              <a:gd name="connsiteY12" fmla="*/ 250238 h 436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24431" h="4361415">
                <a:moveTo>
                  <a:pt x="33703" y="250238"/>
                </a:moveTo>
                <a:cubicBezTo>
                  <a:pt x="70917" y="767689"/>
                  <a:pt x="147117" y="2575224"/>
                  <a:pt x="235722" y="3259252"/>
                </a:cubicBezTo>
                <a:cubicBezTo>
                  <a:pt x="324327" y="3943280"/>
                  <a:pt x="474954" y="4279978"/>
                  <a:pt x="565331" y="4354406"/>
                </a:cubicBezTo>
                <a:cubicBezTo>
                  <a:pt x="655708" y="4428834"/>
                  <a:pt x="717732" y="3890118"/>
                  <a:pt x="777983" y="3705820"/>
                </a:cubicBezTo>
                <a:cubicBezTo>
                  <a:pt x="838234" y="3521522"/>
                  <a:pt x="886080" y="3385071"/>
                  <a:pt x="926838" y="3248620"/>
                </a:cubicBezTo>
                <a:cubicBezTo>
                  <a:pt x="967596" y="3112169"/>
                  <a:pt x="1011899" y="3106852"/>
                  <a:pt x="1022531" y="2887113"/>
                </a:cubicBezTo>
                <a:cubicBezTo>
                  <a:pt x="1033163" y="2667374"/>
                  <a:pt x="995949" y="2256248"/>
                  <a:pt x="990633" y="1930183"/>
                </a:cubicBezTo>
                <a:cubicBezTo>
                  <a:pt x="985317" y="1604118"/>
                  <a:pt x="1001265" y="1217801"/>
                  <a:pt x="990633" y="930722"/>
                </a:cubicBezTo>
                <a:cubicBezTo>
                  <a:pt x="980001" y="643643"/>
                  <a:pt x="955191" y="351247"/>
                  <a:pt x="926838" y="207708"/>
                </a:cubicBezTo>
                <a:cubicBezTo>
                  <a:pt x="898485" y="64169"/>
                  <a:pt x="941014" y="88978"/>
                  <a:pt x="820512" y="69485"/>
                </a:cubicBezTo>
                <a:cubicBezTo>
                  <a:pt x="700010" y="49992"/>
                  <a:pt x="338503" y="76573"/>
                  <a:pt x="203824" y="90750"/>
                </a:cubicBezTo>
                <a:cubicBezTo>
                  <a:pt x="69145" y="104927"/>
                  <a:pt x="33703" y="126191"/>
                  <a:pt x="12438" y="154545"/>
                </a:cubicBezTo>
                <a:cubicBezTo>
                  <a:pt x="-8827" y="182899"/>
                  <a:pt x="-3511" y="-267213"/>
                  <a:pt x="33703" y="250238"/>
                </a:cubicBezTo>
                <a:close/>
              </a:path>
            </a:pathLst>
          </a:custGeom>
          <a:solidFill>
            <a:srgbClr val="00B0F0">
              <a:alpha val="47843"/>
            </a:srgbClr>
          </a:solidFill>
          <a:ln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031322" y="1988863"/>
            <a:ext cx="1040824" cy="3389034"/>
          </a:xfrm>
          <a:custGeom>
            <a:avLst/>
            <a:gdLst>
              <a:gd name="connsiteX0" fmla="*/ 72459 w 1034089"/>
              <a:gd name="connsiteY0" fmla="*/ 354719 h 3389034"/>
              <a:gd name="connsiteX1" fmla="*/ 146887 w 1034089"/>
              <a:gd name="connsiteY1" fmla="*/ 2693881 h 3389034"/>
              <a:gd name="connsiteX2" fmla="*/ 146887 w 1034089"/>
              <a:gd name="connsiteY2" fmla="*/ 3161714 h 3389034"/>
              <a:gd name="connsiteX3" fmla="*/ 359538 w 1034089"/>
              <a:gd name="connsiteY3" fmla="*/ 3363732 h 3389034"/>
              <a:gd name="connsiteX4" fmla="*/ 784840 w 1034089"/>
              <a:gd name="connsiteY4" fmla="*/ 3342467 h 3389034"/>
              <a:gd name="connsiteX5" fmla="*/ 976226 w 1034089"/>
              <a:gd name="connsiteY5" fmla="*/ 2970328 h 3389034"/>
              <a:gd name="connsiteX6" fmla="*/ 944328 w 1034089"/>
              <a:gd name="connsiteY6" fmla="*/ 2608821 h 3389034"/>
              <a:gd name="connsiteX7" fmla="*/ 944328 w 1034089"/>
              <a:gd name="connsiteY7" fmla="*/ 2172886 h 3389034"/>
              <a:gd name="connsiteX8" fmla="*/ 933696 w 1034089"/>
              <a:gd name="connsiteY8" fmla="*/ 1322281 h 3389034"/>
              <a:gd name="connsiteX9" fmla="*/ 976226 w 1034089"/>
              <a:gd name="connsiteY9" fmla="*/ 758756 h 3389034"/>
              <a:gd name="connsiteX10" fmla="*/ 1008124 w 1034089"/>
              <a:gd name="connsiteY10" fmla="*/ 290923 h 3389034"/>
              <a:gd name="connsiteX11" fmla="*/ 944328 w 1034089"/>
              <a:gd name="connsiteY11" fmla="*/ 78272 h 3389034"/>
              <a:gd name="connsiteX12" fmla="*/ 61826 w 1034089"/>
              <a:gd name="connsiteY12" fmla="*/ 14477 h 3389034"/>
              <a:gd name="connsiteX13" fmla="*/ 72459 w 1034089"/>
              <a:gd name="connsiteY13" fmla="*/ 354719 h 3389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34089" h="3389034">
                <a:moveTo>
                  <a:pt x="72459" y="354719"/>
                </a:moveTo>
                <a:cubicBezTo>
                  <a:pt x="86636" y="801286"/>
                  <a:pt x="134482" y="2226049"/>
                  <a:pt x="146887" y="2693881"/>
                </a:cubicBezTo>
                <a:cubicBezTo>
                  <a:pt x="159292" y="3161713"/>
                  <a:pt x="111445" y="3050072"/>
                  <a:pt x="146887" y="3161714"/>
                </a:cubicBezTo>
                <a:cubicBezTo>
                  <a:pt x="182329" y="3273356"/>
                  <a:pt x="253213" y="3333607"/>
                  <a:pt x="359538" y="3363732"/>
                </a:cubicBezTo>
                <a:cubicBezTo>
                  <a:pt x="465864" y="3393858"/>
                  <a:pt x="682059" y="3408034"/>
                  <a:pt x="784840" y="3342467"/>
                </a:cubicBezTo>
                <a:cubicBezTo>
                  <a:pt x="887621" y="3276900"/>
                  <a:pt x="949645" y="3092602"/>
                  <a:pt x="976226" y="2970328"/>
                </a:cubicBezTo>
                <a:cubicBezTo>
                  <a:pt x="1002807" y="2848054"/>
                  <a:pt x="949644" y="2741728"/>
                  <a:pt x="944328" y="2608821"/>
                </a:cubicBezTo>
                <a:cubicBezTo>
                  <a:pt x="939012" y="2475914"/>
                  <a:pt x="946100" y="2387309"/>
                  <a:pt x="944328" y="2172886"/>
                </a:cubicBezTo>
                <a:cubicBezTo>
                  <a:pt x="942556" y="1958463"/>
                  <a:pt x="928380" y="1557969"/>
                  <a:pt x="933696" y="1322281"/>
                </a:cubicBezTo>
                <a:cubicBezTo>
                  <a:pt x="939012" y="1086593"/>
                  <a:pt x="963821" y="930649"/>
                  <a:pt x="976226" y="758756"/>
                </a:cubicBezTo>
                <a:cubicBezTo>
                  <a:pt x="988631" y="586863"/>
                  <a:pt x="1013440" y="404337"/>
                  <a:pt x="1008124" y="290923"/>
                </a:cubicBezTo>
                <a:cubicBezTo>
                  <a:pt x="1002808" y="177509"/>
                  <a:pt x="1102044" y="124346"/>
                  <a:pt x="944328" y="78272"/>
                </a:cubicBezTo>
                <a:cubicBezTo>
                  <a:pt x="786612" y="32198"/>
                  <a:pt x="200049" y="-28053"/>
                  <a:pt x="61826" y="14477"/>
                </a:cubicBezTo>
                <a:cubicBezTo>
                  <a:pt x="-76397" y="57007"/>
                  <a:pt x="58282" y="-91848"/>
                  <a:pt x="72459" y="354719"/>
                </a:cubicBezTo>
                <a:close/>
              </a:path>
            </a:pathLst>
          </a:custGeom>
          <a:solidFill>
            <a:srgbClr val="BBE0E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702392" y="1925054"/>
            <a:ext cx="428618" cy="4321743"/>
          </a:xfrm>
          <a:custGeom>
            <a:avLst/>
            <a:gdLst>
              <a:gd name="connsiteX0" fmla="*/ 308008 w 428618"/>
              <a:gd name="connsiteY0" fmla="*/ 0 h 4321743"/>
              <a:gd name="connsiteX1" fmla="*/ 385010 w 428618"/>
              <a:gd name="connsiteY1" fmla="*/ 1135781 h 4321743"/>
              <a:gd name="connsiteX2" fmla="*/ 375385 w 428618"/>
              <a:gd name="connsiteY2" fmla="*/ 2117558 h 4321743"/>
              <a:gd name="connsiteX3" fmla="*/ 413886 w 428618"/>
              <a:gd name="connsiteY3" fmla="*/ 2492943 h 4321743"/>
              <a:gd name="connsiteX4" fmla="*/ 423511 w 428618"/>
              <a:gd name="connsiteY4" fmla="*/ 2868328 h 4321743"/>
              <a:gd name="connsiteX5" fmla="*/ 336884 w 428618"/>
              <a:gd name="connsiteY5" fmla="*/ 3147461 h 4321743"/>
              <a:gd name="connsiteX6" fmla="*/ 211755 w 428618"/>
              <a:gd name="connsiteY6" fmla="*/ 3638349 h 4321743"/>
              <a:gd name="connsiteX7" fmla="*/ 0 w 428618"/>
              <a:gd name="connsiteY7" fmla="*/ 4321743 h 432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618" h="4321743">
                <a:moveTo>
                  <a:pt x="308008" y="0"/>
                </a:moveTo>
                <a:cubicBezTo>
                  <a:pt x="340894" y="391427"/>
                  <a:pt x="373781" y="782855"/>
                  <a:pt x="385010" y="1135781"/>
                </a:cubicBezTo>
                <a:cubicBezTo>
                  <a:pt x="396240" y="1488707"/>
                  <a:pt x="370572" y="1891364"/>
                  <a:pt x="375385" y="2117558"/>
                </a:cubicBezTo>
                <a:cubicBezTo>
                  <a:pt x="380198" y="2343752"/>
                  <a:pt x="405865" y="2367815"/>
                  <a:pt x="413886" y="2492943"/>
                </a:cubicBezTo>
                <a:cubicBezTo>
                  <a:pt x="421907" y="2618071"/>
                  <a:pt x="436345" y="2759242"/>
                  <a:pt x="423511" y="2868328"/>
                </a:cubicBezTo>
                <a:cubicBezTo>
                  <a:pt x="410677" y="2977414"/>
                  <a:pt x="372177" y="3019124"/>
                  <a:pt x="336884" y="3147461"/>
                </a:cubicBezTo>
                <a:cubicBezTo>
                  <a:pt x="301591" y="3275798"/>
                  <a:pt x="267902" y="3442635"/>
                  <a:pt x="211755" y="3638349"/>
                </a:cubicBezTo>
                <a:cubicBezTo>
                  <a:pt x="155608" y="3834063"/>
                  <a:pt x="77804" y="4077903"/>
                  <a:pt x="0" y="4321743"/>
                </a:cubicBezTo>
              </a:path>
            </a:pathLst>
          </a:custGeom>
          <a:noFill/>
          <a:ln w="5715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552856" y="5663903"/>
            <a:ext cx="34580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Boyd HB.</a:t>
            </a:r>
          </a:p>
          <a:p>
            <a:r>
              <a:rPr lang="en-GB" sz="1400" dirty="0"/>
              <a:t>Surgical exposure of the ulna and proximal third of the radius through one </a:t>
            </a:r>
            <a:r>
              <a:rPr lang="en-GB" sz="1400" dirty="0" err="1"/>
              <a:t>incision.Surg</a:t>
            </a:r>
            <a:r>
              <a:rPr lang="en-GB" sz="1400" dirty="0"/>
              <a:t> </a:t>
            </a:r>
            <a:r>
              <a:rPr lang="en-GB" sz="1400" dirty="0" err="1"/>
              <a:t>Gynaecol</a:t>
            </a:r>
            <a:r>
              <a:rPr lang="en-GB" sz="1400" dirty="0"/>
              <a:t> Obstet1940;71:87-8.</a:t>
            </a:r>
          </a:p>
        </p:txBody>
      </p:sp>
    </p:spTree>
    <p:extLst>
      <p:ext uri="{BB962C8B-B14F-4D97-AF65-F5344CB8AC3E}">
        <p14:creationId xmlns:p14="http://schemas.microsoft.com/office/powerpoint/2010/main" val="194430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Lateral para-olecranon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384032" y="648866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Futura-BookOblique"/>
              </a:rPr>
              <a:t>J Shoulder Elbow </a:t>
            </a:r>
            <a:r>
              <a:rPr lang="en-US" i="1" dirty="0" err="1">
                <a:latin typeface="Futura-BookOblique"/>
              </a:rPr>
              <a:t>Surg</a:t>
            </a:r>
            <a:r>
              <a:rPr lang="en-US" i="1" dirty="0">
                <a:latin typeface="Futura-BookOblique"/>
              </a:rPr>
              <a:t> 2001;10:380-2.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2" t="5477" r="68743" b="3574"/>
          <a:stretch/>
        </p:blipFill>
        <p:spPr>
          <a:xfrm>
            <a:off x="1629421" y="1305038"/>
            <a:ext cx="5917694" cy="5368296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4079776" y="2484676"/>
            <a:ext cx="2111308" cy="1560810"/>
          </a:xfrm>
          <a:custGeom>
            <a:avLst/>
            <a:gdLst>
              <a:gd name="connsiteX0" fmla="*/ 1574593 w 2111308"/>
              <a:gd name="connsiteY0" fmla="*/ 157802 h 1560810"/>
              <a:gd name="connsiteX1" fmla="*/ 1837352 w 2111308"/>
              <a:gd name="connsiteY1" fmla="*/ 609747 h 1560810"/>
              <a:gd name="connsiteX2" fmla="*/ 2079090 w 2111308"/>
              <a:gd name="connsiteY2" fmla="*/ 1040671 h 1560810"/>
              <a:gd name="connsiteX3" fmla="*/ 2079090 w 2111308"/>
              <a:gd name="connsiteY3" fmla="*/ 1419043 h 1560810"/>
              <a:gd name="connsiteX4" fmla="*/ 1805821 w 2111308"/>
              <a:gd name="connsiteY4" fmla="*/ 1555678 h 1560810"/>
              <a:gd name="connsiteX5" fmla="*/ 1406427 w 2111308"/>
              <a:gd name="connsiteY5" fmla="*/ 1524147 h 1560810"/>
              <a:gd name="connsiteX6" fmla="*/ 1028055 w 2111308"/>
              <a:gd name="connsiteY6" fmla="*/ 1450574 h 1560810"/>
              <a:gd name="connsiteX7" fmla="*/ 880910 w 2111308"/>
              <a:gd name="connsiteY7" fmla="*/ 1408533 h 1560810"/>
              <a:gd name="connsiteX8" fmla="*/ 786317 w 2111308"/>
              <a:gd name="connsiteY8" fmla="*/ 1492616 h 1560810"/>
              <a:gd name="connsiteX9" fmla="*/ 597131 w 2111308"/>
              <a:gd name="connsiteY9" fmla="*/ 1440064 h 1560810"/>
              <a:gd name="connsiteX10" fmla="*/ 355393 w 2111308"/>
              <a:gd name="connsiteY10" fmla="*/ 1324450 h 1560810"/>
              <a:gd name="connsiteX11" fmla="*/ 155696 w 2111308"/>
              <a:gd name="connsiteY11" fmla="*/ 1229857 h 1560810"/>
              <a:gd name="connsiteX12" fmla="*/ 71614 w 2111308"/>
              <a:gd name="connsiteY12" fmla="*/ 925057 h 1560810"/>
              <a:gd name="connsiteX13" fmla="*/ 8552 w 2111308"/>
              <a:gd name="connsiteY13" fmla="*/ 567706 h 1560810"/>
              <a:gd name="connsiteX14" fmla="*/ 8552 w 2111308"/>
              <a:gd name="connsiteY14" fmla="*/ 336478 h 1560810"/>
              <a:gd name="connsiteX15" fmla="*/ 82124 w 2111308"/>
              <a:gd name="connsiteY15" fmla="*/ 199843 h 1560810"/>
              <a:gd name="connsiteX16" fmla="*/ 302841 w 2111308"/>
              <a:gd name="connsiteY16" fmla="*/ 231374 h 1560810"/>
              <a:gd name="connsiteX17" fmla="*/ 565600 w 2111308"/>
              <a:gd name="connsiteY17" fmla="*/ 94740 h 1560810"/>
              <a:gd name="connsiteX18" fmla="*/ 796827 w 2111308"/>
              <a:gd name="connsiteY18" fmla="*/ 147 h 1560810"/>
              <a:gd name="connsiteX19" fmla="*/ 933462 w 2111308"/>
              <a:gd name="connsiteY19" fmla="*/ 115761 h 1560810"/>
              <a:gd name="connsiteX20" fmla="*/ 1112138 w 2111308"/>
              <a:gd name="connsiteY20" fmla="*/ 147292 h 1560810"/>
              <a:gd name="connsiteX21" fmla="*/ 1416938 w 2111308"/>
              <a:gd name="connsiteY21" fmla="*/ 126271 h 1560810"/>
              <a:gd name="connsiteX22" fmla="*/ 1574593 w 2111308"/>
              <a:gd name="connsiteY22" fmla="*/ 157802 h 156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11308" h="1560810">
                <a:moveTo>
                  <a:pt x="1574593" y="157802"/>
                </a:moveTo>
                <a:cubicBezTo>
                  <a:pt x="1644662" y="238381"/>
                  <a:pt x="1753269" y="462602"/>
                  <a:pt x="1837352" y="609747"/>
                </a:cubicBezTo>
                <a:cubicBezTo>
                  <a:pt x="1921435" y="756892"/>
                  <a:pt x="2038800" y="905788"/>
                  <a:pt x="2079090" y="1040671"/>
                </a:cubicBezTo>
                <a:cubicBezTo>
                  <a:pt x="2119380" y="1175554"/>
                  <a:pt x="2124635" y="1333209"/>
                  <a:pt x="2079090" y="1419043"/>
                </a:cubicBezTo>
                <a:cubicBezTo>
                  <a:pt x="2033545" y="1504878"/>
                  <a:pt x="1917931" y="1538161"/>
                  <a:pt x="1805821" y="1555678"/>
                </a:cubicBezTo>
                <a:cubicBezTo>
                  <a:pt x="1693711" y="1573195"/>
                  <a:pt x="1536054" y="1541664"/>
                  <a:pt x="1406427" y="1524147"/>
                </a:cubicBezTo>
                <a:cubicBezTo>
                  <a:pt x="1276800" y="1506630"/>
                  <a:pt x="1115641" y="1469843"/>
                  <a:pt x="1028055" y="1450574"/>
                </a:cubicBezTo>
                <a:cubicBezTo>
                  <a:pt x="940469" y="1431305"/>
                  <a:pt x="921200" y="1401526"/>
                  <a:pt x="880910" y="1408533"/>
                </a:cubicBezTo>
                <a:cubicBezTo>
                  <a:pt x="840620" y="1415540"/>
                  <a:pt x="833613" y="1487361"/>
                  <a:pt x="786317" y="1492616"/>
                </a:cubicBezTo>
                <a:cubicBezTo>
                  <a:pt x="739020" y="1497871"/>
                  <a:pt x="668952" y="1468092"/>
                  <a:pt x="597131" y="1440064"/>
                </a:cubicBezTo>
                <a:cubicBezTo>
                  <a:pt x="525310" y="1412036"/>
                  <a:pt x="355393" y="1324450"/>
                  <a:pt x="355393" y="1324450"/>
                </a:cubicBezTo>
                <a:cubicBezTo>
                  <a:pt x="281821" y="1289416"/>
                  <a:pt x="202992" y="1296423"/>
                  <a:pt x="155696" y="1229857"/>
                </a:cubicBezTo>
                <a:cubicBezTo>
                  <a:pt x="108399" y="1163292"/>
                  <a:pt x="96138" y="1035415"/>
                  <a:pt x="71614" y="925057"/>
                </a:cubicBezTo>
                <a:cubicBezTo>
                  <a:pt x="47090" y="814699"/>
                  <a:pt x="19062" y="665802"/>
                  <a:pt x="8552" y="567706"/>
                </a:cubicBezTo>
                <a:cubicBezTo>
                  <a:pt x="-1958" y="469610"/>
                  <a:pt x="-3710" y="397788"/>
                  <a:pt x="8552" y="336478"/>
                </a:cubicBezTo>
                <a:cubicBezTo>
                  <a:pt x="20814" y="275168"/>
                  <a:pt x="33076" y="217360"/>
                  <a:pt x="82124" y="199843"/>
                </a:cubicBezTo>
                <a:cubicBezTo>
                  <a:pt x="131172" y="182326"/>
                  <a:pt x="222262" y="248891"/>
                  <a:pt x="302841" y="231374"/>
                </a:cubicBezTo>
                <a:cubicBezTo>
                  <a:pt x="383420" y="213857"/>
                  <a:pt x="483269" y="133278"/>
                  <a:pt x="565600" y="94740"/>
                </a:cubicBezTo>
                <a:cubicBezTo>
                  <a:pt x="647931" y="56202"/>
                  <a:pt x="735517" y="-3356"/>
                  <a:pt x="796827" y="147"/>
                </a:cubicBezTo>
                <a:cubicBezTo>
                  <a:pt x="858137" y="3650"/>
                  <a:pt x="880910" y="91237"/>
                  <a:pt x="933462" y="115761"/>
                </a:cubicBezTo>
                <a:cubicBezTo>
                  <a:pt x="986014" y="140285"/>
                  <a:pt x="1031559" y="145540"/>
                  <a:pt x="1112138" y="147292"/>
                </a:cubicBezTo>
                <a:cubicBezTo>
                  <a:pt x="1192717" y="149044"/>
                  <a:pt x="1334607" y="119264"/>
                  <a:pt x="1416938" y="126271"/>
                </a:cubicBezTo>
                <a:cubicBezTo>
                  <a:pt x="1499269" y="133278"/>
                  <a:pt x="1504524" y="77223"/>
                  <a:pt x="1574593" y="157802"/>
                </a:cubicBezTo>
                <a:close/>
              </a:path>
            </a:pathLst>
          </a:custGeom>
          <a:solidFill>
            <a:srgbClr val="7030A0">
              <a:alpha val="25098"/>
            </a:srgbClr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310" y="1916832"/>
            <a:ext cx="3027471" cy="35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69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My First case - 2005</a:t>
            </a:r>
            <a:br>
              <a:rPr lang="en-GB" dirty="0"/>
            </a:br>
            <a:r>
              <a:rPr lang="en-GB" dirty="0"/>
              <a:t>17 Y0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47284" y="1517650"/>
            <a:ext cx="3400022" cy="509537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6790" y="1517650"/>
            <a:ext cx="4779166" cy="521363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43672" y="4065338"/>
            <a:ext cx="1080120" cy="7243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4357884" y="4717459"/>
            <a:ext cx="421704" cy="43204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&quot;No&quot; Symbol 6"/>
          <p:cNvSpPr/>
          <p:nvPr/>
        </p:nvSpPr>
        <p:spPr>
          <a:xfrm>
            <a:off x="8076373" y="5515744"/>
            <a:ext cx="1239791" cy="1008112"/>
          </a:xfrm>
          <a:prstGeom prst="noSmoking">
            <a:avLst/>
          </a:prstGeom>
          <a:solidFill>
            <a:schemeClr val="tx2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30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8364" y="1571625"/>
            <a:ext cx="5989637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70 YO Fall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3C3F5E-E441-426D-ADE5-06CEE5FC6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1949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4445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50" y="1684338"/>
            <a:ext cx="4413250" cy="517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8314" y="1466850"/>
            <a:ext cx="387667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167189" y="6273800"/>
            <a:ext cx="4376737" cy="584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>
                <a:solidFill>
                  <a:srgbClr val="7030A0"/>
                </a:solidFill>
              </a:rPr>
              <a:t>At most 2 distal screws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67250" y="5786439"/>
            <a:ext cx="3683000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/>
              <a:t>What is the problem ?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3952860" y="4714884"/>
            <a:ext cx="428628" cy="357190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167174" y="5286388"/>
            <a:ext cx="428628" cy="357190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7940566" y="4682360"/>
            <a:ext cx="1150882" cy="331075"/>
          </a:xfrm>
          <a:custGeom>
            <a:avLst/>
            <a:gdLst>
              <a:gd name="connsiteX0" fmla="*/ 1150882 w 1150882"/>
              <a:gd name="connsiteY0" fmla="*/ 331075 h 331075"/>
              <a:gd name="connsiteX1" fmla="*/ 0 w 1150882"/>
              <a:gd name="connsiteY1" fmla="*/ 0 h 33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0882" h="331075">
                <a:moveTo>
                  <a:pt x="1150882" y="331075"/>
                </a:moveTo>
                <a:lnTo>
                  <a:pt x="0" y="0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 rot="2315591">
            <a:off x="7716655" y="4966245"/>
            <a:ext cx="1150882" cy="331075"/>
          </a:xfrm>
          <a:custGeom>
            <a:avLst/>
            <a:gdLst>
              <a:gd name="connsiteX0" fmla="*/ 1150882 w 1150882"/>
              <a:gd name="connsiteY0" fmla="*/ 331075 h 331075"/>
              <a:gd name="connsiteX1" fmla="*/ 0 w 1150882"/>
              <a:gd name="connsiteY1" fmla="*/ 0 h 33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0882" h="331075">
                <a:moveTo>
                  <a:pt x="1150882" y="331075"/>
                </a:moveTo>
                <a:lnTo>
                  <a:pt x="0" y="0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2452663" y="4000504"/>
            <a:ext cx="1592317" cy="1072056"/>
          </a:xfrm>
          <a:custGeom>
            <a:avLst/>
            <a:gdLst>
              <a:gd name="connsiteX0" fmla="*/ 0 w 1592317"/>
              <a:gd name="connsiteY0" fmla="*/ 1072056 h 1072056"/>
              <a:gd name="connsiteX1" fmla="*/ 1592317 w 1592317"/>
              <a:gd name="connsiteY1" fmla="*/ 0 h 1072056"/>
              <a:gd name="connsiteX2" fmla="*/ 1592317 w 1592317"/>
              <a:gd name="connsiteY2" fmla="*/ 0 h 107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2317" h="1072056">
                <a:moveTo>
                  <a:pt x="0" y="1072056"/>
                </a:moveTo>
                <a:lnTo>
                  <a:pt x="1592317" y="0"/>
                </a:lnTo>
                <a:lnTo>
                  <a:pt x="1592317" y="0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 rot="3905611">
            <a:off x="2655917" y="3874957"/>
            <a:ext cx="879375" cy="536846"/>
          </a:xfrm>
          <a:custGeom>
            <a:avLst/>
            <a:gdLst>
              <a:gd name="connsiteX0" fmla="*/ 0 w 1592317"/>
              <a:gd name="connsiteY0" fmla="*/ 1072056 h 1072056"/>
              <a:gd name="connsiteX1" fmla="*/ 1592317 w 1592317"/>
              <a:gd name="connsiteY1" fmla="*/ 0 h 1072056"/>
              <a:gd name="connsiteX2" fmla="*/ 1592317 w 1592317"/>
              <a:gd name="connsiteY2" fmla="*/ 0 h 107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2317" h="1072056">
                <a:moveTo>
                  <a:pt x="0" y="1072056"/>
                </a:moveTo>
                <a:lnTo>
                  <a:pt x="1592317" y="0"/>
                </a:lnTo>
                <a:lnTo>
                  <a:pt x="1592317" y="0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 rot="3905611">
            <a:off x="3117495" y="2927796"/>
            <a:ext cx="884913" cy="1085618"/>
          </a:xfrm>
          <a:custGeom>
            <a:avLst/>
            <a:gdLst>
              <a:gd name="connsiteX0" fmla="*/ 0 w 1592317"/>
              <a:gd name="connsiteY0" fmla="*/ 1072056 h 1072056"/>
              <a:gd name="connsiteX1" fmla="*/ 1592317 w 1592317"/>
              <a:gd name="connsiteY1" fmla="*/ 0 h 1072056"/>
              <a:gd name="connsiteX2" fmla="*/ 1592317 w 1592317"/>
              <a:gd name="connsiteY2" fmla="*/ 0 h 107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2317" h="1072056">
                <a:moveTo>
                  <a:pt x="0" y="1072056"/>
                </a:moveTo>
                <a:lnTo>
                  <a:pt x="1592317" y="0"/>
                </a:lnTo>
                <a:lnTo>
                  <a:pt x="1592317" y="0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 rot="3905611">
            <a:off x="3263137" y="2494837"/>
            <a:ext cx="665068" cy="951406"/>
          </a:xfrm>
          <a:custGeom>
            <a:avLst/>
            <a:gdLst>
              <a:gd name="connsiteX0" fmla="*/ 0 w 1592317"/>
              <a:gd name="connsiteY0" fmla="*/ 1072056 h 1072056"/>
              <a:gd name="connsiteX1" fmla="*/ 1592317 w 1592317"/>
              <a:gd name="connsiteY1" fmla="*/ 0 h 1072056"/>
              <a:gd name="connsiteX2" fmla="*/ 1592317 w 1592317"/>
              <a:gd name="connsiteY2" fmla="*/ 0 h 107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2317" h="1072056">
                <a:moveTo>
                  <a:pt x="0" y="1072056"/>
                </a:moveTo>
                <a:lnTo>
                  <a:pt x="1592317" y="0"/>
                </a:lnTo>
                <a:lnTo>
                  <a:pt x="1592317" y="0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 rot="3905611">
            <a:off x="3286578" y="1886603"/>
            <a:ext cx="475310" cy="881988"/>
          </a:xfrm>
          <a:custGeom>
            <a:avLst/>
            <a:gdLst>
              <a:gd name="connsiteX0" fmla="*/ 0 w 1592317"/>
              <a:gd name="connsiteY0" fmla="*/ 1072056 h 1072056"/>
              <a:gd name="connsiteX1" fmla="*/ 1592317 w 1592317"/>
              <a:gd name="connsiteY1" fmla="*/ 0 h 1072056"/>
              <a:gd name="connsiteX2" fmla="*/ 1592317 w 1592317"/>
              <a:gd name="connsiteY2" fmla="*/ 0 h 107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2317" h="1072056">
                <a:moveTo>
                  <a:pt x="0" y="1072056"/>
                </a:moveTo>
                <a:lnTo>
                  <a:pt x="1592317" y="0"/>
                </a:lnTo>
                <a:lnTo>
                  <a:pt x="1592317" y="0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381356" y="2714620"/>
            <a:ext cx="285752" cy="214314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595670" y="3143248"/>
            <a:ext cx="285752" cy="214314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3667108" y="3714752"/>
            <a:ext cx="285752" cy="214314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3809984" y="4286256"/>
            <a:ext cx="285752" cy="214314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881188" y="6273800"/>
            <a:ext cx="2120900" cy="584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>
                <a:solidFill>
                  <a:srgbClr val="92D050"/>
                </a:solidFill>
              </a:rPr>
              <a:t>9 Proximal</a:t>
            </a:r>
          </a:p>
        </p:txBody>
      </p:sp>
      <p:sp>
        <p:nvSpPr>
          <p:cNvPr id="28" name="Freeform 27"/>
          <p:cNvSpPr/>
          <p:nvPr/>
        </p:nvSpPr>
        <p:spPr bwMode="auto">
          <a:xfrm>
            <a:off x="2251841" y="2207172"/>
            <a:ext cx="827690" cy="3026980"/>
          </a:xfrm>
          <a:custGeom>
            <a:avLst/>
            <a:gdLst>
              <a:gd name="connsiteX0" fmla="*/ 817180 w 827690"/>
              <a:gd name="connsiteY0" fmla="*/ 0 h 3026980"/>
              <a:gd name="connsiteX1" fmla="*/ 801414 w 827690"/>
              <a:gd name="connsiteY1" fmla="*/ 551794 h 3026980"/>
              <a:gd name="connsiteX2" fmla="*/ 659525 w 827690"/>
              <a:gd name="connsiteY2" fmla="*/ 1198180 h 3026980"/>
              <a:gd name="connsiteX3" fmla="*/ 501869 w 827690"/>
              <a:gd name="connsiteY3" fmla="*/ 1734207 h 3026980"/>
              <a:gd name="connsiteX4" fmla="*/ 233856 w 827690"/>
              <a:gd name="connsiteY4" fmla="*/ 2065283 h 3026980"/>
              <a:gd name="connsiteX5" fmla="*/ 13138 w 827690"/>
              <a:gd name="connsiteY5" fmla="*/ 2396359 h 3026980"/>
              <a:gd name="connsiteX6" fmla="*/ 155028 w 827690"/>
              <a:gd name="connsiteY6" fmla="*/ 2853559 h 3026980"/>
              <a:gd name="connsiteX7" fmla="*/ 281152 w 827690"/>
              <a:gd name="connsiteY7" fmla="*/ 3026980 h 3026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7690" h="3026980">
                <a:moveTo>
                  <a:pt x="817180" y="0"/>
                </a:moveTo>
                <a:cubicBezTo>
                  <a:pt x="822435" y="176048"/>
                  <a:pt x="827690" y="352097"/>
                  <a:pt x="801414" y="551794"/>
                </a:cubicBezTo>
                <a:cubicBezTo>
                  <a:pt x="775138" y="751491"/>
                  <a:pt x="709449" y="1001111"/>
                  <a:pt x="659525" y="1198180"/>
                </a:cubicBezTo>
                <a:cubicBezTo>
                  <a:pt x="609601" y="1395249"/>
                  <a:pt x="572814" y="1589690"/>
                  <a:pt x="501869" y="1734207"/>
                </a:cubicBezTo>
                <a:cubicBezTo>
                  <a:pt x="430924" y="1878724"/>
                  <a:pt x="315311" y="1954925"/>
                  <a:pt x="233856" y="2065283"/>
                </a:cubicBezTo>
                <a:cubicBezTo>
                  <a:pt x="152401" y="2175641"/>
                  <a:pt x="26276" y="2264980"/>
                  <a:pt x="13138" y="2396359"/>
                </a:cubicBezTo>
                <a:cubicBezTo>
                  <a:pt x="0" y="2527738"/>
                  <a:pt x="110359" y="2748456"/>
                  <a:pt x="155028" y="2853559"/>
                </a:cubicBezTo>
                <a:cubicBezTo>
                  <a:pt x="199697" y="2958662"/>
                  <a:pt x="240424" y="2992821"/>
                  <a:pt x="281152" y="3026980"/>
                </a:cubicBezTo>
              </a:path>
            </a:pathLst>
          </a:custGeom>
          <a:noFill/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00B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46 YO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5320F-D1D6-4754-8552-9ED3BCE57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410056"/>
            <a:ext cx="4786247" cy="544794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1984" y="1458158"/>
            <a:ext cx="3960440" cy="5295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1491156"/>
            <a:ext cx="2956816" cy="5334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65" y="1445380"/>
            <a:ext cx="3269133" cy="543391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916EE2-E1AA-45AD-A9AE-56AFC265303F}"/>
              </a:ext>
            </a:extLst>
          </p:cNvPr>
          <p:cNvCxnSpPr/>
          <p:nvPr/>
        </p:nvCxnSpPr>
        <p:spPr bwMode="auto">
          <a:xfrm>
            <a:off x="4007768" y="4459610"/>
            <a:ext cx="619599" cy="360040"/>
          </a:xfrm>
          <a:prstGeom prst="line">
            <a:avLst/>
          </a:prstGeom>
          <a:solidFill>
            <a:schemeClr val="accent1"/>
          </a:solidFill>
          <a:ln w="88900" cap="flat" cmpd="sng" algn="ctr">
            <a:solidFill>
              <a:srgbClr val="CDCDCD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3F15E9-1117-4360-8F7A-3969912377DD}"/>
              </a:ext>
            </a:extLst>
          </p:cNvPr>
          <p:cNvCxnSpPr/>
          <p:nvPr/>
        </p:nvCxnSpPr>
        <p:spPr bwMode="auto">
          <a:xfrm flipV="1">
            <a:off x="4223792" y="4129572"/>
            <a:ext cx="249100" cy="297656"/>
          </a:xfrm>
          <a:prstGeom prst="line">
            <a:avLst/>
          </a:prstGeom>
          <a:solidFill>
            <a:schemeClr val="accent1"/>
          </a:solidFill>
          <a:ln w="88900" cap="flat" cmpd="sng" algn="ctr">
            <a:solidFill>
              <a:srgbClr val="CDCDCD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F76625F-552A-4CA0-9FBC-2A986A786B9A}"/>
              </a:ext>
            </a:extLst>
          </p:cNvPr>
          <p:cNvSpPr/>
          <p:nvPr/>
        </p:nvSpPr>
        <p:spPr bwMode="auto">
          <a:xfrm>
            <a:off x="3562350" y="2152650"/>
            <a:ext cx="1065017" cy="2667000"/>
          </a:xfrm>
          <a:custGeom>
            <a:avLst/>
            <a:gdLst>
              <a:gd name="connsiteX0" fmla="*/ 0 w 1065017"/>
              <a:gd name="connsiteY0" fmla="*/ 0 h 2667000"/>
              <a:gd name="connsiteX1" fmla="*/ 114300 w 1065017"/>
              <a:gd name="connsiteY1" fmla="*/ 590550 h 2667000"/>
              <a:gd name="connsiteX2" fmla="*/ 409575 w 1065017"/>
              <a:gd name="connsiteY2" fmla="*/ 1428750 h 2667000"/>
              <a:gd name="connsiteX3" fmla="*/ 723900 w 1065017"/>
              <a:gd name="connsiteY3" fmla="*/ 1866900 h 2667000"/>
              <a:gd name="connsiteX4" fmla="*/ 1028700 w 1065017"/>
              <a:gd name="connsiteY4" fmla="*/ 2095500 h 2667000"/>
              <a:gd name="connsiteX5" fmla="*/ 1047750 w 1065017"/>
              <a:gd name="connsiteY5" fmla="*/ 2343150 h 2667000"/>
              <a:gd name="connsiteX6" fmla="*/ 923925 w 1065017"/>
              <a:gd name="connsiteY6" fmla="*/ 2667000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5017" h="2667000">
                <a:moveTo>
                  <a:pt x="0" y="0"/>
                </a:moveTo>
                <a:cubicBezTo>
                  <a:pt x="23018" y="176212"/>
                  <a:pt x="46037" y="352425"/>
                  <a:pt x="114300" y="590550"/>
                </a:cubicBezTo>
                <a:cubicBezTo>
                  <a:pt x="182563" y="828675"/>
                  <a:pt x="307975" y="1216025"/>
                  <a:pt x="409575" y="1428750"/>
                </a:cubicBezTo>
                <a:cubicBezTo>
                  <a:pt x="511175" y="1641475"/>
                  <a:pt x="620713" y="1755775"/>
                  <a:pt x="723900" y="1866900"/>
                </a:cubicBezTo>
                <a:cubicBezTo>
                  <a:pt x="827087" y="1978025"/>
                  <a:pt x="974725" y="2016125"/>
                  <a:pt x="1028700" y="2095500"/>
                </a:cubicBezTo>
                <a:cubicBezTo>
                  <a:pt x="1082675" y="2174875"/>
                  <a:pt x="1065212" y="2247900"/>
                  <a:pt x="1047750" y="2343150"/>
                </a:cubicBezTo>
                <a:cubicBezTo>
                  <a:pt x="1030288" y="2438400"/>
                  <a:pt x="977106" y="2552700"/>
                  <a:pt x="923925" y="2667000"/>
                </a:cubicBezTo>
              </a:path>
            </a:pathLst>
          </a:cu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27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Tip – Hold the distal fragment</a:t>
            </a:r>
            <a:br>
              <a:rPr lang="en-GB" dirty="0"/>
            </a:b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27EA31-66E2-4302-886F-2AEECC5F0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600" y="1355502"/>
            <a:ext cx="3600400" cy="55024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12403" y="833154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Don’t need to be locking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58" r="6308" b="9254"/>
          <a:stretch/>
        </p:blipFill>
        <p:spPr>
          <a:xfrm flipH="1" flipV="1">
            <a:off x="6168008" y="2280334"/>
            <a:ext cx="4193246" cy="431355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 flipV="1">
            <a:off x="6888089" y="3203943"/>
            <a:ext cx="2976509" cy="625197"/>
          </a:xfrm>
          <a:prstGeom prst="line">
            <a:avLst/>
          </a:prstGeom>
          <a:ln w="76200">
            <a:solidFill>
              <a:schemeClr val="bg2">
                <a:lumMod val="10000"/>
                <a:lumOff val="9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215680" y="1772816"/>
            <a:ext cx="2592288" cy="1008112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67087" y="4663308"/>
            <a:ext cx="303159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/>
              <a:t>First 2</a:t>
            </a:r>
          </a:p>
          <a:p>
            <a:pPr algn="ctr"/>
            <a:r>
              <a:rPr lang="en-GB" sz="3600" dirty="0"/>
              <a:t> Great screws</a:t>
            </a:r>
          </a:p>
          <a:p>
            <a:pPr algn="ctr"/>
            <a:r>
              <a:rPr lang="en-GB" dirty="0"/>
              <a:t>Long</a:t>
            </a:r>
          </a:p>
          <a:p>
            <a:pPr algn="ctr"/>
            <a:r>
              <a:rPr lang="en-GB" dirty="0"/>
              <a:t>Distal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744072" y="2927546"/>
            <a:ext cx="2376264" cy="285430"/>
          </a:xfrm>
          <a:prstGeom prst="line">
            <a:avLst/>
          </a:prstGeom>
          <a:ln w="76200">
            <a:solidFill>
              <a:schemeClr val="accent4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567608" y="1772816"/>
            <a:ext cx="2368860" cy="360040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3431704" y="1633662"/>
            <a:ext cx="2628292" cy="751222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715816" y="1988840"/>
            <a:ext cx="2735052" cy="499194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318298" y="389823"/>
            <a:ext cx="3522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4 Good distal screws</a:t>
            </a:r>
          </a:p>
        </p:txBody>
      </p:sp>
    </p:spTree>
    <p:extLst>
      <p:ext uri="{BB962C8B-B14F-4D97-AF65-F5344CB8AC3E}">
        <p14:creationId xmlns:p14="http://schemas.microsoft.com/office/powerpoint/2010/main" val="57997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22" grpId="0"/>
    </p:bldLst>
  </p:timing>
</p:sld>
</file>

<file path=ppt/theme/theme1.xml><?xml version="1.0" encoding="utf-8"?>
<a:theme xmlns:a="http://schemas.openxmlformats.org/drawingml/2006/main" name="AOF_Presentation_01">
  <a:themeElements>
    <a:clrScheme name="AO Foundation PPT Theme">
      <a:dk1>
        <a:sysClr val="windowText" lastClr="000000"/>
      </a:dk1>
      <a:lt1>
        <a:sysClr val="window" lastClr="FFFFFF"/>
      </a:lt1>
      <a:dk2>
        <a:srgbClr val="29529B"/>
      </a:dk2>
      <a:lt2>
        <a:srgbClr val="6E6455"/>
      </a:lt2>
      <a:accent1>
        <a:srgbClr val="6E6455"/>
      </a:accent1>
      <a:accent2>
        <a:srgbClr val="29529B"/>
      </a:accent2>
      <a:accent3>
        <a:srgbClr val="F59E33"/>
      </a:accent3>
      <a:accent4>
        <a:srgbClr val="E7344C"/>
      </a:accent4>
      <a:accent5>
        <a:srgbClr val="9E6BAB"/>
      </a:accent5>
      <a:accent6>
        <a:srgbClr val="64803D"/>
      </a:accent6>
      <a:hlink>
        <a:srgbClr val="000000"/>
      </a:hlink>
      <a:folHlink>
        <a:srgbClr val="1F497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Osaka" charset="0"/>
            <a:cs typeface="Osak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Osaka" charset="0"/>
            <a:cs typeface="Osaka" charset="0"/>
          </a:defRPr>
        </a:defPPr>
      </a:lstStyle>
    </a:lnDef>
  </a:objectDefaults>
  <a:extraClrSchemeLst>
    <a:extraClrScheme>
      <a:clrScheme name="Blank Presentation 1">
        <a:dk1>
          <a:srgbClr val="2C1102"/>
        </a:dk1>
        <a:lt1>
          <a:srgbClr val="686A69"/>
        </a:lt1>
        <a:dk2>
          <a:srgbClr val="FFFFFF"/>
        </a:dk2>
        <a:lt2>
          <a:srgbClr val="808080"/>
        </a:lt2>
        <a:accent1>
          <a:srgbClr val="212164"/>
        </a:accent1>
        <a:accent2>
          <a:srgbClr val="BEAA83"/>
        </a:accent2>
        <a:accent3>
          <a:srgbClr val="B9B9B9"/>
        </a:accent3>
        <a:accent4>
          <a:srgbClr val="240D01"/>
        </a:accent4>
        <a:accent5>
          <a:srgbClr val="ABABB8"/>
        </a:accent5>
        <a:accent6>
          <a:srgbClr val="AC9A76"/>
        </a:accent6>
        <a:hlink>
          <a:srgbClr val="6E3D19"/>
        </a:hlink>
        <a:folHlink>
          <a:srgbClr val="CBC38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E5EBF6"/>
        </a:accent1>
        <a:accent2>
          <a:srgbClr val="0063AC"/>
        </a:accent2>
        <a:accent3>
          <a:srgbClr val="AAAAAA"/>
        </a:accent3>
        <a:accent4>
          <a:srgbClr val="DADADA"/>
        </a:accent4>
        <a:accent5>
          <a:srgbClr val="F0F3FA"/>
        </a:accent5>
        <a:accent6>
          <a:srgbClr val="00599B"/>
        </a:accent6>
        <a:hlink>
          <a:srgbClr val="B6C600"/>
        </a:hlink>
        <a:folHlink>
          <a:srgbClr val="F08A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6E2DE2D0-C093-449E-961D-DDE696F24F3B}" vid="{24EA6167-7BE4-48F0-8F12-9422A69AAAAB}"/>
    </a:ext>
  </a:extLst>
</a:theme>
</file>

<file path=ppt/theme/theme2.xml><?xml version="1.0" encoding="utf-8"?>
<a:theme xmlns:a="http://schemas.openxmlformats.org/drawingml/2006/main" name="Office Theme">
  <a:themeElements>
    <a:clrScheme name="AO">
      <a:dk1>
        <a:sysClr val="windowText" lastClr="000000"/>
      </a:dk1>
      <a:lt1>
        <a:sysClr val="window" lastClr="FFFFFF"/>
      </a:lt1>
      <a:dk2>
        <a:srgbClr val="29529B"/>
      </a:dk2>
      <a:lt2>
        <a:srgbClr val="6E6455"/>
      </a:lt2>
      <a:accent1>
        <a:srgbClr val="F59E33"/>
      </a:accent1>
      <a:accent2>
        <a:srgbClr val="E7344C"/>
      </a:accent2>
      <a:accent3>
        <a:srgbClr val="9E5D26"/>
      </a:accent3>
      <a:accent4>
        <a:srgbClr val="9E6BAB"/>
      </a:accent4>
      <a:accent5>
        <a:srgbClr val="558DAA"/>
      </a:accent5>
      <a:accent6>
        <a:srgbClr val="64803D"/>
      </a:accent6>
      <a:hlink>
        <a:srgbClr val="000000"/>
      </a:hlink>
      <a:folHlink>
        <a:srgbClr val="1F497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AO">
      <a:dk1>
        <a:sysClr val="windowText" lastClr="000000"/>
      </a:dk1>
      <a:lt1>
        <a:sysClr val="window" lastClr="FFFFFF"/>
      </a:lt1>
      <a:dk2>
        <a:srgbClr val="29529B"/>
      </a:dk2>
      <a:lt2>
        <a:srgbClr val="6E6455"/>
      </a:lt2>
      <a:accent1>
        <a:srgbClr val="F59E33"/>
      </a:accent1>
      <a:accent2>
        <a:srgbClr val="E7344C"/>
      </a:accent2>
      <a:accent3>
        <a:srgbClr val="9E5D26"/>
      </a:accent3>
      <a:accent4>
        <a:srgbClr val="9E6BAB"/>
      </a:accent4>
      <a:accent5>
        <a:srgbClr val="558DAA"/>
      </a:accent5>
      <a:accent6>
        <a:srgbClr val="64803D"/>
      </a:accent6>
      <a:hlink>
        <a:srgbClr val="000000"/>
      </a:hlink>
      <a:folHlink>
        <a:srgbClr val="1F497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AOT-MENA-40years-Template-16-9</Template>
  <TotalTime>219</TotalTime>
  <Words>507</Words>
  <Application>Microsoft Office PowerPoint</Application>
  <PresentationFormat>Widescreen</PresentationFormat>
  <Paragraphs>127</Paragraphs>
  <Slides>56</Slides>
  <Notes>4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AdvPSA88A</vt:lpstr>
      <vt:lpstr>Arial</vt:lpstr>
      <vt:lpstr>Calibri</vt:lpstr>
      <vt:lpstr>Futura-BookOblique</vt:lpstr>
      <vt:lpstr>Lucida Grande</vt:lpstr>
      <vt:lpstr>Times New Roman</vt:lpstr>
      <vt:lpstr>AOF_Presentation_01</vt:lpstr>
      <vt:lpstr>Document</vt:lpstr>
      <vt:lpstr>Distal Humerus</vt:lpstr>
      <vt:lpstr>Distal Humerus</vt:lpstr>
      <vt:lpstr>Degrees of badness</vt:lpstr>
      <vt:lpstr>PowerPoint Presentation</vt:lpstr>
      <vt:lpstr>My First case - 2005 17 Y0</vt:lpstr>
      <vt:lpstr>My First case - 2005 17 Y0</vt:lpstr>
      <vt:lpstr>70 YO Fall</vt:lpstr>
      <vt:lpstr>46 YO</vt:lpstr>
      <vt:lpstr>Tip – Hold the distal fragment </vt:lpstr>
      <vt:lpstr>Tip 2 </vt:lpstr>
      <vt:lpstr>PowerPoint Presentation</vt:lpstr>
      <vt:lpstr>20 YO -2010</vt:lpstr>
      <vt:lpstr> 64 YO</vt:lpstr>
      <vt:lpstr>PowerPoint Presentation</vt:lpstr>
      <vt:lpstr>PowerPoint Presentation</vt:lpstr>
      <vt:lpstr>PowerPoint Presentation</vt:lpstr>
      <vt:lpstr>PowerPoint Presentation</vt:lpstr>
      <vt:lpstr>86 YO</vt:lpstr>
      <vt:lpstr>86 YO</vt:lpstr>
      <vt:lpstr>77 YO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55 YO</vt:lpstr>
      <vt:lpstr>PowerPoint Presentation</vt:lpstr>
      <vt:lpstr>65 YO</vt:lpstr>
      <vt:lpstr>65 YO</vt:lpstr>
      <vt:lpstr>Ulna nerve</vt:lpstr>
      <vt:lpstr>PowerPoint Presentation</vt:lpstr>
      <vt:lpstr>PowerPoint Presentation</vt:lpstr>
      <vt:lpstr>Olecranon osteotomy</vt:lpstr>
      <vt:lpstr>PowerPoint Presentation</vt:lpstr>
      <vt:lpstr>PowerPoint Presentation</vt:lpstr>
      <vt:lpstr>Posterior approaches</vt:lpstr>
      <vt:lpstr>Paratricipital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Lateral Para-olecranon approach</vt:lpstr>
      <vt:lpstr>Lateral para-olecranon</vt:lpstr>
      <vt:lpstr>Posterior approach</vt:lpstr>
      <vt:lpstr>Lateral para-olecranon</vt:lpstr>
      <vt:lpstr>Tip Extensibility</vt:lpstr>
      <vt:lpstr>Summary</vt:lpstr>
      <vt:lpstr>76 YO</vt:lpstr>
      <vt:lpstr>PowerPoint Presentation</vt:lpstr>
      <vt:lpstr>PowerPoint Presentation</vt:lpstr>
      <vt:lpstr>PowerPoint Presentation</vt:lpstr>
      <vt:lpstr>PowerPoint Presentation</vt:lpstr>
      <vt:lpstr>Lateral Para-olecranon approach</vt:lpstr>
      <vt:lpstr>Lateral para-olecranon</vt:lpstr>
    </vt:vector>
  </TitlesOfParts>
  <Company>AO Foundation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(Arial bold 32 pt)</dc:title>
  <dc:creator>Linda Vasquez</dc:creator>
  <cp:lastModifiedBy>Lee Van Rensburg</cp:lastModifiedBy>
  <cp:revision>32</cp:revision>
  <cp:lastPrinted>1904-01-01T00:00:00Z</cp:lastPrinted>
  <dcterms:created xsi:type="dcterms:W3CDTF">2019-06-06T08:27:44Z</dcterms:created>
  <dcterms:modified xsi:type="dcterms:W3CDTF">2019-07-12T06:20:06Z</dcterms:modified>
</cp:coreProperties>
</file>