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75" r:id="rId4"/>
    <p:sldId id="266" r:id="rId5"/>
    <p:sldId id="484" r:id="rId6"/>
    <p:sldId id="276" r:id="rId7"/>
    <p:sldId id="277" r:id="rId8"/>
    <p:sldId id="283" r:id="rId9"/>
    <p:sldId id="270" r:id="rId10"/>
    <p:sldId id="271" r:id="rId11"/>
    <p:sldId id="272" r:id="rId12"/>
    <p:sldId id="268" r:id="rId13"/>
    <p:sldId id="265" r:id="rId14"/>
    <p:sldId id="257" r:id="rId15"/>
    <p:sldId id="262" r:id="rId16"/>
    <p:sldId id="260" r:id="rId17"/>
    <p:sldId id="280" r:id="rId18"/>
    <p:sldId id="483" r:id="rId19"/>
    <p:sldId id="281" r:id="rId20"/>
    <p:sldId id="287" r:id="rId21"/>
    <p:sldId id="261" r:id="rId22"/>
    <p:sldId id="282" r:id="rId23"/>
    <p:sldId id="284" r:id="rId24"/>
    <p:sldId id="285" r:id="rId25"/>
    <p:sldId id="286" r:id="rId26"/>
    <p:sldId id="263" r:id="rId27"/>
    <p:sldId id="26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06D77D-05D5-4B8E-8B88-A91A624623F0}">
          <p14:sldIdLst>
            <p14:sldId id="256"/>
          </p14:sldIdLst>
        </p14:section>
        <p14:section name="Anatomy" id="{3DB99A90-F532-425C-BD56-8C355CAF0157}">
          <p14:sldIdLst>
            <p14:sldId id="258"/>
            <p14:sldId id="275"/>
            <p14:sldId id="266"/>
            <p14:sldId id="484"/>
            <p14:sldId id="276"/>
            <p14:sldId id="277"/>
            <p14:sldId id="283"/>
            <p14:sldId id="270"/>
            <p14:sldId id="271"/>
            <p14:sldId id="272"/>
            <p14:sldId id="268"/>
            <p14:sldId id="265"/>
          </p14:sldIdLst>
        </p14:section>
        <p14:section name="Positioning" id="{21955819-D8D3-42D0-B54D-E8775A85A82C}">
          <p14:sldIdLst>
            <p14:sldId id="257"/>
          </p14:sldIdLst>
        </p14:section>
        <p14:section name="II" id="{7C053387-6DB8-4848-A27A-7B59C2E393A4}">
          <p14:sldIdLst>
            <p14:sldId id="262"/>
          </p14:sldIdLst>
        </p14:section>
        <p14:section name="Skin incision" id="{42642131-6B9B-4CCE-9D35-4F878545EB1C}">
          <p14:sldIdLst>
            <p14:sldId id="260"/>
            <p14:sldId id="280"/>
            <p14:sldId id="483"/>
          </p14:sldIdLst>
        </p14:section>
        <p14:section name="Superficial dissection" id="{0DA904E1-297D-4159-822A-BEBC56E9EC06}">
          <p14:sldIdLst>
            <p14:sldId id="281"/>
            <p14:sldId id="287"/>
          </p14:sldIdLst>
        </p14:section>
        <p14:section name="Deep dissection" id="{011158F5-9FFE-438A-94B5-FA34A55D7372}">
          <p14:sldIdLst>
            <p14:sldId id="261"/>
            <p14:sldId id="282"/>
            <p14:sldId id="284"/>
            <p14:sldId id="285"/>
            <p14:sldId id="286"/>
          </p14:sldIdLst>
        </p14:section>
        <p14:section name="Extension" id="{0B6B3FDD-F238-4FB6-B96A-C4EF124C90CB}">
          <p14:sldIdLst>
            <p14:sldId id="263"/>
          </p14:sldIdLst>
        </p14:section>
        <p14:section name="Closure" id="{69EA5188-0E84-4FE7-9BCA-C40A0CEFE5F2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  <a:srgbClr val="02385A"/>
    <a:srgbClr val="0087C4"/>
    <a:srgbClr val="40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290" autoAdjust="0"/>
  </p:normalViewPr>
  <p:slideViewPr>
    <p:cSldViewPr snapToGrid="0" showGuides="1">
      <p:cViewPr varScale="1">
        <p:scale>
          <a:sx n="86" d="100"/>
          <a:sy n="86" d="100"/>
        </p:scale>
        <p:origin x="64" y="100"/>
      </p:cViewPr>
      <p:guideLst>
        <p:guide orient="horz" pos="162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9344-F7EC-4864-B8EC-DC0261712B7D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44B6F-9B18-4F07-B77D-59BD19763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4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5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Potential source of bleeding when put in retractor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50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87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60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44B6F-9B18-4F07-B77D-59BD19763E5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67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87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9265" y="4767263"/>
            <a:ext cx="2057400" cy="273844"/>
          </a:xfrm>
        </p:spPr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6350" y="4767263"/>
            <a:ext cx="3086100" cy="27384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08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2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C466824-0821-4794-903E-1F02C3E6841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51095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1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3C85D97-939F-4439-8AA1-D9CC6BEE20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99358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88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076F13-EFB8-4BB7-8FD4-E4817AB6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7863"/>
            <a:ext cx="7886700" cy="362486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61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92CBC71-9114-4FA2-B44D-983D99B148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21740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7FF979CD-EAA7-4941-9443-64A50D9D90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22444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B6980554-6F4A-45E8-907E-94B0364DDA0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86542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DC8CE24-621E-4C32-8C9B-D5D17A42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57588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89453-6E32-4471-A1FE-9188FB31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A5AC420D-F628-4871-858C-1C9814330E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9657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DDC8-5776-472D-858D-965207D5D3C6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3135EFF9-7ADE-40C3-8ADC-CAAACAF2148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0" y="4593433"/>
            <a:ext cx="1371976" cy="4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2" r:id="rId4"/>
    <p:sldLayoutId id="2147483663" r:id="rId5"/>
    <p:sldLayoutId id="2147483664" r:id="rId6"/>
    <p:sldLayoutId id="2147483665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2385A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tmp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tmp"/><Relationship Id="rId11" Type="http://schemas.openxmlformats.org/officeDocument/2006/relationships/image" Target="../media/image78.png"/><Relationship Id="rId5" Type="http://schemas.openxmlformats.org/officeDocument/2006/relationships/image" Target="../media/image72.tmp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5.emf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tmp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image" Target="../media/image135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tmp"/><Relationship Id="rId5" Type="http://schemas.openxmlformats.org/officeDocument/2006/relationships/image" Target="../media/image138.tmp"/><Relationship Id="rId4" Type="http://schemas.openxmlformats.org/officeDocument/2006/relationships/image" Target="../media/image137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5.emf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tmp"/><Relationship Id="rId5" Type="http://schemas.openxmlformats.org/officeDocument/2006/relationships/image" Target="../media/image44.tmp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tmp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C511-0C26-4015-822A-4FB01A540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Deltopectoral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3057-2EDD-464A-B725-D449FAB48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Lee Van Rensburg </a:t>
            </a:r>
          </a:p>
        </p:txBody>
      </p:sp>
    </p:spTree>
    <p:extLst>
      <p:ext uri="{BB962C8B-B14F-4D97-AF65-F5344CB8AC3E}">
        <p14:creationId xmlns:p14="http://schemas.microsoft.com/office/powerpoint/2010/main" val="192603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456C9CD-8903-4A52-9E02-690CCB983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40"/>
          <a:stretch/>
        </p:blipFill>
        <p:spPr>
          <a:xfrm>
            <a:off x="6748273" y="1197962"/>
            <a:ext cx="2278622" cy="204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6F0EE-1095-4A7F-BE1B-AAEEE462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680BA4-46DB-458F-A5D1-98D80E9F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61" y="0"/>
            <a:ext cx="7815749" cy="115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50CFBF-8730-42DD-B598-35CE639D3C51}"/>
              </a:ext>
            </a:extLst>
          </p:cNvPr>
          <p:cNvSpPr/>
          <p:nvPr/>
        </p:nvSpPr>
        <p:spPr>
          <a:xfrm>
            <a:off x="5989320" y="4818049"/>
            <a:ext cx="3465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Bone Joint J  2013 May;95-B(5):657-9</a:t>
            </a:r>
          </a:p>
        </p:txBody>
      </p:sp>
      <p:pic>
        <p:nvPicPr>
          <p:cNvPr id="32" name="Picture 31" descr="A picture containing indoor, table, bird&#10;&#10;Description automatically generated">
            <a:extLst>
              <a:ext uri="{FF2B5EF4-FFF2-40B4-BE49-F238E27FC236}">
                <a16:creationId xmlns:a16="http://schemas.microsoft.com/office/drawing/2014/main" id="{803AD5E7-D1E7-4301-9E3A-785CAB15C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" y="1197962"/>
            <a:ext cx="6631166" cy="20476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175C1A-7B39-4CD8-9A9B-B76DD1D51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5" y="3193327"/>
            <a:ext cx="2917276" cy="1604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6DE5D9-AB38-462E-9435-C968321A1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565" y="3169814"/>
            <a:ext cx="1992358" cy="1651075"/>
          </a:xfrm>
          <a:prstGeom prst="rect">
            <a:avLst/>
          </a:prstGeom>
        </p:spPr>
      </p:pic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8350944-9004-4A14-808D-6E2A9379A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A4871BF-43AB-49B5-8D7C-7B79442A2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" y="1223285"/>
            <a:ext cx="890093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1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A9E9636-C131-422F-91DD-2CCE271566DF}"/>
              </a:ext>
            </a:extLst>
          </p:cNvPr>
          <p:cNvSpPr/>
          <p:nvPr/>
        </p:nvSpPr>
        <p:spPr>
          <a:xfrm>
            <a:off x="5458968" y="4800601"/>
            <a:ext cx="3685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Bone Joint J 2016 Oct;98-B(10):1395-1398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2C465-307F-4762-BCF1-BA8422B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0245D0-A7EF-4683-AF8A-9FC4763BF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2"/>
          <a:stretch/>
        </p:blipFill>
        <p:spPr>
          <a:xfrm>
            <a:off x="393373" y="1619540"/>
            <a:ext cx="6144588" cy="92667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EC2979-9661-42CB-BCB9-93E5AA59A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59" y="197318"/>
            <a:ext cx="6669602" cy="926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drawing on a piece of paper&#10;&#10;Description automatically generated">
            <a:extLst>
              <a:ext uri="{FF2B5EF4-FFF2-40B4-BE49-F238E27FC236}">
                <a16:creationId xmlns:a16="http://schemas.microsoft.com/office/drawing/2014/main" id="{C5F74D1C-6A5A-4866-B7B9-354A1FB70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1" y="1191490"/>
            <a:ext cx="1864838" cy="2015027"/>
          </a:xfrm>
          <a:prstGeom prst="rect">
            <a:avLst/>
          </a:prstGeom>
        </p:spPr>
      </p:pic>
      <p:pic>
        <p:nvPicPr>
          <p:cNvPr id="17" name="Picture 16" descr="A lobster on a table&#10;&#10;Description automatically generated">
            <a:extLst>
              <a:ext uri="{FF2B5EF4-FFF2-40B4-BE49-F238E27FC236}">
                <a16:creationId xmlns:a16="http://schemas.microsoft.com/office/drawing/2014/main" id="{D9B8E1EE-7175-4842-8A1D-A072C2636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7" y="2867692"/>
            <a:ext cx="2099682" cy="2114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CA273-847D-4340-A00A-0FD783ADCC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109"/>
          <a:stretch/>
        </p:blipFill>
        <p:spPr>
          <a:xfrm>
            <a:off x="3743272" y="1087221"/>
            <a:ext cx="5311207" cy="17523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0D111C-D42B-49A6-AC45-447BDD52ED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416"/>
          <a:stretch/>
        </p:blipFill>
        <p:spPr>
          <a:xfrm>
            <a:off x="6797277" y="2839567"/>
            <a:ext cx="2280290" cy="21703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60EA335-29FA-4E1C-8390-AB7FE272BC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6384" b="1"/>
          <a:stretch/>
        </p:blipFill>
        <p:spPr>
          <a:xfrm>
            <a:off x="-4205344" y="3186996"/>
            <a:ext cx="3603048" cy="68489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9F18BFB-9B7C-4B4C-B7F9-11E00DBF9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32" y="1144979"/>
            <a:ext cx="3603048" cy="39078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FC7B8B1-53B2-42EA-9E0E-2D87C2192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32" y="1144979"/>
            <a:ext cx="3596952" cy="39078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1F3A4AE-E8B5-4962-8EFE-BE82A07AB3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232" y="1144979"/>
            <a:ext cx="3603048" cy="39078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A58A0E3-62F3-4BD0-B192-D13ACB9AF5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981"/>
          <a:stretch/>
        </p:blipFill>
        <p:spPr>
          <a:xfrm>
            <a:off x="123232" y="1535030"/>
            <a:ext cx="3596952" cy="351782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018E730-9349-4474-8FB6-3F57EC9B54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4745" b="1"/>
          <a:stretch/>
        </p:blipFill>
        <p:spPr>
          <a:xfrm>
            <a:off x="123232" y="2757381"/>
            <a:ext cx="3603048" cy="229547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42B3166-DA85-4310-8A8D-4B8AB662C0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1260"/>
          <a:stretch/>
        </p:blipFill>
        <p:spPr>
          <a:xfrm>
            <a:off x="123232" y="2757380"/>
            <a:ext cx="3596952" cy="229547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3958951-A5DC-492C-9926-456D4F5B61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6384" b="1"/>
          <a:stretch/>
        </p:blipFill>
        <p:spPr>
          <a:xfrm>
            <a:off x="161833" y="4296915"/>
            <a:ext cx="3603048" cy="68489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A3144A-FF9B-47CB-A0C2-0D4812AB8C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0122"/>
          <a:stretch/>
        </p:blipFill>
        <p:spPr>
          <a:xfrm>
            <a:off x="123232" y="4367964"/>
            <a:ext cx="3596952" cy="6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90" y="274034"/>
            <a:ext cx="4320000" cy="4320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/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B0794-CEF3-4AD6-875C-E021ACBF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0C742-1B21-4A19-8739-C0A07FA6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514C6-39EB-458F-9450-C60947ED1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4AAA1-0BC1-40E9-9FD5-8B1014A3D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9E6A2-3C8E-4FF0-8971-A31148A48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B2386-D0FD-43FF-8002-79350662D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79B608-03F8-4F53-BCFD-0E0C76886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2CE07D-B5EA-4715-BB9F-CA5E85B74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422CCA-2124-4240-AE28-3750B5AE0F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7B146A-D7CD-4DE4-BF16-9B71F9101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274FD7-0AA8-4A39-B735-AE4B14C9CE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9B8291-8B41-4731-9982-B71988F9E7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6A94FE-6BCE-4F62-9349-E2C39A772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FF2228-BD12-46E6-9A34-9302B64CD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D5CE3C-3903-4D0A-AF52-AC8F395BF3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BAC3F0-0348-4E08-91E4-B655942EEA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/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5160" y="227005"/>
            <a:ext cx="4320000" cy="43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160" y="227005"/>
            <a:ext cx="4320000" cy="43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175069-A446-4C6C-97E1-CBFBE471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70" y="226815"/>
            <a:ext cx="4320380" cy="4320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C04B99-C68C-49E0-82C5-21590B070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70" y="226815"/>
            <a:ext cx="4320380" cy="4320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D6A635-25CC-4F1C-A7CB-E59B31CC3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970" y="226815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ABB0-33B9-4243-92E3-46F38F22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AA3A1-BBCE-4DAB-8733-99FAF8021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B6E8D-70C8-4D75-9245-71C156AF7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947853"/>
            <a:ext cx="5404476" cy="3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12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F1C4-24E3-41CE-95BA-D3EBDDCF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Intraoperative imaging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C7DF9-51E4-45DC-87A1-D0721D89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1" y="1060988"/>
            <a:ext cx="3810000" cy="2333625"/>
          </a:xfrm>
          <a:prstGeom prst="rect">
            <a:avLst/>
          </a:prstGeom>
        </p:spPr>
      </p:pic>
      <p:pic>
        <p:nvPicPr>
          <p:cNvPr id="5" name="Picture 4" descr="A picture containing person, indoor, man, standing&#10;&#10;Description automatically generated">
            <a:extLst>
              <a:ext uri="{FF2B5EF4-FFF2-40B4-BE49-F238E27FC236}">
                <a16:creationId xmlns:a16="http://schemas.microsoft.com/office/drawing/2014/main" id="{8B97899E-2605-44C0-9E16-DA0395785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1" y="3423721"/>
            <a:ext cx="2903289" cy="164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398AC-DE17-493F-B145-1CEC33778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70" r="52734" b="48494"/>
          <a:stretch/>
        </p:blipFill>
        <p:spPr>
          <a:xfrm>
            <a:off x="6905082" y="2198692"/>
            <a:ext cx="2207711" cy="1494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06146-C14F-48D4-9B70-F731A1803C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59" b="49670"/>
          <a:stretch/>
        </p:blipFill>
        <p:spPr>
          <a:xfrm>
            <a:off x="3977081" y="1031880"/>
            <a:ext cx="3257035" cy="2333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6361A-95D5-4923-A88E-51639514D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886"/>
          <a:stretch/>
        </p:blipFill>
        <p:spPr>
          <a:xfrm>
            <a:off x="4117588" y="3361619"/>
            <a:ext cx="2699117" cy="176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5539C3-721F-4D22-8398-260255BDA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402" y="75721"/>
            <a:ext cx="2073073" cy="229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346E6E-6768-4989-8E5B-8AA1BF6B3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960" y="3361619"/>
            <a:ext cx="221304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Incision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Humeral shaft</a:t>
            </a:r>
          </a:p>
          <a:p>
            <a:pPr lvl="1"/>
            <a:r>
              <a:rPr lang="en-GB" dirty="0"/>
              <a:t>Fracture</a:t>
            </a:r>
          </a:p>
          <a:p>
            <a:pPr lvl="1"/>
            <a:r>
              <a:rPr lang="en-GB" dirty="0"/>
              <a:t>Arthroplasty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D993-D8B6-420E-9BF2-ADA2A029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EC811-CDAA-41A3-AEA8-748154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AEE6-2C25-421E-9CB2-6814E94B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00601-3F6C-438E-9448-89B08713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2C619-487A-4625-9FDF-C527901028DB}"/>
              </a:ext>
            </a:extLst>
          </p:cNvPr>
          <p:cNvCxnSpPr>
            <a:cxnSpLocks/>
          </p:cNvCxnSpPr>
          <p:nvPr/>
        </p:nvCxnSpPr>
        <p:spPr>
          <a:xfrm flipH="1">
            <a:off x="5816600" y="1138632"/>
            <a:ext cx="762000" cy="1469631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7D5D86-0227-4986-B59B-E0F51077D91C}"/>
              </a:ext>
            </a:extLst>
          </p:cNvPr>
          <p:cNvSpPr/>
          <p:nvPr/>
        </p:nvSpPr>
        <p:spPr>
          <a:xfrm>
            <a:off x="6732191" y="970750"/>
            <a:ext cx="354410" cy="335765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97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Incision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Glenohumeral</a:t>
            </a:r>
          </a:p>
          <a:p>
            <a:pPr lvl="1"/>
            <a:r>
              <a:rPr lang="en-GB" dirty="0"/>
              <a:t>Instability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D993-D8B6-420E-9BF2-ADA2A029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EC811-CDAA-41A3-AEA8-748154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AEE6-2C25-421E-9CB2-6814E94B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00601-3F6C-438E-9448-89B08713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2C619-487A-4625-9FDF-C527901028DB}"/>
              </a:ext>
            </a:extLst>
          </p:cNvPr>
          <p:cNvCxnSpPr>
            <a:cxnSpLocks/>
          </p:cNvCxnSpPr>
          <p:nvPr/>
        </p:nvCxnSpPr>
        <p:spPr>
          <a:xfrm>
            <a:off x="6732190" y="1652587"/>
            <a:ext cx="1" cy="919163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7D5D86-0227-4986-B59B-E0F51077D91C}"/>
              </a:ext>
            </a:extLst>
          </p:cNvPr>
          <p:cNvSpPr/>
          <p:nvPr/>
        </p:nvSpPr>
        <p:spPr>
          <a:xfrm>
            <a:off x="6732191" y="970750"/>
            <a:ext cx="354410" cy="335765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A2A9C5-8E5F-403C-8446-3A7600912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11" t="4414" b="21865"/>
          <a:stretch/>
        </p:blipFill>
        <p:spPr>
          <a:xfrm flipH="1">
            <a:off x="428252" y="47039"/>
            <a:ext cx="7701236" cy="504942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939A6E-956F-4CA1-A5DF-00BA16B0B037}"/>
              </a:ext>
            </a:extLst>
          </p:cNvPr>
          <p:cNvSpPr/>
          <p:nvPr/>
        </p:nvSpPr>
        <p:spPr>
          <a:xfrm>
            <a:off x="3775494" y="2200282"/>
            <a:ext cx="378042" cy="594066"/>
          </a:xfrm>
          <a:prstGeom prst="ellipse">
            <a:avLst/>
          </a:prstGeom>
          <a:solidFill>
            <a:srgbClr val="FFFFCC">
              <a:alpha val="36863"/>
            </a:srgb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3F8B424-E4A9-4232-B13F-E62EF029CD8A}"/>
              </a:ext>
            </a:extLst>
          </p:cNvPr>
          <p:cNvSpPr/>
          <p:nvPr/>
        </p:nvSpPr>
        <p:spPr>
          <a:xfrm rot="21369684" flipH="1">
            <a:off x="2196153" y="2198919"/>
            <a:ext cx="1444382" cy="2852394"/>
          </a:xfrm>
          <a:custGeom>
            <a:avLst/>
            <a:gdLst>
              <a:gd name="connsiteX0" fmla="*/ 0 w 2117558"/>
              <a:gd name="connsiteY0" fmla="*/ 0 h 4780548"/>
              <a:gd name="connsiteX1" fmla="*/ 673768 w 2117558"/>
              <a:gd name="connsiteY1" fmla="*/ 1138990 h 4780548"/>
              <a:gd name="connsiteX2" fmla="*/ 1507958 w 2117558"/>
              <a:gd name="connsiteY2" fmla="*/ 2711116 h 4780548"/>
              <a:gd name="connsiteX3" fmla="*/ 2117558 w 2117558"/>
              <a:gd name="connsiteY3" fmla="*/ 4780548 h 478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558" h="4780548">
                <a:moveTo>
                  <a:pt x="0" y="0"/>
                </a:moveTo>
                <a:cubicBezTo>
                  <a:pt x="211221" y="343568"/>
                  <a:pt x="422442" y="687137"/>
                  <a:pt x="673768" y="1138990"/>
                </a:cubicBezTo>
                <a:cubicBezTo>
                  <a:pt x="925094" y="1590843"/>
                  <a:pt x="1267326" y="2104190"/>
                  <a:pt x="1507958" y="2711116"/>
                </a:cubicBezTo>
                <a:cubicBezTo>
                  <a:pt x="1748590" y="3318042"/>
                  <a:pt x="1933074" y="4049295"/>
                  <a:pt x="2117558" y="4780548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3372D-9FAC-4D18-84DD-6E7432E8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6083" flipH="1">
            <a:off x="2577875" y="2397691"/>
            <a:ext cx="2316026" cy="2816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FD991-9732-47B3-9E4E-8BE225CDE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7381" y="1993099"/>
            <a:ext cx="560881" cy="28165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61409D-CD2C-4A94-887E-880ADA0F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D26B8A-06F1-4CAA-8ADB-4A5292F01E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438" y="4809695"/>
            <a:ext cx="1849512" cy="286765"/>
          </a:xfrm>
        </p:spPr>
        <p:txBody>
          <a:bodyPr/>
          <a:lstStyle/>
          <a:p>
            <a:r>
              <a:rPr lang="en-GB"/>
              <a:t>Volume rendered </a:t>
            </a:r>
            <a:r>
              <a:rPr lang="en-GB" dirty="0"/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31952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0" y="262839"/>
            <a:ext cx="7886700" cy="994172"/>
          </a:xfrm>
        </p:spPr>
        <p:txBody>
          <a:bodyPr/>
          <a:lstStyle/>
          <a:p>
            <a:r>
              <a:rPr lang="en-GB" dirty="0"/>
              <a:t>Superficial dissection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Cephalic vein</a:t>
            </a:r>
          </a:p>
          <a:p>
            <a:pPr lvl="1"/>
            <a:r>
              <a:rPr lang="en-GB" dirty="0"/>
              <a:t>Absent 5%</a:t>
            </a:r>
          </a:p>
          <a:p>
            <a:pPr lvl="1"/>
            <a:r>
              <a:rPr lang="en-GB" dirty="0"/>
              <a:t>Branches</a:t>
            </a:r>
          </a:p>
          <a:p>
            <a:pPr lvl="2"/>
            <a:r>
              <a:rPr lang="en-GB" dirty="0"/>
              <a:t>Traditional lateral</a:t>
            </a:r>
          </a:p>
          <a:p>
            <a:pPr lvl="2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Personal Medial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D993-D8B6-420E-9BF2-ADA2A029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EC811-CDAA-41A3-AEA8-748154CF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AEE6-2C25-421E-9CB2-6814E94BD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343"/>
            <a:ext cx="4320380" cy="43203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2C619-487A-4625-9FDF-C527901028DB}"/>
              </a:ext>
            </a:extLst>
          </p:cNvPr>
          <p:cNvCxnSpPr>
            <a:cxnSpLocks/>
          </p:cNvCxnSpPr>
          <p:nvPr/>
        </p:nvCxnSpPr>
        <p:spPr>
          <a:xfrm flipH="1">
            <a:off x="5816600" y="1138632"/>
            <a:ext cx="762000" cy="1469631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7D5D86-0227-4986-B59B-E0F51077D91C}"/>
              </a:ext>
            </a:extLst>
          </p:cNvPr>
          <p:cNvSpPr/>
          <p:nvPr/>
        </p:nvSpPr>
        <p:spPr>
          <a:xfrm>
            <a:off x="6732191" y="970750"/>
            <a:ext cx="354410" cy="335765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06DF2B-EBB9-4AD6-81A4-B7AB28868D9E}"/>
              </a:ext>
            </a:extLst>
          </p:cNvPr>
          <p:cNvCxnSpPr>
            <a:cxnSpLocks/>
          </p:cNvCxnSpPr>
          <p:nvPr/>
        </p:nvCxnSpPr>
        <p:spPr>
          <a:xfrm>
            <a:off x="6732190" y="1652587"/>
            <a:ext cx="1" cy="919163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2409B9-8D55-4648-A956-58B4E34C3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68" y="2806356"/>
            <a:ext cx="2474457" cy="139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DA6AC-92D2-4721-A548-FCF900F4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542" y="3719539"/>
            <a:ext cx="2474458" cy="13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6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/>
              <a:t>Muscles/ Tendons</a:t>
            </a:r>
          </a:p>
          <a:p>
            <a:r>
              <a:rPr lang="en-GB" dirty="0"/>
              <a:t>Nerves</a:t>
            </a:r>
          </a:p>
          <a:p>
            <a:r>
              <a:rPr lang="en-GB" dirty="0"/>
              <a:t>Vessels</a:t>
            </a:r>
          </a:p>
          <a:p>
            <a:r>
              <a:rPr lang="en-GB" dirty="0"/>
              <a:t>Ligaments</a:t>
            </a:r>
          </a:p>
          <a:p>
            <a:r>
              <a:rPr lang="en-GB" dirty="0"/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2150" y="279296"/>
            <a:ext cx="4320000" cy="43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279296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0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0" y="262839"/>
            <a:ext cx="7886700" cy="994172"/>
          </a:xfrm>
        </p:spPr>
        <p:txBody>
          <a:bodyPr/>
          <a:lstStyle/>
          <a:p>
            <a:r>
              <a:rPr lang="en-GB" dirty="0" err="1"/>
              <a:t>Internervous</a:t>
            </a:r>
            <a:r>
              <a:rPr lang="en-GB" dirty="0"/>
              <a:t>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Deltoid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Axillary n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Pectoralis major</a:t>
            </a:r>
          </a:p>
          <a:p>
            <a:pPr lvl="1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Medial and lateral pectoral n’s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Biceps</a:t>
            </a:r>
          </a:p>
          <a:p>
            <a:pPr lvl="1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Musculocutaneous nerve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557E0-A34A-447D-92E8-82A12487D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398" y="411750"/>
            <a:ext cx="216000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6905EF-E9D5-4EF7-B1DF-BEEC6B6F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60" y="411750"/>
            <a:ext cx="2160000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93542-1C8B-42AE-A6BB-8E2A01D8D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58" y="268395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BE0-6729-4E05-862D-58C5CCE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dissection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0CBED-0F6D-443A-9264-5B157E48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9" y="966671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Lateral conjoint tendon</a:t>
            </a:r>
          </a:p>
          <a:p>
            <a:pPr lvl="1"/>
            <a:r>
              <a:rPr lang="en-GB" dirty="0"/>
              <a:t>Clavipectoral fascia</a:t>
            </a:r>
          </a:p>
          <a:p>
            <a:pPr lvl="2"/>
            <a:r>
              <a:rPr lang="en-GB" dirty="0"/>
              <a:t>Coracohumeral ligament</a:t>
            </a:r>
          </a:p>
          <a:p>
            <a:pPr lvl="1"/>
            <a:r>
              <a:rPr lang="en-GB" dirty="0"/>
              <a:t>Subacromial &amp;subdeltoid bursa</a:t>
            </a:r>
          </a:p>
          <a:p>
            <a:pPr lvl="1"/>
            <a:r>
              <a:rPr lang="en-GB" dirty="0" err="1"/>
              <a:t>Subcoracoid</a:t>
            </a:r>
            <a:r>
              <a:rPr lang="en-GB" dirty="0"/>
              <a:t> Bursa</a:t>
            </a:r>
          </a:p>
          <a:p>
            <a:pPr lvl="2"/>
            <a:r>
              <a:rPr lang="en-GB" dirty="0"/>
              <a:t>Lower subscapular n</a:t>
            </a:r>
          </a:p>
          <a:p>
            <a:pPr lvl="2"/>
            <a:r>
              <a:rPr lang="en-GB" dirty="0"/>
              <a:t>Axillary n</a:t>
            </a:r>
          </a:p>
          <a:p>
            <a:pPr lvl="1"/>
            <a:r>
              <a:rPr lang="en-GB" dirty="0"/>
              <a:t>Tendon pectoralis major</a:t>
            </a:r>
          </a:p>
          <a:p>
            <a:pPr lvl="1"/>
            <a:r>
              <a:rPr lang="en-GB" dirty="0"/>
              <a:t>Vessels</a:t>
            </a:r>
          </a:p>
          <a:p>
            <a:pPr lvl="2"/>
            <a:r>
              <a:rPr lang="en-GB" dirty="0"/>
              <a:t>Three sisters</a:t>
            </a:r>
          </a:p>
          <a:p>
            <a:pPr lvl="2"/>
            <a:r>
              <a:rPr lang="en-GB" dirty="0" err="1"/>
              <a:t>Thoracoacromial</a:t>
            </a:r>
            <a:endParaRPr lang="en-GB" dirty="0"/>
          </a:p>
          <a:p>
            <a:pPr lvl="2"/>
            <a:r>
              <a:rPr lang="en-GB" dirty="0"/>
              <a:t>Terminal PCHA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67726-F13B-4C21-A107-4ABC8854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2" y="4042840"/>
            <a:ext cx="1953835" cy="110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94D487-D1CD-4613-82A8-740C1E0FB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84A57E-04CC-41A8-974D-B4B003062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4F8D45-3E79-462D-9F2E-B3AEEC074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9369C1-4B2B-4DAC-AF6C-27ADA82C3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E6215F-3AD5-42E2-92F0-FC17175E3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467" y="455370"/>
            <a:ext cx="4320380" cy="4320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CC36AC-C00F-4E06-82FB-FC98D0443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123" y="4023967"/>
            <a:ext cx="1992563" cy="11195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FE8B14-B66B-42CA-B228-357D6D531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3438" y="457389"/>
            <a:ext cx="4322439" cy="4316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4EE3DE-237F-40C2-804A-A08C97777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6486" y="457389"/>
            <a:ext cx="4316342" cy="4316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C1B7AE-AD08-46DF-BD98-5FA0036A23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3438" y="457389"/>
            <a:ext cx="432243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BE0-6729-4E05-862D-58C5CCE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dissection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0CBED-0F6D-443A-9264-5B157E48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2325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Rotator interval</a:t>
            </a:r>
          </a:p>
          <a:p>
            <a:pPr lvl="1"/>
            <a:r>
              <a:rPr lang="en-GB" dirty="0"/>
              <a:t>Between</a:t>
            </a:r>
          </a:p>
          <a:p>
            <a:pPr lvl="2"/>
            <a:r>
              <a:rPr lang="en-GB" dirty="0"/>
              <a:t>Supraspinatus </a:t>
            </a:r>
          </a:p>
          <a:p>
            <a:pPr lvl="2"/>
            <a:r>
              <a:rPr lang="en-GB" dirty="0" err="1"/>
              <a:t>Subscalpularis</a:t>
            </a:r>
            <a:endParaRPr lang="en-GB" dirty="0"/>
          </a:p>
          <a:p>
            <a:r>
              <a:rPr lang="en-GB" dirty="0"/>
              <a:t>Release</a:t>
            </a:r>
          </a:p>
          <a:p>
            <a:pPr lvl="1"/>
            <a:r>
              <a:rPr lang="en-GB" dirty="0"/>
              <a:t>Coracoacromial ligament</a:t>
            </a:r>
          </a:p>
          <a:p>
            <a:r>
              <a:rPr lang="en-GB" dirty="0"/>
              <a:t>Follow</a:t>
            </a:r>
          </a:p>
          <a:p>
            <a:pPr lvl="1"/>
            <a:r>
              <a:rPr lang="en-GB" dirty="0"/>
              <a:t>Upper border subscapularis</a:t>
            </a:r>
          </a:p>
          <a:p>
            <a:pPr lvl="1"/>
            <a:r>
              <a:rPr lang="en-GB" dirty="0"/>
              <a:t>Into biceps tendon sheath</a:t>
            </a:r>
          </a:p>
          <a:p>
            <a:r>
              <a:rPr lang="en-GB" dirty="0"/>
              <a:t>Exposing</a:t>
            </a:r>
          </a:p>
          <a:p>
            <a:pPr lvl="1"/>
            <a:r>
              <a:rPr lang="en-GB" dirty="0"/>
              <a:t>Biceps </a:t>
            </a:r>
          </a:p>
          <a:p>
            <a:pPr lvl="2"/>
            <a:r>
              <a:rPr lang="en-GB" dirty="0"/>
              <a:t>Tenotomy/ tenodesis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C1394-997C-4A5A-B36D-1326FE1B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93364-DEB5-4F76-8688-A4DA3B10C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EB9317-6891-4790-BF54-284FEA767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2897F1-004C-460E-AF07-9969C96D7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574A09-2C5F-43DC-8120-8EA3F5B18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BE0-6729-4E05-862D-58C5CCE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dissection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0CBED-0F6D-443A-9264-5B157E48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2325"/>
            <a:ext cx="7886700" cy="3263504"/>
          </a:xfrm>
        </p:spPr>
        <p:txBody>
          <a:bodyPr>
            <a:normAutofit/>
          </a:bodyPr>
          <a:lstStyle/>
          <a:p>
            <a:r>
              <a:rPr lang="en-GB" dirty="0"/>
              <a:t>Subscapularis</a:t>
            </a:r>
          </a:p>
          <a:p>
            <a:pPr lvl="1"/>
            <a:r>
              <a:rPr lang="en-GB" dirty="0"/>
              <a:t>Tenotomy</a:t>
            </a:r>
          </a:p>
          <a:p>
            <a:pPr lvl="1"/>
            <a:r>
              <a:rPr lang="en-GB" dirty="0"/>
              <a:t>Peel</a:t>
            </a:r>
          </a:p>
          <a:p>
            <a:pPr lvl="1"/>
            <a:r>
              <a:rPr lang="en-GB" dirty="0"/>
              <a:t>Lesser Tuberosity osteotomy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793364-DEB5-4F76-8688-A4DA3B10C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65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8571EC-C652-4C16-9BD7-D154D8B5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3F757C-AA0B-4C68-A534-86B46CD00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53" y="3606"/>
            <a:ext cx="5600988" cy="182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0CD83-3C7C-41C1-8A0B-C6D50FA97B7D}"/>
              </a:ext>
            </a:extLst>
          </p:cNvPr>
          <p:cNvSpPr/>
          <p:nvPr/>
        </p:nvSpPr>
        <p:spPr>
          <a:xfrm>
            <a:off x="5665693" y="4822032"/>
            <a:ext cx="36217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</a:t>
            </a:r>
            <a:r>
              <a:rPr lang="en-GB" sz="1400" dirty="0" err="1">
                <a:solidFill>
                  <a:schemeClr val="bg1"/>
                </a:solidFill>
              </a:rPr>
              <a:t>Orthop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Surg</a:t>
            </a:r>
            <a:r>
              <a:rPr lang="en-GB" sz="1400" dirty="0">
                <a:solidFill>
                  <a:schemeClr val="bg1"/>
                </a:solidFill>
              </a:rPr>
              <a:t> Res  2019 Nov 28;14(1):391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AA90B-198B-45BA-B26A-A9A6429E9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7" y="1838872"/>
            <a:ext cx="8926086" cy="732878"/>
          </a:xfrm>
          <a:prstGeom prst="rect">
            <a:avLst/>
          </a:prstGeom>
        </p:spPr>
      </p:pic>
      <p:pic>
        <p:nvPicPr>
          <p:cNvPr id="15" name="Picture 14" descr="A picture containing sitting, table, clock, man&#10;&#10;Description automatically generated">
            <a:extLst>
              <a:ext uri="{FF2B5EF4-FFF2-40B4-BE49-F238E27FC236}">
                <a16:creationId xmlns:a16="http://schemas.microsoft.com/office/drawing/2014/main" id="{93C9B2FC-58AB-41AA-B58A-AE750C3B2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9" y="2608263"/>
            <a:ext cx="2125565" cy="1918913"/>
          </a:xfrm>
          <a:prstGeom prst="rect">
            <a:avLst/>
          </a:prstGeom>
        </p:spPr>
      </p:pic>
      <p:pic>
        <p:nvPicPr>
          <p:cNvPr id="17" name="Picture 16" descr="A picture containing table, food, orange, sitting&#10;&#10;Description automatically generated">
            <a:extLst>
              <a:ext uri="{FF2B5EF4-FFF2-40B4-BE49-F238E27FC236}">
                <a16:creationId xmlns:a16="http://schemas.microsoft.com/office/drawing/2014/main" id="{514A93E5-48CE-4F86-B037-F6F6240FE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97" y="2599583"/>
            <a:ext cx="1999206" cy="1927593"/>
          </a:xfrm>
          <a:prstGeom prst="rect">
            <a:avLst/>
          </a:prstGeom>
        </p:spPr>
      </p:pic>
      <p:pic>
        <p:nvPicPr>
          <p:cNvPr id="19" name="Picture 18" descr="A close up of food&#10;&#10;Description automatically generated">
            <a:extLst>
              <a:ext uri="{FF2B5EF4-FFF2-40B4-BE49-F238E27FC236}">
                <a16:creationId xmlns:a16="http://schemas.microsoft.com/office/drawing/2014/main" id="{3853EF7C-F505-457F-875D-B05E7F7C2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78" y="2571750"/>
            <a:ext cx="2056425" cy="19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99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0818-F94D-4F8C-8D70-534712FC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61C5B9F-7966-414A-AA6F-D23C7BD95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5" y="2384612"/>
            <a:ext cx="8892626" cy="79785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46071-1271-4AAD-AB4E-A874B5B0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3" y="383785"/>
            <a:ext cx="8833870" cy="89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B5B6F1-0A26-4263-88BB-D791434CBFD7}"/>
              </a:ext>
            </a:extLst>
          </p:cNvPr>
          <p:cNvSpPr/>
          <p:nvPr/>
        </p:nvSpPr>
        <p:spPr>
          <a:xfrm>
            <a:off x="5019114" y="4759715"/>
            <a:ext cx="3995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Shoulder Elbow Surg. 2019 Mar;28(3):407-414</a:t>
            </a:r>
          </a:p>
        </p:txBody>
      </p:sp>
    </p:spTree>
    <p:extLst>
      <p:ext uri="{BB962C8B-B14F-4D97-AF65-F5344CB8AC3E}">
        <p14:creationId xmlns:p14="http://schemas.microsoft.com/office/powerpoint/2010/main" val="1827053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0B4E7-580A-44B6-AE0A-836C3C76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ADB8B8-D716-415E-BC71-AEC5B70FD8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Deltopectoral</a:t>
            </a:r>
          </a:p>
          <a:p>
            <a:r>
              <a:rPr lang="en-GB" dirty="0"/>
              <a:t>Anterolateral </a:t>
            </a:r>
            <a:r>
              <a:rPr lang="en-GB" dirty="0" err="1"/>
              <a:t>humerus</a:t>
            </a:r>
            <a:endParaRPr lang="en-GB" dirty="0"/>
          </a:p>
          <a:p>
            <a:pPr lvl="1"/>
            <a:r>
              <a:rPr lang="en-GB" dirty="0"/>
              <a:t>Cephalic vein </a:t>
            </a:r>
          </a:p>
          <a:p>
            <a:pPr lvl="2"/>
            <a:r>
              <a:rPr lang="en-GB" dirty="0"/>
              <a:t>Medial</a:t>
            </a:r>
          </a:p>
          <a:p>
            <a:r>
              <a:rPr lang="en-GB" dirty="0"/>
              <a:t>Interval</a:t>
            </a:r>
          </a:p>
          <a:p>
            <a:pPr lvl="1"/>
            <a:r>
              <a:rPr lang="en-GB" dirty="0"/>
              <a:t>Biceps </a:t>
            </a:r>
          </a:p>
          <a:p>
            <a:pPr lvl="1"/>
            <a:r>
              <a:rPr lang="en-GB" dirty="0"/>
              <a:t>Brachialis</a:t>
            </a:r>
          </a:p>
          <a:p>
            <a:pPr lvl="1"/>
            <a:r>
              <a:rPr lang="en-GB" dirty="0"/>
              <a:t>Musculocutaneous n</a:t>
            </a:r>
          </a:p>
          <a:p>
            <a:r>
              <a:rPr lang="en-GB" dirty="0"/>
              <a:t>Split </a:t>
            </a:r>
          </a:p>
          <a:p>
            <a:pPr lvl="1"/>
            <a:r>
              <a:rPr lang="en-GB" dirty="0"/>
              <a:t>Brachialis</a:t>
            </a:r>
          </a:p>
          <a:p>
            <a:pPr lvl="1"/>
            <a:r>
              <a:rPr lang="en-GB" dirty="0"/>
              <a:t>Beware Radial 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D996A-5C06-4453-A362-08BF3C4D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5836F-79DF-4E1C-B501-6837936C0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1560"/>
            <a:ext cx="4320380" cy="432038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9ADC23-C43E-43C7-A227-226405847A21}"/>
              </a:ext>
            </a:extLst>
          </p:cNvPr>
          <p:cNvSpPr/>
          <p:nvPr/>
        </p:nvSpPr>
        <p:spPr>
          <a:xfrm>
            <a:off x="6558954" y="1056482"/>
            <a:ext cx="292100" cy="698500"/>
          </a:xfrm>
          <a:custGeom>
            <a:avLst/>
            <a:gdLst>
              <a:gd name="connsiteX0" fmla="*/ 292100 w 292100"/>
              <a:gd name="connsiteY0" fmla="*/ 0 h 698500"/>
              <a:gd name="connsiteX1" fmla="*/ 0 w 292100"/>
              <a:gd name="connsiteY1" fmla="*/ 698500 h 698500"/>
              <a:gd name="connsiteX2" fmla="*/ 0 w 292100"/>
              <a:gd name="connsiteY2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100" h="698500">
                <a:moveTo>
                  <a:pt x="292100" y="0"/>
                </a:moveTo>
                <a:lnTo>
                  <a:pt x="0" y="698500"/>
                </a:lnTo>
                <a:lnTo>
                  <a:pt x="0" y="698500"/>
                </a:lnTo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C9553BE-44AD-4452-A761-54B9226274AE}"/>
              </a:ext>
            </a:extLst>
          </p:cNvPr>
          <p:cNvSpPr/>
          <p:nvPr/>
        </p:nvSpPr>
        <p:spPr>
          <a:xfrm>
            <a:off x="6093052" y="1835874"/>
            <a:ext cx="395112" cy="2387600"/>
          </a:xfrm>
          <a:custGeom>
            <a:avLst/>
            <a:gdLst>
              <a:gd name="connsiteX0" fmla="*/ 395112 w 395112"/>
              <a:gd name="connsiteY0" fmla="*/ 0 h 2387600"/>
              <a:gd name="connsiteX1" fmla="*/ 230012 w 395112"/>
              <a:gd name="connsiteY1" fmla="*/ 368300 h 2387600"/>
              <a:gd name="connsiteX2" fmla="*/ 90312 w 395112"/>
              <a:gd name="connsiteY2" fmla="*/ 762000 h 2387600"/>
              <a:gd name="connsiteX3" fmla="*/ 39512 w 395112"/>
              <a:gd name="connsiteY3" fmla="*/ 1155700 h 2387600"/>
              <a:gd name="connsiteX4" fmla="*/ 1412 w 395112"/>
              <a:gd name="connsiteY4" fmla="*/ 1524000 h 2387600"/>
              <a:gd name="connsiteX5" fmla="*/ 90312 w 395112"/>
              <a:gd name="connsiteY5" fmla="*/ 2108200 h 2387600"/>
              <a:gd name="connsiteX6" fmla="*/ 153812 w 395112"/>
              <a:gd name="connsiteY6" fmla="*/ 2387600 h 2387600"/>
              <a:gd name="connsiteX7" fmla="*/ 153812 w 395112"/>
              <a:gd name="connsiteY7" fmla="*/ 238760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112" h="2387600">
                <a:moveTo>
                  <a:pt x="395112" y="0"/>
                </a:moveTo>
                <a:cubicBezTo>
                  <a:pt x="337962" y="120650"/>
                  <a:pt x="280812" y="241300"/>
                  <a:pt x="230012" y="368300"/>
                </a:cubicBezTo>
                <a:cubicBezTo>
                  <a:pt x="179212" y="495300"/>
                  <a:pt x="122062" y="630767"/>
                  <a:pt x="90312" y="762000"/>
                </a:cubicBezTo>
                <a:cubicBezTo>
                  <a:pt x="58562" y="893233"/>
                  <a:pt x="54329" y="1028700"/>
                  <a:pt x="39512" y="1155700"/>
                </a:cubicBezTo>
                <a:cubicBezTo>
                  <a:pt x="24695" y="1282700"/>
                  <a:pt x="-7055" y="1365250"/>
                  <a:pt x="1412" y="1524000"/>
                </a:cubicBezTo>
                <a:cubicBezTo>
                  <a:pt x="9879" y="1682750"/>
                  <a:pt x="64912" y="1964267"/>
                  <a:pt x="90312" y="2108200"/>
                </a:cubicBezTo>
                <a:cubicBezTo>
                  <a:pt x="115712" y="2252133"/>
                  <a:pt x="153812" y="2387600"/>
                  <a:pt x="153812" y="2387600"/>
                </a:cubicBezTo>
                <a:lnTo>
                  <a:pt x="153812" y="2387600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B461F3-3EB5-47D8-B136-A530F02A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540ACE-ACFD-4DBE-BBE1-70E63C93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538B64-79B0-4D09-8CC4-C6A66954A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258F2C-A8E0-411C-9B53-C4A7DD64C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4F5734-E815-43D6-9BD6-2DA6B8FD6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A6EAB6-B345-4BB3-870A-11C90848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0970" y="409541"/>
            <a:ext cx="4320380" cy="4320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9D4DF8-47D2-41ED-A3E8-0D01E5AB4A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9941" y="411560"/>
            <a:ext cx="432243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32343A-FC1A-4A69-BA18-C8B3B207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542" y="99682"/>
            <a:ext cx="2454792" cy="99417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0E099F-14A4-459F-8039-61388669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26"/>
            <a:ext cx="2908433" cy="1638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6A11E-5BC5-4D86-9EF3-0C588CC8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5" y="443590"/>
            <a:ext cx="2908433" cy="1638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8FA81-8B3B-4257-8DDB-21DEF259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38" y="899468"/>
            <a:ext cx="3013304" cy="169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F42AC-E0EE-4D3C-9521-57B7592E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833" y="1241842"/>
            <a:ext cx="3204526" cy="1805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84947-21D5-459E-8EC0-682D77C22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678" y="1731586"/>
            <a:ext cx="3584822" cy="201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B9F05-75DC-4C72-B9C1-633C6091C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597" y="2236014"/>
            <a:ext cx="3366714" cy="1896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F39FD-A9E3-4959-8943-8F5035C1D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7011" y="2597000"/>
            <a:ext cx="3461062" cy="1949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13658-5BA9-4DD9-9ACC-12CE98803B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549" y="3018917"/>
            <a:ext cx="3771451" cy="21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/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190" y="148073"/>
            <a:ext cx="4320000" cy="43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C8D281-F708-4313-B38D-F9D57282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1CF3E9-0AAE-4B6D-B881-A8F826DE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94ABC8-4E63-4064-9FA0-1BC8F419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8819A4-7F08-41EA-A3A5-03BFC5A21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9017F5-62A1-4B4F-841C-CECDAE81B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281FC-23A5-4839-A98A-652D6380E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190" y="148073"/>
            <a:ext cx="4320000" cy="43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7A845-EE6F-49D9-ABA2-9B7E47BE8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2F833-8990-4ACC-A0BC-256506C99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59320-2E1F-42A0-BECB-7FFCA625C5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D84F3-D476-4A41-8DEA-BA3A05DDA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036B2-0246-442E-BBD0-BA580AF51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147883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/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06712-BFE4-42F3-8A97-B8096DCC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13" y="273939"/>
            <a:ext cx="4320000" cy="43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2C8B-B6DD-47A2-830A-875C32FCB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F7E53-2B09-4814-A1F1-4E95A305F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03394-781E-4063-AAE7-6743DFE83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282C8-1920-41CC-81AE-993179A3D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63881-479C-4520-B2E4-CABC2244F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3D3A16-62AA-43C2-B743-E202795FF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AD786-62F8-4AB5-A3C4-8F2C2EE462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5687C4-099C-409F-8B1D-17E0FC8C0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89671F-5B1D-4C41-9EB7-91F9FC1DEC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43D07E-6EDF-4EFB-8312-3670B9652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45D5C9-ACB2-462C-9C74-F22870566B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12B88-BA6F-43E7-BF69-EAF3D1698A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2ED7AF-D0FD-48BF-8CF7-C64074E070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0B7108-69BD-4951-AEA7-B88E765CB0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9D3B3F-1738-4AA7-BB36-6367E65CD9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92026E-FE23-4E82-BE3D-B8152F2849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298379-8552-4F95-BC75-C8D3B20C08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1CC7EC-42FC-4D81-9C57-668E407439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11DA28-4A59-4048-A31E-FF47ACBCE7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974E2-EC7B-4C69-9607-83B3191170C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A78F5-E591-4F8B-BCE2-F9E97B45DD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175F13-F1C8-4182-BF1E-F0C959962BC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26823" y="273749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9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9102AB-E01F-4746-938A-D0DD764B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673D0068-61DA-4B56-B124-636EEA1763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35" y="2057400"/>
            <a:ext cx="3369435" cy="259577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821192-FE5E-4187-831A-85F9CC8C70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(2017) 26, 2125–2132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11901DF-A892-4D66-9AD7-0F104E722C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Most common</a:t>
            </a:r>
          </a:p>
          <a:p>
            <a:pPr lvl="1"/>
            <a:r>
              <a:rPr lang="en-GB" dirty="0"/>
              <a:t>Musculocutaneous</a:t>
            </a:r>
          </a:p>
          <a:p>
            <a:pPr lvl="1"/>
            <a:r>
              <a:rPr lang="en-GB" dirty="0"/>
              <a:t>Median</a:t>
            </a:r>
          </a:p>
          <a:p>
            <a:pPr lvl="2"/>
            <a:r>
              <a:rPr lang="en-GB" dirty="0"/>
              <a:t>(lateral cord)</a:t>
            </a:r>
          </a:p>
          <a:p>
            <a:endParaRPr lang="en-GB" dirty="0"/>
          </a:p>
          <a:p>
            <a:r>
              <a:rPr lang="en-GB" dirty="0"/>
              <a:t>Neuropraxia (most)</a:t>
            </a:r>
          </a:p>
          <a:p>
            <a:pPr lvl="1"/>
            <a:r>
              <a:rPr lang="en-GB" dirty="0"/>
              <a:t>Resolve 3 – 6 months </a:t>
            </a:r>
          </a:p>
        </p:txBody>
      </p:sp>
      <p:pic>
        <p:nvPicPr>
          <p:cNvPr id="13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8691CA-4C96-44A9-8582-E9A03BADE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1" y="273844"/>
            <a:ext cx="3886200" cy="1150692"/>
          </a:xfrm>
          <a:prstGeom prst="rect">
            <a:avLst/>
          </a:prstGeom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B3C4B0C0-3D7A-4C4B-A305-43FA001C3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43" y="1476538"/>
            <a:ext cx="2574372" cy="15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0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6F17F1-46D3-41AA-9442-4597C9D0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Content Placeholder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CA803C1-6005-4A59-8399-CC0496B1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83" y="1374550"/>
            <a:ext cx="5820564" cy="312771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C5444E-EE10-4055-982E-DD9E853F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931" y="75323"/>
            <a:ext cx="6186398" cy="1237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D65FAB-5E00-4465-9A64-EE5147188F54}"/>
              </a:ext>
            </a:extLst>
          </p:cNvPr>
          <p:cNvSpPr/>
          <p:nvPr/>
        </p:nvSpPr>
        <p:spPr>
          <a:xfrm>
            <a:off x="4984376" y="4760400"/>
            <a:ext cx="409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Shoulder Elbow </a:t>
            </a:r>
            <a:r>
              <a:rPr lang="en-GB" sz="1400" dirty="0" err="1">
                <a:solidFill>
                  <a:schemeClr val="bg1"/>
                </a:solidFill>
              </a:rPr>
              <a:t>Surg</a:t>
            </a:r>
            <a:r>
              <a:rPr lang="en-GB" sz="1400" dirty="0">
                <a:solidFill>
                  <a:schemeClr val="bg1"/>
                </a:solidFill>
              </a:rPr>
              <a:t> . 2019 Apr;28(4):671-677</a:t>
            </a:r>
          </a:p>
        </p:txBody>
      </p:sp>
      <p:pic>
        <p:nvPicPr>
          <p:cNvPr id="20" name="Picture 19" descr="A picture containing person, animal, indoor, woman&#10;&#10;Description automatically generated">
            <a:extLst>
              <a:ext uri="{FF2B5EF4-FFF2-40B4-BE49-F238E27FC236}">
                <a16:creationId xmlns:a16="http://schemas.microsoft.com/office/drawing/2014/main" id="{D114C11C-7D04-4C54-92C1-6EBE46F40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" y="1782648"/>
            <a:ext cx="3518081" cy="2311519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DD01F5-1029-4F88-9CAC-7A0948862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90" y="2949388"/>
            <a:ext cx="5836243" cy="15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79BFC6-B554-4394-BE9D-ECFD3EA63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8" y="1520526"/>
            <a:ext cx="8975759" cy="1138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273CA-9C94-49C2-8ABF-1AF5E21E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Content Placeholder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528BC1-308D-4C85-9C01-FADD968B9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79" y="1535796"/>
            <a:ext cx="3794321" cy="353674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511E5E-42F9-4676-87A4-34FE3957F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6" y="0"/>
            <a:ext cx="6660776" cy="1505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8AF6A0-FBFD-4021-86F7-15CC58F43710}"/>
              </a:ext>
            </a:extLst>
          </p:cNvPr>
          <p:cNvSpPr/>
          <p:nvPr/>
        </p:nvSpPr>
        <p:spPr>
          <a:xfrm>
            <a:off x="4787153" y="48220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J Shoulder Elbow </a:t>
            </a:r>
            <a:r>
              <a:rPr lang="en-GB" sz="1400" dirty="0" err="1">
                <a:solidFill>
                  <a:schemeClr val="bg1"/>
                </a:solidFill>
              </a:rPr>
              <a:t>Surg</a:t>
            </a:r>
            <a:r>
              <a:rPr lang="en-GB" sz="1400" dirty="0">
                <a:solidFill>
                  <a:schemeClr val="bg1"/>
                </a:solidFill>
              </a:rPr>
              <a:t> . 2017 Dec;26(12):2173-2176</a:t>
            </a:r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C07333-A0CA-414B-B262-581871DFD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88" y="2665340"/>
            <a:ext cx="3531723" cy="2232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35946-F4ED-48A2-B589-B2A140AA3499}"/>
              </a:ext>
            </a:extLst>
          </p:cNvPr>
          <p:cNvSpPr txBox="1"/>
          <p:nvPr/>
        </p:nvSpPr>
        <p:spPr>
          <a:xfrm>
            <a:off x="2030177" y="38353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 2.5cm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01B70E5-064B-4DC5-9CE9-448DA0756F52}"/>
              </a:ext>
            </a:extLst>
          </p:cNvPr>
          <p:cNvSpPr/>
          <p:nvPr/>
        </p:nvSpPr>
        <p:spPr>
          <a:xfrm>
            <a:off x="3182346" y="3496461"/>
            <a:ext cx="299085" cy="48831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6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/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A0165-3F36-4AD9-8925-41FFE5AB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F77EB-B90F-4C07-ACDE-A138012F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4CD54-FACE-4511-A699-683516929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38041-9C96-4BD9-BF72-63163FF72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2A155-6C29-4F35-AACD-C3A9FD2D3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AA77B-B546-4AAC-8519-87CA5EFDA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A26AF-4D3C-4BEC-BE8B-6FE6C059A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86C566-E832-4FD5-A892-9CCB43C5A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F2383-9CF5-4019-BBF8-1926DD32C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2C63E7-973E-4BD4-994A-62BFB72596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3844"/>
            <a:ext cx="4320380" cy="43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058D2B-AF47-4782-99C2-7C9F301A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E0EC69-1364-4855-BD31-1328499F2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60" y="0"/>
            <a:ext cx="6559887" cy="1365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561957-6517-459B-8C8A-D4A89A3F6D01}"/>
              </a:ext>
            </a:extLst>
          </p:cNvPr>
          <p:cNvSpPr/>
          <p:nvPr/>
        </p:nvSpPr>
        <p:spPr>
          <a:xfrm>
            <a:off x="5102352" y="4822032"/>
            <a:ext cx="393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Clin 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Orthop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Relat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Res ,  2006 Jan;442:139-42</a:t>
            </a:r>
          </a:p>
        </p:txBody>
      </p:sp>
      <p:pic>
        <p:nvPicPr>
          <p:cNvPr id="11" name="Picture 10" descr="A picture containing food, sitting, doughnut, donut&#10;&#10;Description automatically generated">
            <a:extLst>
              <a:ext uri="{FF2B5EF4-FFF2-40B4-BE49-F238E27FC236}">
                <a16:creationId xmlns:a16="http://schemas.microsoft.com/office/drawing/2014/main" id="{CF3ACD88-0FC0-4EA6-843F-D22EE5A7F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6" y="1379011"/>
            <a:ext cx="1943200" cy="2711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BFE207-0A9A-4176-BD5A-FDE5EB717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57" y="1559652"/>
            <a:ext cx="6377604" cy="1110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DE061A-296F-4401-BA19-D83D2D62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157" y="2811222"/>
            <a:ext cx="642574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mbrid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lice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orthoapedics PP template.potx" id="{D307D4B7-F42A-470E-AEFB-A831CCACC2FB}" vid="{7C1032DD-8FCD-4587-9F76-A6C3638429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Cambridge orthoapedics PP template</Template>
  <TotalTime>1301</TotalTime>
  <Words>290</Words>
  <Application>Microsoft Office PowerPoint</Application>
  <PresentationFormat>On-screen Show (16:9)</PresentationFormat>
  <Paragraphs>131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Alice</vt:lpstr>
      <vt:lpstr>Arial</vt:lpstr>
      <vt:lpstr>Calibri</vt:lpstr>
      <vt:lpstr>Open Sans</vt:lpstr>
      <vt:lpstr>Open Sans Condensed Light</vt:lpstr>
      <vt:lpstr>Open Sans Light</vt:lpstr>
      <vt:lpstr>Office Theme</vt:lpstr>
      <vt:lpstr>Deltopectoral approach</vt:lpstr>
      <vt:lpstr>Anatomy</vt:lpstr>
      <vt:lpstr>Anatomy</vt:lpstr>
      <vt:lpstr>Anatomy</vt:lpstr>
      <vt:lpstr>PowerPoint Presentation</vt:lpstr>
      <vt:lpstr>PowerPoint Presentation</vt:lpstr>
      <vt:lpstr>PowerPoint Presentation</vt:lpstr>
      <vt:lpstr>Anatomy</vt:lpstr>
      <vt:lpstr>PowerPoint Presentation</vt:lpstr>
      <vt:lpstr>PowerPoint Presentation</vt:lpstr>
      <vt:lpstr>PowerPoint Presentation</vt:lpstr>
      <vt:lpstr>Anatomy</vt:lpstr>
      <vt:lpstr>Anatomy</vt:lpstr>
      <vt:lpstr>Positioning</vt:lpstr>
      <vt:lpstr>Intraoperative imaging</vt:lpstr>
      <vt:lpstr>Skin Incision</vt:lpstr>
      <vt:lpstr>Skin Incision</vt:lpstr>
      <vt:lpstr>PowerPoint Presentation</vt:lpstr>
      <vt:lpstr>Superficial dissection</vt:lpstr>
      <vt:lpstr>Internervous plane</vt:lpstr>
      <vt:lpstr>Deep dissection</vt:lpstr>
      <vt:lpstr>Deep dissection</vt:lpstr>
      <vt:lpstr>Deep dissection</vt:lpstr>
      <vt:lpstr>PowerPoint Presentation</vt:lpstr>
      <vt:lpstr>PowerPoint Presentation</vt:lpstr>
      <vt:lpstr>Extension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heading</dc:title>
  <dc:creator>Lee Van Rensburg</dc:creator>
  <cp:lastModifiedBy>Lee Van Rensburg</cp:lastModifiedBy>
  <cp:revision>83</cp:revision>
  <dcterms:created xsi:type="dcterms:W3CDTF">2020-05-29T08:24:21Z</dcterms:created>
  <dcterms:modified xsi:type="dcterms:W3CDTF">2020-09-27T17:20:40Z</dcterms:modified>
</cp:coreProperties>
</file>